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s/slide148.xml" ContentType="application/vnd.openxmlformats-officedocument.presentationml.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diagrams/colors2.xml" ContentType="application/vnd.openxmlformats-officedocument.drawingml.diagramColors+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 id="2147483674" r:id="rId3"/>
    <p:sldMasterId id="2147483686" r:id="rId4"/>
    <p:sldMasterId id="2147483698" r:id="rId5"/>
    <p:sldMasterId id="2147483746" r:id="rId6"/>
  </p:sldMasterIdLst>
  <p:notesMasterIdLst>
    <p:notesMasterId r:id="rId171"/>
  </p:notesMasterIdLst>
  <p:sldIdLst>
    <p:sldId id="268" r:id="rId7"/>
    <p:sldId id="291" r:id="rId8"/>
    <p:sldId id="269" r:id="rId9"/>
    <p:sldId id="290" r:id="rId10"/>
    <p:sldId id="270"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413" r:id="rId139"/>
    <p:sldId id="414" r:id="rId140"/>
    <p:sldId id="415" r:id="rId141"/>
    <p:sldId id="416" r:id="rId142"/>
    <p:sldId id="417" r:id="rId143"/>
    <p:sldId id="418" r:id="rId144"/>
    <p:sldId id="419" r:id="rId145"/>
    <p:sldId id="420" r:id="rId146"/>
    <p:sldId id="421" r:id="rId147"/>
    <p:sldId id="422" r:id="rId148"/>
    <p:sldId id="423" r:id="rId149"/>
    <p:sldId id="424" r:id="rId150"/>
    <p:sldId id="425" r:id="rId151"/>
    <p:sldId id="426" r:id="rId152"/>
    <p:sldId id="427" r:id="rId153"/>
    <p:sldId id="428" r:id="rId154"/>
    <p:sldId id="429" r:id="rId155"/>
    <p:sldId id="430" r:id="rId156"/>
    <p:sldId id="431" r:id="rId157"/>
    <p:sldId id="432" r:id="rId158"/>
    <p:sldId id="443" r:id="rId159"/>
    <p:sldId id="433" r:id="rId160"/>
    <p:sldId id="434" r:id="rId161"/>
    <p:sldId id="435" r:id="rId162"/>
    <p:sldId id="436" r:id="rId163"/>
    <p:sldId id="437" r:id="rId164"/>
    <p:sldId id="444" r:id="rId165"/>
    <p:sldId id="438" r:id="rId166"/>
    <p:sldId id="439" r:id="rId167"/>
    <p:sldId id="440" r:id="rId168"/>
    <p:sldId id="441" r:id="rId169"/>
    <p:sldId id="442" r:id="rId1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01" autoAdjust="0"/>
  </p:normalViewPr>
  <p:slideViewPr>
    <p:cSldViewPr>
      <p:cViewPr>
        <p:scale>
          <a:sx n="100" d="100"/>
          <a:sy n="100" d="100"/>
        </p:scale>
        <p:origin x="-1410" y="-4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slide" Target="slides/slide153.xml"/><Relationship Id="rId175" Type="http://schemas.openxmlformats.org/officeDocument/2006/relationships/tableStyles" Target="tableStyles.xml"/><Relationship Id="rId170" Type="http://schemas.openxmlformats.org/officeDocument/2006/relationships/slide" Target="slides/slide164.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4.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 Type="http://schemas.openxmlformats.org/officeDocument/2006/relationships/customXml" Target="../customXml/item1.xml"/><Relationship Id="rId6" Type="http://schemas.openxmlformats.org/officeDocument/2006/relationships/slideMaster" Target="slideMasters/slideMaster5.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slide" Target="slides/slide150.xml"/><Relationship Id="rId164" Type="http://schemas.openxmlformats.org/officeDocument/2006/relationships/slide" Target="slides/slide158.xml"/><Relationship Id="rId169" Type="http://schemas.openxmlformats.org/officeDocument/2006/relationships/slide" Target="slides/slide163.xml"/><Relationship Id="rId4" Type="http://schemas.openxmlformats.org/officeDocument/2006/relationships/slideMaster" Target="slideMasters/slideMaster3.xml"/><Relationship Id="rId9" Type="http://schemas.openxmlformats.org/officeDocument/2006/relationships/slide" Target="slides/slide3.xml"/><Relationship Id="rId172" Type="http://schemas.openxmlformats.org/officeDocument/2006/relationships/presProps" Target="pres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1.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2.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theme" Target="theme/theme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6F781-704C-454D-BE11-D2BD7D56B1BB}" type="doc">
      <dgm:prSet loTypeId="urn:microsoft.com/office/officeart/2005/8/layout/vList2" loCatId="list" qsTypeId="urn:microsoft.com/office/officeart/2005/8/quickstyle/simple4" qsCatId="simple" csTypeId="urn:microsoft.com/office/officeart/2005/8/colors/accent5_3" csCatId="accent5" phldr="1"/>
      <dgm:spPr/>
      <dgm:t>
        <a:bodyPr/>
        <a:lstStyle/>
        <a:p>
          <a:endParaRPr lang="en-US"/>
        </a:p>
      </dgm:t>
    </dgm:pt>
    <dgm:pt modelId="{4D5EB2AF-077D-4542-BB5D-535499E0ACC9}">
      <dgm:prSet phldrT="[Text]" custT="1"/>
      <dgm:spPr/>
      <dgm:t>
        <a:bodyPr anchor="ctr" anchorCtr="0"/>
        <a:lstStyle/>
        <a:p>
          <a:pPr algn="l" defTabSz="914400">
            <a:buNone/>
          </a:pPr>
          <a:r>
            <a:rPr lang="ru-RU" sz="1800" b="1" dirty="0" smtClean="0"/>
            <a:t>СПИСОК СОКРАЩЕНИЙ</a:t>
          </a:r>
          <a:endParaRPr lang="ru-RU" sz="1800" b="0" i="0" dirty="0">
            <a:latin typeface="Tw Cen MT Condensed"/>
            <a:ea typeface="+mn-ea"/>
            <a:cs typeface="+mn-cs"/>
          </a:endParaRPr>
        </a:p>
      </dgm:t>
    </dgm:pt>
    <dgm:pt modelId="{7E288A60-6DB8-441F-9CE0-F5D247CD384D}" type="parTrans" cxnId="{702E6E05-21D9-4550-B279-03BBD21370E5}">
      <dgm:prSet/>
      <dgm:spPr/>
      <dgm:t>
        <a:bodyPr/>
        <a:lstStyle/>
        <a:p>
          <a:pPr algn="l"/>
          <a:endParaRPr lang="en-US" sz="1200">
            <a:latin typeface="Tw Cen MT Condensed" pitchFamily="34" charset="0"/>
          </a:endParaRPr>
        </a:p>
      </dgm:t>
    </dgm:pt>
    <dgm:pt modelId="{B6880152-C9D7-4662-951D-CBBA7A43D00B}" type="sibTrans" cxnId="{702E6E05-21D9-4550-B279-03BBD21370E5}">
      <dgm:prSet/>
      <dgm:spPr/>
      <dgm:t>
        <a:bodyPr/>
        <a:lstStyle/>
        <a:p>
          <a:pPr algn="l"/>
          <a:endParaRPr lang="en-US" sz="1200">
            <a:latin typeface="Tw Cen MT Condensed" pitchFamily="34" charset="0"/>
          </a:endParaRPr>
        </a:p>
      </dgm:t>
    </dgm:pt>
    <dgm:pt modelId="{8BF39BA3-836B-49F2-A595-28B189200531}" type="pres">
      <dgm:prSet presAssocID="{2F86F781-704C-454D-BE11-D2BD7D56B1BB}" presName="linear" presStyleCnt="0">
        <dgm:presLayoutVars>
          <dgm:animLvl val="lvl"/>
          <dgm:resizeHandles val="exact"/>
        </dgm:presLayoutVars>
      </dgm:prSet>
      <dgm:spPr/>
      <dgm:t>
        <a:bodyPr/>
        <a:lstStyle/>
        <a:p>
          <a:endParaRPr lang="ru-RU"/>
        </a:p>
      </dgm:t>
    </dgm:pt>
    <dgm:pt modelId="{2EA2BBD6-1CFC-4107-A8B8-E6DFAB810E90}" type="pres">
      <dgm:prSet presAssocID="{4D5EB2AF-077D-4542-BB5D-535499E0ACC9}" presName="parentText" presStyleLbl="node1" presStyleIdx="0" presStyleCnt="1" custScaleX="100000" custScaleY="27781" custLinFactY="-47789" custLinFactNeighborY="-100000">
        <dgm:presLayoutVars>
          <dgm:chMax val="0"/>
          <dgm:bulletEnabled val="1"/>
        </dgm:presLayoutVars>
      </dgm:prSet>
      <dgm:spPr/>
      <dgm:t>
        <a:bodyPr/>
        <a:lstStyle/>
        <a:p>
          <a:endParaRPr lang="ru-RU"/>
        </a:p>
      </dgm:t>
    </dgm:pt>
  </dgm:ptLst>
  <dgm:cxnLst>
    <dgm:cxn modelId="{3E971F83-1C74-450D-8116-1EE95EE88701}" type="presOf" srcId="{2F86F781-704C-454D-BE11-D2BD7D56B1BB}" destId="{8BF39BA3-836B-49F2-A595-28B189200531}" srcOrd="0" destOrd="0" presId="urn:microsoft.com/office/officeart/2005/8/layout/vList2"/>
    <dgm:cxn modelId="{00F66623-B9D4-4873-AF08-C70C7B7D6FFF}" type="presOf" srcId="{4D5EB2AF-077D-4542-BB5D-535499E0ACC9}" destId="{2EA2BBD6-1CFC-4107-A8B8-E6DFAB810E90}" srcOrd="0" destOrd="0" presId="urn:microsoft.com/office/officeart/2005/8/layout/vList2"/>
    <dgm:cxn modelId="{702E6E05-21D9-4550-B279-03BBD21370E5}" srcId="{2F86F781-704C-454D-BE11-D2BD7D56B1BB}" destId="{4D5EB2AF-077D-4542-BB5D-535499E0ACC9}" srcOrd="0" destOrd="0" parTransId="{7E288A60-6DB8-441F-9CE0-F5D247CD384D}" sibTransId="{B6880152-C9D7-4662-951D-CBBA7A43D00B}"/>
    <dgm:cxn modelId="{398591DD-A3F4-41ED-82A1-8F62E6E13185}" type="presParOf" srcId="{8BF39BA3-836B-49F2-A595-28B189200531}" destId="{2EA2BBD6-1CFC-4107-A8B8-E6DFAB810E90}" srcOrd="0"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86F781-704C-454D-BE11-D2BD7D56B1BB}" type="doc">
      <dgm:prSet loTypeId="urn:microsoft.com/office/officeart/2005/8/layout/vList2" loCatId="list" qsTypeId="urn:microsoft.com/office/officeart/2005/8/quickstyle/simple4" qsCatId="simple" csTypeId="urn:microsoft.com/office/officeart/2005/8/colors/accent5_3" csCatId="accent5" phldr="1"/>
      <dgm:spPr/>
      <dgm:t>
        <a:bodyPr/>
        <a:lstStyle/>
        <a:p>
          <a:endParaRPr lang="en-US"/>
        </a:p>
      </dgm:t>
    </dgm:pt>
    <dgm:pt modelId="{4D5EB2AF-077D-4542-BB5D-535499E0ACC9}">
      <dgm:prSet phldrT="[Text]" custT="1"/>
      <dgm:spPr/>
      <dgm:t>
        <a:bodyPr anchor="ctr" anchorCtr="0"/>
        <a:lstStyle/>
        <a:p>
          <a:pPr algn="l" defTabSz="914400">
            <a:buNone/>
          </a:pPr>
          <a:r>
            <a:rPr lang="ru-RU" sz="1800" b="1" dirty="0" smtClean="0"/>
            <a:t>ПРЕДИСЛОВИЕ</a:t>
          </a:r>
          <a:endParaRPr lang="ru-RU" sz="1800" b="0" i="0" dirty="0">
            <a:latin typeface="Tw Cen MT Condensed"/>
            <a:ea typeface="+mn-ea"/>
            <a:cs typeface="+mn-cs"/>
          </a:endParaRPr>
        </a:p>
      </dgm:t>
    </dgm:pt>
    <dgm:pt modelId="{7E288A60-6DB8-441F-9CE0-F5D247CD384D}" type="parTrans" cxnId="{702E6E05-21D9-4550-B279-03BBD21370E5}">
      <dgm:prSet/>
      <dgm:spPr/>
      <dgm:t>
        <a:bodyPr/>
        <a:lstStyle/>
        <a:p>
          <a:pPr algn="l"/>
          <a:endParaRPr lang="en-US" sz="1200">
            <a:latin typeface="Tw Cen MT Condensed" pitchFamily="34" charset="0"/>
          </a:endParaRPr>
        </a:p>
      </dgm:t>
    </dgm:pt>
    <dgm:pt modelId="{B6880152-C9D7-4662-951D-CBBA7A43D00B}" type="sibTrans" cxnId="{702E6E05-21D9-4550-B279-03BBD21370E5}">
      <dgm:prSet/>
      <dgm:spPr/>
      <dgm:t>
        <a:bodyPr/>
        <a:lstStyle/>
        <a:p>
          <a:pPr algn="l"/>
          <a:endParaRPr lang="en-US" sz="1200">
            <a:latin typeface="Tw Cen MT Condensed" pitchFamily="34" charset="0"/>
          </a:endParaRPr>
        </a:p>
      </dgm:t>
    </dgm:pt>
    <dgm:pt modelId="{8BF39BA3-836B-49F2-A595-28B189200531}" type="pres">
      <dgm:prSet presAssocID="{2F86F781-704C-454D-BE11-D2BD7D56B1BB}" presName="linear" presStyleCnt="0">
        <dgm:presLayoutVars>
          <dgm:animLvl val="lvl"/>
          <dgm:resizeHandles val="exact"/>
        </dgm:presLayoutVars>
      </dgm:prSet>
      <dgm:spPr/>
      <dgm:t>
        <a:bodyPr/>
        <a:lstStyle/>
        <a:p>
          <a:endParaRPr lang="ru-RU"/>
        </a:p>
      </dgm:t>
    </dgm:pt>
    <dgm:pt modelId="{2EA2BBD6-1CFC-4107-A8B8-E6DFAB810E90}" type="pres">
      <dgm:prSet presAssocID="{4D5EB2AF-077D-4542-BB5D-535499E0ACC9}" presName="parentText" presStyleLbl="node1" presStyleIdx="0" presStyleCnt="1" custScaleX="100000" custScaleY="27781" custLinFactY="-47789" custLinFactNeighborY="-100000">
        <dgm:presLayoutVars>
          <dgm:chMax val="0"/>
          <dgm:bulletEnabled val="1"/>
        </dgm:presLayoutVars>
      </dgm:prSet>
      <dgm:spPr/>
      <dgm:t>
        <a:bodyPr/>
        <a:lstStyle/>
        <a:p>
          <a:endParaRPr lang="ru-RU"/>
        </a:p>
      </dgm:t>
    </dgm:pt>
  </dgm:ptLst>
  <dgm:cxnLst>
    <dgm:cxn modelId="{3414A9DB-5830-4003-89E5-76D1951BFABC}" type="presOf" srcId="{4D5EB2AF-077D-4542-BB5D-535499E0ACC9}" destId="{2EA2BBD6-1CFC-4107-A8B8-E6DFAB810E90}" srcOrd="0" destOrd="0" presId="urn:microsoft.com/office/officeart/2005/8/layout/vList2"/>
    <dgm:cxn modelId="{53CE4BA8-1D74-4B41-8A50-613815BA846C}" type="presOf" srcId="{2F86F781-704C-454D-BE11-D2BD7D56B1BB}" destId="{8BF39BA3-836B-49F2-A595-28B189200531}" srcOrd="0" destOrd="0" presId="urn:microsoft.com/office/officeart/2005/8/layout/vList2"/>
    <dgm:cxn modelId="{702E6E05-21D9-4550-B279-03BBD21370E5}" srcId="{2F86F781-704C-454D-BE11-D2BD7D56B1BB}" destId="{4D5EB2AF-077D-4542-BB5D-535499E0ACC9}" srcOrd="0" destOrd="0" parTransId="{7E288A60-6DB8-441F-9CE0-F5D247CD384D}" sibTransId="{B6880152-C9D7-4662-951D-CBBA7A43D00B}"/>
    <dgm:cxn modelId="{18EA11DC-4D50-4AE8-B332-8D6EDAD61FFE}" type="presParOf" srcId="{8BF39BA3-836B-49F2-A595-28B189200531}" destId="{2EA2BBD6-1CFC-4107-A8B8-E6DFAB810E90}" srcOrd="0"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A2BBD6-1CFC-4107-A8B8-E6DFAB810E90}">
      <dsp:nvSpPr>
        <dsp:cNvPr id="0" name=""/>
        <dsp:cNvSpPr/>
      </dsp:nvSpPr>
      <dsp:spPr>
        <a:xfrm>
          <a:off x="0" y="0"/>
          <a:ext cx="8244408" cy="332838"/>
        </a:xfrm>
        <a:prstGeom prst="roundRect">
          <a:avLst/>
        </a:prstGeom>
        <a:gradFill rotWithShape="0">
          <a:gsLst>
            <a:gs pos="0">
              <a:schemeClr val="accent5">
                <a:shade val="80000"/>
                <a:hueOff val="0"/>
                <a:satOff val="0"/>
                <a:lumOff val="0"/>
                <a:alphaOff val="0"/>
                <a:shade val="60000"/>
              </a:schemeClr>
            </a:gs>
            <a:gs pos="33000">
              <a:schemeClr val="accent5">
                <a:shade val="80000"/>
                <a:hueOff val="0"/>
                <a:satOff val="0"/>
                <a:lumOff val="0"/>
                <a:alphaOff val="0"/>
                <a:tint val="86500"/>
              </a:schemeClr>
            </a:gs>
            <a:gs pos="46750">
              <a:schemeClr val="accent5">
                <a:shade val="80000"/>
                <a:hueOff val="0"/>
                <a:satOff val="0"/>
                <a:lumOff val="0"/>
                <a:alphaOff val="0"/>
                <a:tint val="71000"/>
                <a:satMod val="112000"/>
              </a:schemeClr>
            </a:gs>
            <a:gs pos="53000">
              <a:schemeClr val="accent5">
                <a:shade val="80000"/>
                <a:hueOff val="0"/>
                <a:satOff val="0"/>
                <a:lumOff val="0"/>
                <a:alphaOff val="0"/>
                <a:tint val="71000"/>
                <a:satMod val="112000"/>
              </a:schemeClr>
            </a:gs>
            <a:gs pos="68000">
              <a:schemeClr val="accent5">
                <a:shade val="80000"/>
                <a:hueOff val="0"/>
                <a:satOff val="0"/>
                <a:lumOff val="0"/>
                <a:alphaOff val="0"/>
                <a:tint val="86000"/>
              </a:schemeClr>
            </a:gs>
            <a:gs pos="100000">
              <a:schemeClr val="accent5">
                <a:shade val="8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СПИСОК СОКРАЩЕНИЙ</a:t>
          </a:r>
          <a:endParaRPr lang="ru-RU" sz="1800" b="0" i="0" kern="1200" dirty="0">
            <a:latin typeface="Tw Cen MT Condensed"/>
            <a:ea typeface="+mn-ea"/>
            <a:cs typeface="+mn-cs"/>
          </a:endParaRPr>
        </a:p>
      </dsp:txBody>
      <dsp:txXfrm>
        <a:off x="0" y="0"/>
        <a:ext cx="8244408" cy="3328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A2BBD6-1CFC-4107-A8B8-E6DFAB810E90}">
      <dsp:nvSpPr>
        <dsp:cNvPr id="0" name=""/>
        <dsp:cNvSpPr/>
      </dsp:nvSpPr>
      <dsp:spPr>
        <a:xfrm>
          <a:off x="0" y="0"/>
          <a:ext cx="8244408" cy="332838"/>
        </a:xfrm>
        <a:prstGeom prst="roundRect">
          <a:avLst/>
        </a:prstGeom>
        <a:gradFill rotWithShape="0">
          <a:gsLst>
            <a:gs pos="0">
              <a:schemeClr val="accent5">
                <a:shade val="80000"/>
                <a:hueOff val="0"/>
                <a:satOff val="0"/>
                <a:lumOff val="0"/>
                <a:alphaOff val="0"/>
                <a:shade val="60000"/>
              </a:schemeClr>
            </a:gs>
            <a:gs pos="33000">
              <a:schemeClr val="accent5">
                <a:shade val="80000"/>
                <a:hueOff val="0"/>
                <a:satOff val="0"/>
                <a:lumOff val="0"/>
                <a:alphaOff val="0"/>
                <a:tint val="86500"/>
              </a:schemeClr>
            </a:gs>
            <a:gs pos="46750">
              <a:schemeClr val="accent5">
                <a:shade val="80000"/>
                <a:hueOff val="0"/>
                <a:satOff val="0"/>
                <a:lumOff val="0"/>
                <a:alphaOff val="0"/>
                <a:tint val="71000"/>
                <a:satMod val="112000"/>
              </a:schemeClr>
            </a:gs>
            <a:gs pos="53000">
              <a:schemeClr val="accent5">
                <a:shade val="80000"/>
                <a:hueOff val="0"/>
                <a:satOff val="0"/>
                <a:lumOff val="0"/>
                <a:alphaOff val="0"/>
                <a:tint val="71000"/>
                <a:satMod val="112000"/>
              </a:schemeClr>
            </a:gs>
            <a:gs pos="68000">
              <a:schemeClr val="accent5">
                <a:shade val="80000"/>
                <a:hueOff val="0"/>
                <a:satOff val="0"/>
                <a:lumOff val="0"/>
                <a:alphaOff val="0"/>
                <a:tint val="86000"/>
              </a:schemeClr>
            </a:gs>
            <a:gs pos="100000">
              <a:schemeClr val="accent5">
                <a:shade val="8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ПРЕДИСЛОВИЕ</a:t>
          </a:r>
          <a:endParaRPr lang="ru-RU" sz="1800" b="0" i="0" kern="1200" dirty="0">
            <a:latin typeface="Tw Cen MT Condensed"/>
            <a:ea typeface="+mn-ea"/>
            <a:cs typeface="+mn-cs"/>
          </a:endParaRPr>
        </a:p>
      </dsp:txBody>
      <dsp:txXfrm>
        <a:off x="0" y="0"/>
        <a:ext cx="8244408" cy="3328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DF457-75CB-4958-B5B5-EBEEDDAF9BBE}" type="datetimeFigureOut">
              <a:rPr lang="en-US" smtClean="0"/>
              <a:pPr/>
              <a:t>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FE8F6-7FF8-4F36-8A1A-1883AA39C612}" type="slidenum">
              <a:rPr lang="en-US" smtClean="0"/>
              <a:pPr/>
              <a:t>‹#›</a:t>
            </a:fld>
            <a:endParaRPr lang="en-US"/>
          </a:p>
        </p:txBody>
      </p:sp>
    </p:spTree>
    <p:extLst>
      <p:ext uri="{BB962C8B-B14F-4D97-AF65-F5344CB8AC3E}">
        <p14:creationId xmlns:p14="http://schemas.microsoft.com/office/powerpoint/2010/main" xmlns="" val="86737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ru-RU" dirty="0" smtClean="0"/>
          </a:p>
        </p:txBody>
      </p:sp>
      <p:sp>
        <p:nvSpPr>
          <p:cNvPr id="5" name="Slide Image Placeholder 4"/>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pPr lvl="0"/>
            <a:r>
              <a:rPr lang="ru-RU" noProof="0" smtClean="0"/>
              <a:t>Образец заголовка</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pPr lvl="0"/>
            <a:r>
              <a:rPr lang="ru-RU" noProof="0" smtClean="0"/>
              <a:t>Образец подзаголовка</a:t>
            </a:r>
          </a:p>
        </p:txBody>
      </p:sp>
      <p:sp>
        <p:nvSpPr>
          <p:cNvPr id="3076" name="Rectangle 4"/>
          <p:cNvSpPr>
            <a:spLocks noGrp="1" noChangeArrowheads="1"/>
          </p:cNvSpPr>
          <p:nvPr>
            <p:ph type="dt" sz="half" idx="2"/>
          </p:nvPr>
        </p:nvSpPr>
        <p:spPr/>
        <p:txBody>
          <a:bodyPr/>
          <a:lstStyle>
            <a:lvl1pPr>
              <a:defRPr sz="1200"/>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solidFill>
                <a:prstClr val="black">
                  <a:tint val="75000"/>
                </a:prstClr>
              </a:solidFill>
            </a:endParaRPr>
          </a:p>
        </p:txBody>
      </p:sp>
      <p:sp>
        <p:nvSpPr>
          <p:cNvPr id="3078" name="Rectangle 6"/>
          <p:cNvSpPr>
            <a:spLocks noGrp="1" noChangeArrowheads="1"/>
          </p:cNvSpPr>
          <p:nvPr>
            <p:ph type="sldNum" sz="quarter" idx="4"/>
          </p:nvPr>
        </p:nvSpPr>
        <p:spPr/>
        <p:txBody>
          <a:bodyPr/>
          <a:lstStyle>
            <a:lvl1pPr>
              <a:defRPr sz="1200"/>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5068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3908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pPr lvl="0"/>
            <a:r>
              <a:rPr lang="ru-RU" noProof="0" smtClean="0"/>
              <a:t>Образец заголовка</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pPr lvl="0"/>
            <a:r>
              <a:rPr lang="ru-RU" noProof="0" smtClean="0"/>
              <a:t>Образец подзаголовка</a:t>
            </a:r>
          </a:p>
        </p:txBody>
      </p:sp>
      <p:sp>
        <p:nvSpPr>
          <p:cNvPr id="3076" name="Rectangle 4"/>
          <p:cNvSpPr>
            <a:spLocks noGrp="1" noChangeArrowheads="1"/>
          </p:cNvSpPr>
          <p:nvPr>
            <p:ph type="dt" sz="half" idx="2"/>
          </p:nvPr>
        </p:nvSpPr>
        <p:spPr/>
        <p:txBody>
          <a:bodyPr/>
          <a:lstStyle>
            <a:lvl1pPr>
              <a:defRPr sz="1200"/>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solidFill>
                <a:prstClr val="black">
                  <a:tint val="75000"/>
                </a:prstClr>
              </a:solidFill>
            </a:endParaRPr>
          </a:p>
        </p:txBody>
      </p:sp>
      <p:sp>
        <p:nvSpPr>
          <p:cNvPr id="3078" name="Rectangle 6"/>
          <p:cNvSpPr>
            <a:spLocks noGrp="1" noChangeArrowheads="1"/>
          </p:cNvSpPr>
          <p:nvPr>
            <p:ph type="sldNum" sz="quarter" idx="4"/>
          </p:nvPr>
        </p:nvSpPr>
        <p:spPr/>
        <p:txBody>
          <a:bodyPr/>
          <a:lstStyle>
            <a:lvl1pPr>
              <a:defRPr sz="1200"/>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87716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25144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685348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17759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101780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696743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83362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34007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220032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52638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45048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pPr lvl="0"/>
            <a:r>
              <a:rPr lang="ru-RU" noProof="0" smtClean="0"/>
              <a:t>Образец заголовка</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pPr lvl="0"/>
            <a:r>
              <a:rPr lang="ru-RU" noProof="0" smtClean="0"/>
              <a:t>Образец подзаголовка</a:t>
            </a:r>
          </a:p>
        </p:txBody>
      </p:sp>
      <p:sp>
        <p:nvSpPr>
          <p:cNvPr id="3076" name="Rectangle 4"/>
          <p:cNvSpPr>
            <a:spLocks noGrp="1" noChangeArrowheads="1"/>
          </p:cNvSpPr>
          <p:nvPr>
            <p:ph type="dt" sz="half" idx="2"/>
          </p:nvPr>
        </p:nvSpPr>
        <p:spPr/>
        <p:txBody>
          <a:bodyPr/>
          <a:lstStyle>
            <a:lvl1pPr>
              <a:defRPr sz="1200"/>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solidFill>
                <a:prstClr val="black">
                  <a:tint val="75000"/>
                </a:prstClr>
              </a:solidFill>
            </a:endParaRPr>
          </a:p>
        </p:txBody>
      </p:sp>
      <p:sp>
        <p:nvSpPr>
          <p:cNvPr id="3078" name="Rectangle 6"/>
          <p:cNvSpPr>
            <a:spLocks noGrp="1" noChangeArrowheads="1"/>
          </p:cNvSpPr>
          <p:nvPr>
            <p:ph type="sldNum" sz="quarter" idx="4"/>
          </p:nvPr>
        </p:nvSpPr>
        <p:spPr/>
        <p:txBody>
          <a:bodyPr/>
          <a:lstStyle>
            <a:lvl1pPr>
              <a:defRPr sz="1200"/>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531081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371160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886633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30740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031693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3375079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717236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36650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036925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397861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73960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pPr lvl="0"/>
            <a:r>
              <a:rPr lang="ru-RU" noProof="0" smtClean="0"/>
              <a:t>Образец заголовка</a:t>
            </a:r>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pPr lvl="0"/>
            <a:r>
              <a:rPr lang="ru-RU" noProof="0" smtClean="0"/>
              <a:t>Образец подзаголовка</a:t>
            </a:r>
          </a:p>
        </p:txBody>
      </p:sp>
      <p:sp>
        <p:nvSpPr>
          <p:cNvPr id="3076" name="Rectangle 4"/>
          <p:cNvSpPr>
            <a:spLocks noGrp="1" noChangeArrowheads="1"/>
          </p:cNvSpPr>
          <p:nvPr>
            <p:ph type="dt" sz="half" idx="2"/>
          </p:nvPr>
        </p:nvSpPr>
        <p:spPr/>
        <p:txBody>
          <a:bodyPr/>
          <a:lstStyle>
            <a:lvl1pPr>
              <a:defRPr sz="1200"/>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077" name="Rectangle 5"/>
          <p:cNvSpPr>
            <a:spLocks noGrp="1" noChangeArrowheads="1"/>
          </p:cNvSpPr>
          <p:nvPr>
            <p:ph type="ftr" sz="quarter" idx="3"/>
          </p:nvPr>
        </p:nvSpPr>
        <p:spPr/>
        <p:txBody>
          <a:bodyPr/>
          <a:lstStyle>
            <a:lvl1pPr>
              <a:defRPr sz="1200"/>
            </a:lvl1pPr>
          </a:lstStyle>
          <a:p>
            <a:endParaRPr lang="en-US">
              <a:solidFill>
                <a:prstClr val="black">
                  <a:tint val="75000"/>
                </a:prstClr>
              </a:solidFill>
            </a:endParaRPr>
          </a:p>
        </p:txBody>
      </p:sp>
      <p:sp>
        <p:nvSpPr>
          <p:cNvPr id="3078" name="Rectangle 6"/>
          <p:cNvSpPr>
            <a:spLocks noGrp="1" noChangeArrowheads="1"/>
          </p:cNvSpPr>
          <p:nvPr>
            <p:ph type="sldNum" sz="quarter" idx="4"/>
          </p:nvPr>
        </p:nvSpPr>
        <p:spPr/>
        <p:txBody>
          <a:bodyPr/>
          <a:lstStyle>
            <a:lvl1pPr>
              <a:defRPr sz="1200"/>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17724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86450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55039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160592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576399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634770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555802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6862456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7633502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0781931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599733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17" name="Нижний колонтитул 16"/>
          <p:cNvSpPr>
            <a:spLocks noGrp="1"/>
          </p:cNvSpPr>
          <p:nvPr>
            <p:ph type="ftr" sz="quarter" idx="11"/>
          </p:nvPr>
        </p:nvSpPr>
        <p:spPr/>
        <p:txBody>
          <a:bodyPr/>
          <a:lstStyle/>
          <a:p>
            <a:endParaRPr lang="en-US">
              <a:solidFill>
                <a:prstClr val="black">
                  <a:tint val="75000"/>
                </a:prstClr>
              </a:solidFill>
            </a:endParaRPr>
          </a:p>
        </p:txBody>
      </p:sp>
      <p:sp>
        <p:nvSpPr>
          <p:cNvPr id="29" name="Номер слайда 2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8520083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20388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4615401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00881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lvl1pPr>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1986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A4C7614-15A9-43A8-9E98-106A33ED6C41}" type="datetimeFigureOut">
              <a:rPr lang="en-US" smtClean="0">
                <a:solidFill>
                  <a:prstClr val="black">
                    <a:tint val="75000"/>
                  </a:prstClr>
                </a:solidFill>
              </a:rPr>
              <a:pPr/>
              <a:t>2/9/2013</a:t>
            </a:fld>
            <a:endParaRPr lang="en-US">
              <a:solidFill>
                <a:prstClr val="black">
                  <a:tint val="75000"/>
                </a:prst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black">
                  <a:tint val="75000"/>
                </a:prst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0.xml"/><Relationship Id="rId1" Type="http://schemas.openxmlformats.org/officeDocument/2006/relationships/slideLayout" Target="../slideLayouts/slideLayout51.xml"/></Relationships>
</file>

<file path=ppt/slides/_rels/slide1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1.xml"/><Relationship Id="rId1" Type="http://schemas.openxmlformats.org/officeDocument/2006/relationships/slideLayout" Target="../slideLayouts/slideLayout51.xml"/></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2.xml"/><Relationship Id="rId1" Type="http://schemas.openxmlformats.org/officeDocument/2006/relationships/slideLayout" Target="../slideLayouts/slideLayout51.xml"/></Relationships>
</file>

<file path=ppt/slides/_rels/slide1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3.xml"/><Relationship Id="rId1" Type="http://schemas.openxmlformats.org/officeDocument/2006/relationships/slideLayout" Target="../slideLayouts/slideLayout51.xml"/></Relationships>
</file>

<file path=ppt/slides/_rels/slide1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4.xml"/><Relationship Id="rId1" Type="http://schemas.openxmlformats.org/officeDocument/2006/relationships/slideLayout" Target="../slideLayouts/slideLayout51.xml"/></Relationships>
</file>

<file path=ppt/slides/_rels/slide1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5.xml"/><Relationship Id="rId1" Type="http://schemas.openxmlformats.org/officeDocument/2006/relationships/slideLayout" Target="../slideLayouts/slideLayout51.xml"/></Relationships>
</file>

<file path=ppt/slides/_rels/slide1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6.xml"/><Relationship Id="rId1" Type="http://schemas.openxmlformats.org/officeDocument/2006/relationships/slideLayout" Target="../slideLayouts/slideLayout51.xml"/></Relationships>
</file>

<file path=ppt/slides/_rels/slide1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7.xml"/><Relationship Id="rId1" Type="http://schemas.openxmlformats.org/officeDocument/2006/relationships/slideLayout" Target="../slideLayouts/slideLayout51.xml"/></Relationships>
</file>

<file path=ppt/slides/_rels/slide1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8.xml"/><Relationship Id="rId1" Type="http://schemas.openxmlformats.org/officeDocument/2006/relationships/slideLayout" Target="../slideLayouts/slideLayout51.xml"/></Relationships>
</file>

<file path=ppt/slides/_rels/slide1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9.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0.xml"/><Relationship Id="rId1" Type="http://schemas.openxmlformats.org/officeDocument/2006/relationships/slideLayout" Target="../slideLayouts/slideLayout51.xml"/></Relationships>
</file>

<file path=ppt/slides/_rels/slide1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1.xml"/><Relationship Id="rId1" Type="http://schemas.openxmlformats.org/officeDocument/2006/relationships/slideLayout" Target="../slideLayouts/slideLayout51.xml"/></Relationships>
</file>

<file path=ppt/slides/_rels/slide1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2.xml"/><Relationship Id="rId1" Type="http://schemas.openxmlformats.org/officeDocument/2006/relationships/slideLayout" Target="../slideLayouts/slideLayout51.xml"/></Relationships>
</file>

<file path=ppt/slides/_rels/slide1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3.xml"/><Relationship Id="rId1" Type="http://schemas.openxmlformats.org/officeDocument/2006/relationships/slideLayout" Target="../slideLayouts/slideLayout51.xml"/></Relationships>
</file>

<file path=ppt/slides/_rels/slide1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4.xml"/><Relationship Id="rId1" Type="http://schemas.openxmlformats.org/officeDocument/2006/relationships/slideLayout" Target="../slideLayouts/slideLayout51.xml"/></Relationships>
</file>

<file path=ppt/slides/_rels/slide1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5.xml"/><Relationship Id="rId1" Type="http://schemas.openxmlformats.org/officeDocument/2006/relationships/slideLayout" Target="../slideLayouts/slideLayout51.xml"/></Relationships>
</file>

<file path=ppt/slides/_rels/slide1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6.xml"/><Relationship Id="rId1" Type="http://schemas.openxmlformats.org/officeDocument/2006/relationships/slideLayout" Target="../slideLayouts/slideLayout51.xml"/></Relationships>
</file>

<file path=ppt/slides/_rels/slide1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7.xml"/><Relationship Id="rId1" Type="http://schemas.openxmlformats.org/officeDocument/2006/relationships/slideLayout" Target="../slideLayouts/slideLayout51.xml"/></Relationships>
</file>

<file path=ppt/slides/_rels/slide1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8.xml"/><Relationship Id="rId1" Type="http://schemas.openxmlformats.org/officeDocument/2006/relationships/slideLayout" Target="../slideLayouts/slideLayout51.xml"/></Relationships>
</file>

<file path=ppt/slides/_rels/slide1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9.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0.xml"/><Relationship Id="rId1" Type="http://schemas.openxmlformats.org/officeDocument/2006/relationships/slideLayout" Target="../slideLayouts/slideLayout51.xml"/></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1.xml"/><Relationship Id="rId1" Type="http://schemas.openxmlformats.org/officeDocument/2006/relationships/slideLayout" Target="../slideLayouts/slideLayout51.xml"/></Relationships>
</file>

<file path=ppt/slides/_rels/slide1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2.xml"/><Relationship Id="rId1" Type="http://schemas.openxmlformats.org/officeDocument/2006/relationships/slideLayout" Target="../slideLayouts/slideLayout51.xml"/></Relationships>
</file>

<file path=ppt/slides/_rels/slide1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3.xml"/><Relationship Id="rId1" Type="http://schemas.openxmlformats.org/officeDocument/2006/relationships/slideLayout" Target="../slideLayouts/slideLayout51.xml"/></Relationships>
</file>

<file path=ppt/slides/_rels/slide1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4.xml"/><Relationship Id="rId1" Type="http://schemas.openxmlformats.org/officeDocument/2006/relationships/slideLayout" Target="../slideLayouts/slideLayout51.xml"/></Relationships>
</file>

<file path=ppt/slides/_rels/slide1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5.xml"/><Relationship Id="rId1" Type="http://schemas.openxmlformats.org/officeDocument/2006/relationships/slideLayout" Target="../slideLayouts/slideLayout51.xml"/></Relationships>
</file>

<file path=ppt/slides/_rels/slide1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6.xml"/><Relationship Id="rId1" Type="http://schemas.openxmlformats.org/officeDocument/2006/relationships/slideLayout" Target="../slideLayouts/slideLayout51.xml"/></Relationships>
</file>

<file path=ppt/slides/_rels/slide1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7.xml"/><Relationship Id="rId1" Type="http://schemas.openxmlformats.org/officeDocument/2006/relationships/slideLayout" Target="../slideLayouts/slideLayout51.xml"/></Relationships>
</file>

<file path=ppt/slides/_rels/slide1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8.xml"/><Relationship Id="rId1" Type="http://schemas.openxmlformats.org/officeDocument/2006/relationships/slideLayout" Target="../slideLayouts/slideLayout51.xml"/></Relationships>
</file>

<file path=ppt/slides/_rels/slide1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9.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0.xml"/><Relationship Id="rId1" Type="http://schemas.openxmlformats.org/officeDocument/2006/relationships/slideLayout" Target="../slideLayouts/slideLayout51.xml"/></Relationships>
</file>

<file path=ppt/slides/_rels/slide1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1.xml"/><Relationship Id="rId1" Type="http://schemas.openxmlformats.org/officeDocument/2006/relationships/slideLayout" Target="../slideLayouts/slideLayout51.xml"/></Relationships>
</file>

<file path=ppt/slides/_rels/slide1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2.xml"/><Relationship Id="rId1" Type="http://schemas.openxmlformats.org/officeDocument/2006/relationships/slideLayout" Target="../slideLayouts/slideLayout51.xml"/></Relationships>
</file>

<file path=ppt/slides/_rels/slide1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3.xml"/><Relationship Id="rId1" Type="http://schemas.openxmlformats.org/officeDocument/2006/relationships/slideLayout" Target="../slideLayouts/slideLayout51.xml"/></Relationships>
</file>

<file path=ppt/slides/_rels/slide1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4.xml"/><Relationship Id="rId1" Type="http://schemas.openxmlformats.org/officeDocument/2006/relationships/slideLayout" Target="../slideLayouts/slideLayout51.xml"/></Relationships>
</file>

<file path=ppt/slides/_rels/slide1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5.xml"/><Relationship Id="rId1" Type="http://schemas.openxmlformats.org/officeDocument/2006/relationships/slideLayout" Target="../slideLayouts/slideLayout51.xml"/></Relationships>
</file>

<file path=ppt/slides/_rels/slide1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6.xml"/><Relationship Id="rId1" Type="http://schemas.openxmlformats.org/officeDocument/2006/relationships/slideLayout" Target="../slideLayouts/slideLayout51.xml"/></Relationships>
</file>

<file path=ppt/slides/_rels/slide1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7.xml"/><Relationship Id="rId1" Type="http://schemas.openxmlformats.org/officeDocument/2006/relationships/slideLayout" Target="../slideLayouts/slideLayout51.xml"/></Relationships>
</file>

<file path=ppt/slides/_rels/slide1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8.xml"/><Relationship Id="rId1" Type="http://schemas.openxmlformats.org/officeDocument/2006/relationships/slideLayout" Target="../slideLayouts/slideLayout51.xml"/></Relationships>
</file>

<file path=ppt/slides/_rels/slide1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9.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0.xml"/><Relationship Id="rId1" Type="http://schemas.openxmlformats.org/officeDocument/2006/relationships/slideLayout" Target="../slideLayouts/slideLayout51.xml"/></Relationships>
</file>

<file path=ppt/slides/_rels/slide1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1.xml"/><Relationship Id="rId1" Type="http://schemas.openxmlformats.org/officeDocument/2006/relationships/slideLayout" Target="../slideLayouts/slideLayout51.xml"/></Relationships>
</file>

<file path=ppt/slides/_rels/slide1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2.xml"/><Relationship Id="rId1" Type="http://schemas.openxmlformats.org/officeDocument/2006/relationships/slideLayout" Target="../slideLayouts/slideLayout51.xml"/></Relationships>
</file>

<file path=ppt/slides/_rels/slide1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3.xml"/><Relationship Id="rId1" Type="http://schemas.openxmlformats.org/officeDocument/2006/relationships/slideLayout" Target="../slideLayouts/slideLayout51.xml"/></Relationships>
</file>

<file path=ppt/slides/_rels/slide1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4.xml"/><Relationship Id="rId1" Type="http://schemas.openxmlformats.org/officeDocument/2006/relationships/slideLayout" Target="../slideLayouts/slideLayout51.xml"/></Relationships>
</file>

<file path=ppt/slides/_rels/slide1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5.xml"/><Relationship Id="rId1" Type="http://schemas.openxmlformats.org/officeDocument/2006/relationships/slideLayout" Target="../slideLayouts/slideLayout51.xml"/></Relationships>
</file>

<file path=ppt/slides/_rels/slide1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6.xml"/><Relationship Id="rId1" Type="http://schemas.openxmlformats.org/officeDocument/2006/relationships/slideLayout" Target="../slideLayouts/slideLayout51.xml"/></Relationships>
</file>

<file path=ppt/slides/_rels/slide1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7.xml"/><Relationship Id="rId1" Type="http://schemas.openxmlformats.org/officeDocument/2006/relationships/slideLayout" Target="../slideLayouts/slideLayout51.xml"/></Relationships>
</file>

<file path=ppt/slides/_rels/slide1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8.xml"/><Relationship Id="rId1" Type="http://schemas.openxmlformats.org/officeDocument/2006/relationships/slideLayout" Target="../slideLayouts/slideLayout51.xml"/></Relationships>
</file>

<file path=ppt/slides/_rels/slide1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9.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0.xml"/><Relationship Id="rId1" Type="http://schemas.openxmlformats.org/officeDocument/2006/relationships/slideLayout" Target="../slideLayouts/slideLayout51.xml"/></Relationships>
</file>

<file path=ppt/slides/_rels/slide1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1.xml"/><Relationship Id="rId1" Type="http://schemas.openxmlformats.org/officeDocument/2006/relationships/slideLayout" Target="../slideLayouts/slideLayout51.xml"/></Relationships>
</file>

<file path=ppt/slides/_rels/slide1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2.xml"/><Relationship Id="rId1" Type="http://schemas.openxmlformats.org/officeDocument/2006/relationships/slideLayout" Target="../slideLayouts/slideLayout51.xml"/></Relationships>
</file>

<file path=ppt/slides/_rels/slide15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58.xml"/><Relationship Id="rId2" Type="http://schemas.openxmlformats.org/officeDocument/2006/relationships/notesSlide" Target="../notesSlides/notesSlide153.xml"/><Relationship Id="rId1" Type="http://schemas.openxmlformats.org/officeDocument/2006/relationships/slideLayout" Target="../slideLayouts/slideLayout51.xml"/><Relationship Id="rId6" Type="http://schemas.openxmlformats.org/officeDocument/2006/relationships/slide" Target="slide157.xml"/><Relationship Id="rId5" Type="http://schemas.openxmlformats.org/officeDocument/2006/relationships/slide" Target="slide156.xml"/><Relationship Id="rId4" Type="http://schemas.openxmlformats.org/officeDocument/2006/relationships/slide" Target="slide154.xml"/></Relationships>
</file>

<file path=ppt/slides/_rels/slide1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4.xml"/><Relationship Id="rId1" Type="http://schemas.openxmlformats.org/officeDocument/2006/relationships/slideLayout" Target="../slideLayouts/slideLayout51.xml"/></Relationships>
</file>

<file path=ppt/slides/_rels/slide1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5.xml"/><Relationship Id="rId1" Type="http://schemas.openxmlformats.org/officeDocument/2006/relationships/slideLayout" Target="../slideLayouts/slideLayout51.xml"/></Relationships>
</file>

<file path=ppt/slides/_rels/slide1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6.xml"/><Relationship Id="rId1" Type="http://schemas.openxmlformats.org/officeDocument/2006/relationships/slideLayout" Target="../slideLayouts/slideLayout51.xml"/></Relationships>
</file>

<file path=ppt/slides/_rels/slide1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7.xml"/><Relationship Id="rId1" Type="http://schemas.openxmlformats.org/officeDocument/2006/relationships/slideLayout" Target="../slideLayouts/slideLayout51.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8.xml"/><Relationship Id="rId1" Type="http://schemas.openxmlformats.org/officeDocument/2006/relationships/slideLayout" Target="../slideLayouts/slideLayout51.xml"/></Relationships>
</file>

<file path=ppt/slides/_rels/slide1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9.xml"/><Relationship Id="rId1" Type="http://schemas.openxmlformats.org/officeDocument/2006/relationships/slideLayout" Target="../slideLayouts/slideLayout51.xml"/><Relationship Id="rId6" Type="http://schemas.openxmlformats.org/officeDocument/2006/relationships/slide" Target="slide163.xml"/><Relationship Id="rId5" Type="http://schemas.openxmlformats.org/officeDocument/2006/relationships/slide" Target="slide162.xml"/><Relationship Id="rId4" Type="http://schemas.openxmlformats.org/officeDocument/2006/relationships/slide" Target="slide160.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0.xml"/><Relationship Id="rId1" Type="http://schemas.openxmlformats.org/officeDocument/2006/relationships/slideLayout" Target="../slideLayouts/slideLayout51.xml"/></Relationships>
</file>

<file path=ppt/slides/_rels/slide1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1.xml"/><Relationship Id="rId1" Type="http://schemas.openxmlformats.org/officeDocument/2006/relationships/slideLayout" Target="../slideLayouts/slideLayout51.xml"/></Relationships>
</file>

<file path=ppt/slides/_rels/slide1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2.xml"/><Relationship Id="rId1" Type="http://schemas.openxmlformats.org/officeDocument/2006/relationships/slideLayout" Target="../slideLayouts/slideLayout51.xml"/></Relationships>
</file>

<file path=ppt/slides/_rels/slide1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3.xml"/><Relationship Id="rId1" Type="http://schemas.openxmlformats.org/officeDocument/2006/relationships/slideLayout" Target="../slideLayouts/slideLayout51.xml"/></Relationships>
</file>

<file path=ppt/slides/_rels/slide1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4.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8" Type="http://schemas.openxmlformats.org/officeDocument/2006/relationships/slide" Target="slide66.xml"/><Relationship Id="rId13" Type="http://schemas.openxmlformats.org/officeDocument/2006/relationships/slide" Target="slide140.xml"/><Relationship Id="rId3" Type="http://schemas.openxmlformats.org/officeDocument/2006/relationships/slide" Target="slide3.xml"/><Relationship Id="rId7" Type="http://schemas.openxmlformats.org/officeDocument/2006/relationships/slide" Target="slide54.xml"/><Relationship Id="rId12" Type="http://schemas.openxmlformats.org/officeDocument/2006/relationships/slide" Target="slide123.xml"/><Relationship Id="rId2" Type="http://schemas.openxmlformats.org/officeDocument/2006/relationships/notesSlide" Target="../notesSlides/notesSlide21.xml"/><Relationship Id="rId1" Type="http://schemas.openxmlformats.org/officeDocument/2006/relationships/slideLayout" Target="../slideLayouts/slideLayout51.xml"/><Relationship Id="rId6" Type="http://schemas.openxmlformats.org/officeDocument/2006/relationships/slide" Target="slide44.xml"/><Relationship Id="rId11" Type="http://schemas.openxmlformats.org/officeDocument/2006/relationships/slide" Target="slide104.xml"/><Relationship Id="rId5" Type="http://schemas.openxmlformats.org/officeDocument/2006/relationships/slide" Target="slide31.xml"/><Relationship Id="rId10" Type="http://schemas.openxmlformats.org/officeDocument/2006/relationships/slide" Target="slide82.xml"/><Relationship Id="rId4" Type="http://schemas.openxmlformats.org/officeDocument/2006/relationships/slide" Target="slide22.xml"/><Relationship Id="rId9" Type="http://schemas.openxmlformats.org/officeDocument/2006/relationships/slide" Target="slide77.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8" Type="http://schemas.openxmlformats.org/officeDocument/2006/relationships/slide" Target="slide150.xml"/><Relationship Id="rId3" Type="http://schemas.openxmlformats.org/officeDocument/2006/relationships/slide" Target="slide3.xml"/><Relationship Id="rId7"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51.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slide" Target="slide159.xml"/><Relationship Id="rId4" Type="http://schemas.openxmlformats.org/officeDocument/2006/relationships/slide" Target="slide4.xml"/><Relationship Id="rId9" Type="http://schemas.openxmlformats.org/officeDocument/2006/relationships/slide" Target="slide153.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5.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slide" Target="slide12.xml"/><Relationship Id="rId5" Type="http://schemas.openxmlformats.org/officeDocument/2006/relationships/slide" Target="slide10.xml"/><Relationship Id="rId10" Type="http://schemas.openxmlformats.org/officeDocument/2006/relationships/slide" Target="slide3.xml"/><Relationship Id="rId4" Type="http://schemas.openxmlformats.org/officeDocument/2006/relationships/slide" Target="slide5.xml"/><Relationship Id="rId9" Type="http://schemas.openxmlformats.org/officeDocument/2006/relationships/slide" Target="slide16.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1.xml"/><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5.xml"/><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6.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7.xml"/><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9.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0.xml"/><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1.xml"/><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2.xml"/><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3.xml"/><Relationship Id="rId1" Type="http://schemas.openxmlformats.org/officeDocument/2006/relationships/slideLayout" Target="../slideLayouts/slideLayout51.xm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4.xml"/><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5.xml"/><Relationship Id="rId1" Type="http://schemas.openxmlformats.org/officeDocument/2006/relationships/slideLayout" Target="../slideLayouts/slideLayout51.xml"/></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6.xml"/><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8.xml"/><Relationship Id="rId1" Type="http://schemas.openxmlformats.org/officeDocument/2006/relationships/slideLayout" Target="../slideLayouts/slideLayout51.xml"/></Relationships>
</file>

<file path=ppt/slides/_rels/slide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9.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0.xml"/><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1.xml"/><Relationship Id="rId1" Type="http://schemas.openxmlformats.org/officeDocument/2006/relationships/slideLayout" Target="../slideLayouts/slideLayout51.xml"/></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2.xml"/><Relationship Id="rId1" Type="http://schemas.openxmlformats.org/officeDocument/2006/relationships/slideLayout" Target="../slideLayouts/slideLayout51.xml"/></Relationships>
</file>

<file path=ppt/slides/_rels/slide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3.xml"/><Relationship Id="rId1" Type="http://schemas.openxmlformats.org/officeDocument/2006/relationships/slideLayout" Target="../slideLayouts/slideLayout51.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4.xml"/><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5.xml"/><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6.xml"/><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7.xml"/><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8.xml"/><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9.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0.xml"/><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1.xml"/><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2.xml"/><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3.xml"/><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4.xml"/><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5.xml"/><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6.xml"/><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7.xml"/><Relationship Id="rId1" Type="http://schemas.openxmlformats.org/officeDocument/2006/relationships/slideLayout" Target="../slideLayouts/slideLayout51.xml"/></Relationships>
</file>

<file path=ppt/slides/_rels/slide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8.xml"/><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16200000">
            <a:off x="5508195" y="2952237"/>
            <a:ext cx="6237312" cy="332838"/>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2" name="Прямоугольник 11"/>
          <p:cNvSpPr/>
          <p:nvPr/>
        </p:nvSpPr>
        <p:spPr>
          <a:xfrm>
            <a:off x="1691680" y="116632"/>
            <a:ext cx="5688632" cy="6063198"/>
          </a:xfrm>
          <a:prstGeom prst="rect">
            <a:avLst/>
          </a:prstGeom>
        </p:spPr>
        <p:txBody>
          <a:bodyPr wrap="square">
            <a:spAutoFit/>
          </a:bodyPr>
          <a:lstStyle/>
          <a:p>
            <a:pPr algn="ctr"/>
            <a:r>
              <a:rPr lang="ru-RU" sz="1400" b="1" dirty="0"/>
              <a:t>Учреждение образования</a:t>
            </a:r>
            <a:endParaRPr lang="en-US" sz="1400" b="1" dirty="0"/>
          </a:p>
          <a:p>
            <a:pPr algn="ctr"/>
            <a:r>
              <a:rPr lang="ru-RU" sz="1400" b="1" dirty="0"/>
              <a:t>«Брестский государственный  университет имени А.С. Пушкина»</a:t>
            </a:r>
            <a:endParaRPr lang="ru-RU" sz="1400" dirty="0"/>
          </a:p>
          <a:p>
            <a:pPr algn="ctr"/>
            <a:endParaRPr lang="en-US" sz="1400" b="1" dirty="0" smtClean="0"/>
          </a:p>
          <a:p>
            <a:pPr algn="ctr"/>
            <a:endParaRPr lang="en-US" sz="1400" b="1" dirty="0"/>
          </a:p>
          <a:p>
            <a:pPr algn="ctr"/>
            <a:r>
              <a:rPr lang="ru-RU" sz="1400" b="1" dirty="0" smtClean="0"/>
              <a:t>Т.З</a:t>
            </a:r>
            <a:r>
              <a:rPr lang="ru-RU" sz="1400" b="1" dirty="0"/>
              <a:t>. ШАЛАЕВА</a:t>
            </a:r>
            <a:endParaRPr lang="ru-RU" sz="1400" dirty="0"/>
          </a:p>
          <a:p>
            <a:pPr algn="ctr"/>
            <a:r>
              <a:rPr lang="ru-RU" sz="1400" b="1" dirty="0"/>
              <a:t>Е.А. КОРОТИЧ</a:t>
            </a:r>
            <a:endParaRPr lang="ru-RU" sz="1400" dirty="0"/>
          </a:p>
          <a:p>
            <a:pPr algn="ctr"/>
            <a:endParaRPr lang="en-US" sz="1400" b="1" dirty="0" smtClean="0"/>
          </a:p>
          <a:p>
            <a:pPr algn="ctr"/>
            <a:r>
              <a:rPr lang="ru-RU" sz="2800" b="1" dirty="0" smtClean="0"/>
              <a:t>ИНФОРМАЦИОННОЕ ПРАВО</a:t>
            </a:r>
            <a:r>
              <a:rPr lang="ru-RU" b="1" dirty="0"/>
              <a:t> </a:t>
            </a:r>
            <a:endParaRPr lang="ru-RU" dirty="0"/>
          </a:p>
          <a:p>
            <a:r>
              <a:rPr lang="ru-RU" b="1" dirty="0"/>
              <a:t> </a:t>
            </a:r>
            <a:endParaRPr lang="en-US" b="1" dirty="0" smtClean="0"/>
          </a:p>
          <a:p>
            <a:endParaRPr lang="ru-RU" dirty="0"/>
          </a:p>
          <a:p>
            <a:pPr algn="ctr"/>
            <a:r>
              <a:rPr lang="ru-RU" b="1" dirty="0"/>
              <a:t>Учебно-методическое </a:t>
            </a:r>
            <a:r>
              <a:rPr lang="ru-RU" b="1" dirty="0" smtClean="0"/>
              <a:t>пособие</a:t>
            </a:r>
            <a:r>
              <a:rPr lang="ru-RU" b="1" dirty="0"/>
              <a:t> </a:t>
            </a:r>
            <a:endParaRPr lang="ru-RU" dirty="0"/>
          </a:p>
          <a:p>
            <a:r>
              <a:rPr lang="ru-RU" b="1" dirty="0"/>
              <a:t> </a:t>
            </a:r>
            <a:endParaRPr lang="ru-RU" dirty="0"/>
          </a:p>
          <a:p>
            <a:r>
              <a:rPr lang="ru-RU" b="1" dirty="0"/>
              <a:t> </a:t>
            </a:r>
            <a:endParaRPr lang="ru-RU" dirty="0"/>
          </a:p>
          <a:p>
            <a:r>
              <a:rPr lang="ru-RU" b="1" dirty="0"/>
              <a:t> </a:t>
            </a:r>
            <a:endParaRPr lang="ru-RU" dirty="0"/>
          </a:p>
          <a:p>
            <a:pPr algn="ctr"/>
            <a:r>
              <a:rPr lang="ru-RU" sz="1400" b="1" dirty="0"/>
              <a:t>для студентов специальностей «Правоведение», шифр 1 – 24 01 02</a:t>
            </a:r>
            <a:endParaRPr lang="ru-RU" sz="1400" dirty="0"/>
          </a:p>
          <a:p>
            <a:pPr algn="ctr"/>
            <a:r>
              <a:rPr lang="ru-RU" sz="1400" b="1" dirty="0"/>
              <a:t>дневной, заочной и сокращенной форм обучения</a:t>
            </a:r>
            <a:endParaRPr lang="ru-RU" sz="1400" dirty="0"/>
          </a:p>
          <a:p>
            <a:pPr algn="ctr"/>
            <a:r>
              <a:rPr lang="ru-RU" sz="1400" b="1" dirty="0"/>
              <a:t>юридического факультета</a:t>
            </a:r>
            <a:endParaRPr lang="ru-RU" sz="1400" dirty="0"/>
          </a:p>
          <a:p>
            <a:r>
              <a:rPr lang="ru-RU" sz="1400" b="1" dirty="0"/>
              <a:t> </a:t>
            </a:r>
            <a:endParaRPr lang="ru-RU" sz="1400" dirty="0"/>
          </a:p>
          <a:p>
            <a:r>
              <a:rPr lang="ru-RU" sz="1400" b="1" dirty="0"/>
              <a:t>  </a:t>
            </a:r>
            <a:endParaRPr lang="ru-RU" sz="1400" dirty="0"/>
          </a:p>
          <a:p>
            <a:r>
              <a:rPr lang="ru-RU" sz="1400" b="1" dirty="0"/>
              <a:t> </a:t>
            </a:r>
            <a:endParaRPr lang="en-US" sz="1400" b="1" dirty="0" smtClean="0"/>
          </a:p>
          <a:p>
            <a:endParaRPr lang="en-US" sz="1400" b="1" dirty="0"/>
          </a:p>
          <a:p>
            <a:endParaRPr lang="ru-RU" sz="1400" dirty="0"/>
          </a:p>
          <a:p>
            <a:r>
              <a:rPr lang="ru-RU" sz="1400" b="1" dirty="0"/>
              <a:t> </a:t>
            </a:r>
            <a:endParaRPr lang="ru-RU" sz="1400" dirty="0"/>
          </a:p>
          <a:p>
            <a:pPr algn="ctr"/>
            <a:r>
              <a:rPr lang="ru-RU" sz="1400" b="1" dirty="0" err="1"/>
              <a:t>БрГУ</a:t>
            </a:r>
            <a:r>
              <a:rPr lang="ru-RU" sz="1400" b="1" dirty="0"/>
              <a:t> имени А.С. Пушкина</a:t>
            </a:r>
            <a:endParaRPr lang="ru-RU" sz="1400" dirty="0"/>
          </a:p>
          <a:p>
            <a:pPr algn="ctr"/>
            <a:r>
              <a:rPr lang="ru-RU" sz="1400" b="1" dirty="0"/>
              <a:t>2012</a:t>
            </a:r>
            <a:endParaRPr lang="ru-RU" sz="1400" dirty="0"/>
          </a:p>
        </p:txBody>
      </p:sp>
      <p:grpSp>
        <p:nvGrpSpPr>
          <p:cNvPr id="19" name="Группа 18"/>
          <p:cNvGrpSpPr/>
          <p:nvPr/>
        </p:nvGrpSpPr>
        <p:grpSpPr>
          <a:xfrm>
            <a:off x="8467237" y="6467174"/>
            <a:ext cx="326033" cy="301978"/>
            <a:chOff x="88" y="1926222"/>
            <a:chExt cx="591270" cy="591270"/>
          </a:xfrm>
        </p:grpSpPr>
        <p:sp>
          <p:nvSpPr>
            <p:cNvPr id="21" name="Овал 20"/>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22"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
        <p:nvSpPr>
          <p:cNvPr id="23"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sp>
        <p:nvSpPr>
          <p:cNvPr id="24"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Tree>
    <p:extLst>
      <p:ext uri="{BB962C8B-B14F-4D97-AF65-F5344CB8AC3E}">
        <p14:creationId xmlns:p14="http://schemas.microsoft.com/office/powerpoint/2010/main" xmlns="" val="76092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1000"/>
                                        <p:tgtEl>
                                          <p:spTgt spid="12"/>
                                        </p:tgtEl>
                                      </p:cBhvr>
                                    </p:animEffect>
                                  </p:childTnLst>
                                </p:cTn>
                              </p:par>
                              <p:par>
                                <p:cTn id="11" presetID="26" presetClass="entr" presetSubtype="0" fill="hold"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80">
                                          <p:stCondLst>
                                            <p:cond delay="0"/>
                                          </p:stCondLst>
                                        </p:cTn>
                                        <p:tgtEl>
                                          <p:spTgt spid="19"/>
                                        </p:tgtEl>
                                      </p:cBhvr>
                                    </p:animEffect>
                                    <p:anim calcmode="lin" valueType="num">
                                      <p:cBhvr>
                                        <p:cTn id="1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9" dur="26">
                                          <p:stCondLst>
                                            <p:cond delay="650"/>
                                          </p:stCondLst>
                                        </p:cTn>
                                        <p:tgtEl>
                                          <p:spTgt spid="19"/>
                                        </p:tgtEl>
                                      </p:cBhvr>
                                      <p:to x="100000" y="60000"/>
                                    </p:animScale>
                                    <p:animScale>
                                      <p:cBhvr>
                                        <p:cTn id="20" dur="166" decel="50000">
                                          <p:stCondLst>
                                            <p:cond delay="676"/>
                                          </p:stCondLst>
                                        </p:cTn>
                                        <p:tgtEl>
                                          <p:spTgt spid="19"/>
                                        </p:tgtEl>
                                      </p:cBhvr>
                                      <p:to x="100000" y="100000"/>
                                    </p:animScale>
                                    <p:animScale>
                                      <p:cBhvr>
                                        <p:cTn id="21" dur="26">
                                          <p:stCondLst>
                                            <p:cond delay="1312"/>
                                          </p:stCondLst>
                                        </p:cTn>
                                        <p:tgtEl>
                                          <p:spTgt spid="19"/>
                                        </p:tgtEl>
                                      </p:cBhvr>
                                      <p:to x="100000" y="80000"/>
                                    </p:animScale>
                                    <p:animScale>
                                      <p:cBhvr>
                                        <p:cTn id="22" dur="166" decel="50000">
                                          <p:stCondLst>
                                            <p:cond delay="1338"/>
                                          </p:stCondLst>
                                        </p:cTn>
                                        <p:tgtEl>
                                          <p:spTgt spid="19"/>
                                        </p:tgtEl>
                                      </p:cBhvr>
                                      <p:to x="100000" y="100000"/>
                                    </p:animScale>
                                    <p:animScale>
                                      <p:cBhvr>
                                        <p:cTn id="23" dur="26">
                                          <p:stCondLst>
                                            <p:cond delay="1642"/>
                                          </p:stCondLst>
                                        </p:cTn>
                                        <p:tgtEl>
                                          <p:spTgt spid="19"/>
                                        </p:tgtEl>
                                      </p:cBhvr>
                                      <p:to x="100000" y="90000"/>
                                    </p:animScale>
                                    <p:animScale>
                                      <p:cBhvr>
                                        <p:cTn id="24" dur="166" decel="50000">
                                          <p:stCondLst>
                                            <p:cond delay="1668"/>
                                          </p:stCondLst>
                                        </p:cTn>
                                        <p:tgtEl>
                                          <p:spTgt spid="19"/>
                                        </p:tgtEl>
                                      </p:cBhvr>
                                      <p:to x="100000" y="100000"/>
                                    </p:animScale>
                                    <p:animScale>
                                      <p:cBhvr>
                                        <p:cTn id="25" dur="26">
                                          <p:stCondLst>
                                            <p:cond delay="1808"/>
                                          </p:stCondLst>
                                        </p:cTn>
                                        <p:tgtEl>
                                          <p:spTgt spid="19"/>
                                        </p:tgtEl>
                                      </p:cBhvr>
                                      <p:to x="100000" y="95000"/>
                                    </p:animScale>
                                    <p:animScale>
                                      <p:cBhvr>
                                        <p:cTn id="26" dur="166" decel="50000">
                                          <p:stCondLst>
                                            <p:cond delay="1834"/>
                                          </p:stCondLst>
                                        </p:cTn>
                                        <p:tgtEl>
                                          <p:spTgt spid="19"/>
                                        </p:tgtEl>
                                      </p:cBhvr>
                                      <p:to x="100000" y="100000"/>
                                    </p:animScale>
                                  </p:childTnLst>
                                </p:cTn>
                              </p:par>
                            </p:childTnLst>
                          </p:cTn>
                        </p:par>
                        <p:par>
                          <p:cTn id="27" fill="hold">
                            <p:stCondLst>
                              <p:cond delay="2500"/>
                            </p:stCondLst>
                            <p:childTnLst>
                              <p:par>
                                <p:cTn id="28" presetID="16" presetClass="exit" presetSubtype="21" fill="hold" nodeType="afterEffect">
                                  <p:stCondLst>
                                    <p:cond delay="0"/>
                                  </p:stCondLst>
                                  <p:childTnLst>
                                    <p:animEffect transition="out" filter="barn(inVertical)">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5262979"/>
          </a:xfrm>
          <a:prstGeom prst="rect">
            <a:avLst/>
          </a:prstGeom>
          <a:noFill/>
        </p:spPr>
        <p:txBody>
          <a:bodyPr wrap="square" rtlCol="0">
            <a:spAutoFit/>
          </a:bodyPr>
          <a:lstStyle/>
          <a:p>
            <a:pPr algn="just"/>
            <a:r>
              <a:rPr lang="ru-RU" sz="1400" b="1" dirty="0" smtClean="0"/>
              <a:t>	</a:t>
            </a:r>
            <a:r>
              <a:rPr lang="ru-RU" sz="1600" b="1" dirty="0" smtClean="0"/>
              <a:t>1.1 </a:t>
            </a:r>
            <a:r>
              <a:rPr lang="ru-RU" sz="1600" b="1" dirty="0"/>
              <a:t>Цели преподавания дисциплины «информационное право»</a:t>
            </a:r>
            <a:endParaRPr lang="ru-RU" sz="1600" dirty="0"/>
          </a:p>
          <a:p>
            <a:pPr algn="just"/>
            <a:r>
              <a:rPr lang="ru-RU" sz="1400" dirty="0"/>
              <a:t> </a:t>
            </a:r>
            <a:r>
              <a:rPr lang="ru-RU" sz="1400" i="1" dirty="0" smtClean="0"/>
              <a:t>	Цели </a:t>
            </a:r>
            <a:r>
              <a:rPr lang="ru-RU" sz="1400" i="1" dirty="0"/>
              <a:t>преподавания</a:t>
            </a:r>
            <a:r>
              <a:rPr lang="ru-RU" sz="1400" dirty="0"/>
              <a:t> и изучения дисциплины состоят в формировании у студентов знаний об основных принципах, институтах и нормах информационного права Республики Беларусь, приобретении навыков и умений в использовании знаний о сущности и содержании информационных правоотношений, о роли государственных органов в реализации задач информационной политики государства. </a:t>
            </a:r>
          </a:p>
          <a:p>
            <a:pPr algn="just"/>
            <a:r>
              <a:rPr lang="ru-RU" sz="1400" dirty="0" smtClean="0"/>
              <a:t>	</a:t>
            </a:r>
            <a:r>
              <a:rPr lang="ru-RU" sz="1600" b="1" dirty="0"/>
              <a:t>1.2 Задачи изучения дисциплины «Информационное право»</a:t>
            </a:r>
            <a:endParaRPr lang="ru-RU" sz="1600" dirty="0"/>
          </a:p>
          <a:p>
            <a:pPr algn="just"/>
            <a:r>
              <a:rPr lang="ru-RU" sz="1400" b="1" dirty="0"/>
              <a:t> </a:t>
            </a:r>
            <a:r>
              <a:rPr lang="ru-RU" sz="1400" b="1" dirty="0" smtClean="0"/>
              <a:t>	</a:t>
            </a:r>
            <a:r>
              <a:rPr lang="ru-RU" sz="1400" i="1" dirty="0" smtClean="0"/>
              <a:t>Основными </a:t>
            </a:r>
            <a:r>
              <a:rPr lang="ru-RU" sz="1400" i="1" dirty="0"/>
              <a:t>задачами дисциплины</a:t>
            </a:r>
            <a:r>
              <a:rPr lang="ru-RU" sz="1400" dirty="0"/>
              <a:t> являются: </a:t>
            </a:r>
          </a:p>
          <a:p>
            <a:pPr algn="just"/>
            <a:r>
              <a:rPr lang="ru-RU" sz="1400" dirty="0" smtClean="0"/>
              <a:t>	формирование </a:t>
            </a:r>
            <a:r>
              <a:rPr lang="ru-RU" sz="1400" dirty="0"/>
              <a:t>у студентов необходимой теоретико-методологической базы в сфере информационного права; </a:t>
            </a:r>
          </a:p>
          <a:p>
            <a:pPr algn="just"/>
            <a:r>
              <a:rPr lang="ru-RU" sz="1400" dirty="0" smtClean="0"/>
              <a:t>	ознакомление </a:t>
            </a:r>
            <a:r>
              <a:rPr lang="ru-RU" sz="1400" dirty="0"/>
              <a:t>с особенностями правового регулирования информационных правоотношений в Республике Беларусь; </a:t>
            </a:r>
          </a:p>
          <a:p>
            <a:pPr algn="just"/>
            <a:r>
              <a:rPr lang="ru-RU" sz="1400" dirty="0" smtClean="0"/>
              <a:t>	изучение </a:t>
            </a:r>
            <a:r>
              <a:rPr lang="ru-RU" sz="1400" dirty="0"/>
              <a:t>феномена информации, его роли в жизнедеятельности личности, общества и государства; </a:t>
            </a:r>
          </a:p>
          <a:p>
            <a:pPr algn="just"/>
            <a:r>
              <a:rPr lang="ru-RU" sz="1400" dirty="0" smtClean="0"/>
              <a:t>	</a:t>
            </a:r>
            <a:r>
              <a:rPr lang="ru-RU" sz="1400" dirty="0"/>
              <a:t>творческое осмысление студентами процессов становления и развития информационных правоотношений в Республике Беларусь; </a:t>
            </a:r>
          </a:p>
          <a:p>
            <a:pPr algn="just"/>
            <a:r>
              <a:rPr lang="ru-RU" sz="1400" dirty="0" smtClean="0"/>
              <a:t>	овладение </a:t>
            </a:r>
            <a:r>
              <a:rPr lang="ru-RU" sz="1400" dirty="0"/>
              <a:t>методами системного анализа управленческих ситуаций в сфере осуществления информационной политики Республики Беларусь и средств ее реализации и умениями находить оптимальные решения. </a:t>
            </a:r>
          </a:p>
          <a:p>
            <a:pPr algn="just"/>
            <a:r>
              <a:rPr lang="ru-RU" sz="1400" dirty="0" smtClean="0"/>
              <a:t>	В </a:t>
            </a:r>
            <a:r>
              <a:rPr lang="ru-RU" sz="1400" dirty="0"/>
              <a:t>качестве активных методов обучения студентов используются тематические дискуссии и тренинги. Средствами обучения студентов являются презентационные материалы по темам дисциплины «Информационное право». </a:t>
            </a:r>
          </a:p>
          <a:p>
            <a:pPr algn="just"/>
            <a:endParaRPr lang="ru-RU" sz="1400" dirty="0"/>
          </a:p>
        </p:txBody>
      </p:sp>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15901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93757"/>
          </a:xfrm>
          <a:prstGeom prst="rect">
            <a:avLst/>
          </a:prstGeom>
          <a:noFill/>
        </p:spPr>
        <p:txBody>
          <a:bodyPr wrap="square" rtlCol="0">
            <a:spAutoFit/>
          </a:bodyPr>
          <a:lstStyle/>
          <a:p>
            <a:pPr marL="285750" lvl="0" indent="-285750" algn="just">
              <a:buFont typeface="Arial" pitchFamily="34" charset="0"/>
              <a:buChar char="•"/>
            </a:pPr>
            <a:r>
              <a:rPr lang="ru-RU" sz="1400" dirty="0"/>
              <a:t>создание служб безопасности;</a:t>
            </a:r>
          </a:p>
          <a:p>
            <a:pPr marL="285750" lvl="0" indent="-285750" algn="just">
              <a:buFont typeface="Arial" pitchFamily="34" charset="0"/>
              <a:buChar char="•"/>
            </a:pPr>
            <a:r>
              <a:rPr lang="ru-RU" sz="1400" dirty="0"/>
              <a:t>организация специального делопроизводства;</a:t>
            </a:r>
          </a:p>
          <a:p>
            <a:pPr marL="285750" lvl="0" indent="-285750" algn="just">
              <a:buFont typeface="Arial" pitchFamily="34" charset="0"/>
              <a:buChar char="•"/>
            </a:pPr>
            <a:r>
              <a:rPr lang="ru-RU" sz="1400" dirty="0"/>
              <a:t>определение круга лиц, имеющих право доступа к информации;</a:t>
            </a:r>
          </a:p>
          <a:p>
            <a:pPr marL="285750" lvl="0" indent="-285750" algn="just">
              <a:buFont typeface="Arial" pitchFamily="34" charset="0"/>
              <a:buChar char="•"/>
            </a:pPr>
            <a:r>
              <a:rPr lang="ru-RU" sz="1400" dirty="0"/>
              <a:t>кадровая работа с персоналом.</a:t>
            </a:r>
          </a:p>
          <a:p>
            <a:pPr algn="just"/>
            <a:r>
              <a:rPr lang="en-US" sz="1400" dirty="0" smtClean="0"/>
              <a:t>	</a:t>
            </a:r>
            <a:r>
              <a:rPr lang="ru-RU" sz="1400" dirty="0"/>
              <a:t>Работники субъекта хозяйствования и лица, заключившие гражданско-правовые договоры, имеющие доступ к коммерческой тайне, принимают </a:t>
            </a:r>
            <a:r>
              <a:rPr lang="ru-RU" sz="1400" u="sng" dirty="0"/>
              <a:t>обязательство сохранять коммерческую тайну.</a:t>
            </a:r>
            <a:r>
              <a:rPr lang="ru-RU" sz="1400" dirty="0"/>
              <a:t> </a:t>
            </a:r>
            <a:r>
              <a:rPr lang="en-US" sz="1400" dirty="0" smtClean="0"/>
              <a:t>	</a:t>
            </a:r>
            <a:r>
              <a:rPr lang="ru-RU" sz="1400" dirty="0" smtClean="0"/>
              <a:t>Данное </a:t>
            </a:r>
            <a:r>
              <a:rPr lang="ru-RU" sz="1400" dirty="0"/>
              <a:t>обязательство дается в письменной форме при приеме на работу, заключении гражданско-правового договора либо в процессе его исполнения.</a:t>
            </a:r>
          </a:p>
          <a:p>
            <a:pPr algn="just"/>
            <a:r>
              <a:rPr lang="en-US" sz="1400" dirty="0" smtClean="0"/>
              <a:t>	</a:t>
            </a:r>
            <a:r>
              <a:rPr lang="ru-RU" sz="1400" dirty="0" smtClean="0"/>
              <a:t>В </a:t>
            </a:r>
            <a:r>
              <a:rPr lang="ru-RU" sz="1400" dirty="0"/>
              <a:t>случае нарушения режима коммерческой тайны возможно привлечение лица к дисциплинарной, гражданско-правовой, административной и уголовной ответственности.</a:t>
            </a:r>
          </a:p>
          <a:p>
            <a:pPr algn="just"/>
            <a:r>
              <a:rPr lang="en-US" sz="1400" dirty="0" smtClean="0"/>
              <a:t>	</a:t>
            </a:r>
            <a:r>
              <a:rPr lang="ru-RU" sz="1400" u="sng" dirty="0" smtClean="0"/>
              <a:t>Защита </a:t>
            </a:r>
            <a:r>
              <a:rPr lang="ru-RU" sz="1400" u="sng" dirty="0"/>
              <a:t>коммерческой тайны осуществляется в судебном порядке.</a:t>
            </a:r>
            <a:endParaRPr lang="ru-RU" sz="1400" dirty="0"/>
          </a:p>
          <a:p>
            <a:pPr algn="just"/>
            <a:r>
              <a:rPr lang="ru-RU" sz="1400" dirty="0"/>
              <a:t> </a:t>
            </a:r>
          </a:p>
          <a:p>
            <a:pPr lvl="0" algn="just"/>
            <a:r>
              <a:rPr lang="en-US" sz="1400" b="1" dirty="0" smtClean="0"/>
              <a:t>	</a:t>
            </a:r>
            <a:r>
              <a:rPr lang="en-US" sz="1600" b="1" dirty="0" smtClean="0"/>
              <a:t>VII. </a:t>
            </a:r>
            <a:r>
              <a:rPr lang="ru-RU" sz="1600" b="1" dirty="0" smtClean="0"/>
              <a:t>Правовой </a:t>
            </a:r>
            <a:r>
              <a:rPr lang="ru-RU" sz="1600" b="1" dirty="0"/>
              <a:t>режим банковской тайны</a:t>
            </a:r>
            <a:endParaRPr lang="ru-RU" sz="1600" dirty="0"/>
          </a:p>
          <a:p>
            <a:pPr algn="just"/>
            <a:r>
              <a:rPr lang="ru-RU" sz="1400" dirty="0"/>
              <a:t> </a:t>
            </a:r>
          </a:p>
          <a:p>
            <a:pPr algn="just"/>
            <a:r>
              <a:rPr lang="en-US" sz="1400" dirty="0" smtClean="0"/>
              <a:t>	</a:t>
            </a:r>
            <a:r>
              <a:rPr lang="ru-RU" sz="1400" dirty="0" smtClean="0"/>
              <a:t>Банковская </a:t>
            </a:r>
            <a:r>
              <a:rPr lang="ru-RU" sz="1400" dirty="0"/>
              <a:t>тайна является отдельным видом информации ограниченного доступа. </a:t>
            </a:r>
            <a:r>
              <a:rPr lang="ru-RU" sz="1400" i="1" dirty="0"/>
              <a:t>Банковская тайна</a:t>
            </a:r>
            <a:r>
              <a:rPr lang="ru-RU" sz="1400" dirty="0"/>
              <a:t> – это защищаемые банками и иными финансово-кредитными организациями сведения о вкладах и счетах своих клиентов и корреспондентов, банковских операциях по счетам и сделкам в интересах клиентов, а также сведения о клиентах, разглашение которых может нарушить право последних на неприкосновенность частной жизни.</a:t>
            </a:r>
          </a:p>
          <a:p>
            <a:pPr algn="just"/>
            <a:r>
              <a:rPr lang="en-US" sz="1400" dirty="0" smtClean="0"/>
              <a:t>	</a:t>
            </a:r>
            <a:r>
              <a:rPr lang="ru-RU" sz="1400" u="sng" dirty="0"/>
              <a:t>Основными субъектами</a:t>
            </a:r>
            <a:r>
              <a:rPr lang="ru-RU" sz="1400" dirty="0"/>
              <a:t> права на банковскую тайну являются </a:t>
            </a:r>
            <a:r>
              <a:rPr lang="ru-RU" sz="1400" i="1" dirty="0"/>
              <a:t>владельцы и пользователи банковской тайны.</a:t>
            </a:r>
            <a:endParaRPr lang="ru-RU" sz="1400" dirty="0"/>
          </a:p>
          <a:p>
            <a:pPr algn="just"/>
            <a:r>
              <a:rPr lang="en-US" sz="1400" dirty="0" smtClean="0"/>
              <a:t>	</a:t>
            </a:r>
            <a:r>
              <a:rPr lang="ru-RU" sz="1400" u="sng" dirty="0" smtClean="0"/>
              <a:t>Владельцы </a:t>
            </a:r>
            <a:r>
              <a:rPr lang="ru-RU" sz="1400" u="sng" dirty="0"/>
              <a:t>банковской тайны</a:t>
            </a:r>
            <a:r>
              <a:rPr lang="ru-RU" sz="1400" dirty="0"/>
              <a:t> – клиент или корреспондент (физическое или юридическое лицо), доверивший банку или иной финансово-кредитной организации сведения, которые могут составлять банковскую тайну, и их наследники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en-US" sz="1400" dirty="0" smtClean="0"/>
              <a:t>	</a:t>
            </a:r>
            <a:r>
              <a:rPr lang="ru-RU" sz="1400" u="sng" dirty="0"/>
              <a:t>Пользователи</a:t>
            </a:r>
            <a:r>
              <a:rPr lang="ru-RU" sz="1400" dirty="0"/>
              <a:t> – лица, которым сведения, составляющие банковскую тайну, были доверены или стали известны в связи с выполнением ими служебных обязанностей или были получены ими добросовестно и на законном основании.</a:t>
            </a:r>
          </a:p>
          <a:p>
            <a:pPr algn="just"/>
            <a:r>
              <a:rPr lang="en-US" sz="1400" dirty="0" smtClean="0"/>
              <a:t>	</a:t>
            </a:r>
            <a:r>
              <a:rPr lang="ru-RU" sz="1400" u="sng" dirty="0" smtClean="0"/>
              <a:t>Согласно </a:t>
            </a:r>
            <a:r>
              <a:rPr lang="ru-RU" sz="1400" u="sng" dirty="0"/>
              <a:t>ст. 122 Банковского кодекса банковской тайной являются следующие сведения:</a:t>
            </a:r>
            <a:endParaRPr lang="ru-RU" sz="1400" dirty="0"/>
          </a:p>
          <a:p>
            <a:pPr algn="just"/>
            <a:r>
              <a:rPr lang="en-US" sz="1400" dirty="0" smtClean="0"/>
              <a:t>	</a:t>
            </a:r>
            <a:r>
              <a:rPr lang="ru-RU" sz="1400" dirty="0" smtClean="0"/>
              <a:t>1</a:t>
            </a:r>
            <a:r>
              <a:rPr lang="ru-RU" sz="1400" dirty="0"/>
              <a:t>) о счетах (ст. 198 БК): о наличии в банке счета (счетов), в том числе счета (счетов) банка-корреспондента (ст. 213 БК), о реквизитах счета (его владельце, номере и др.), размере средств, находящихся на счете (счетах), операциях по счету (счетам);</a:t>
            </a:r>
          </a:p>
          <a:p>
            <a:pPr algn="just"/>
            <a:r>
              <a:rPr lang="en-US" sz="1400" dirty="0" smtClean="0"/>
              <a:t>	</a:t>
            </a:r>
            <a:r>
              <a:rPr lang="ru-RU" sz="1400" dirty="0" smtClean="0"/>
              <a:t>2</a:t>
            </a:r>
            <a:r>
              <a:rPr lang="ru-RU" sz="1400" dirty="0"/>
              <a:t>) о вкладах (ст. 180 БК): о наличии в банке вклада (вкладов), вкладчике, размере средств, находящихся во вкладе (вкладах), операциях по вкладу (вкладам);</a:t>
            </a:r>
          </a:p>
          <a:p>
            <a:pPr algn="just"/>
            <a:r>
              <a:rPr lang="en-US" sz="1400" dirty="0" smtClean="0"/>
              <a:t>	</a:t>
            </a:r>
            <a:r>
              <a:rPr lang="ru-RU" sz="1400" dirty="0" smtClean="0"/>
              <a:t>3</a:t>
            </a:r>
            <a:r>
              <a:rPr lang="ru-RU" sz="1400" dirty="0"/>
              <a:t>) об имуществе, находящемся на хранении в банке (ст. 286 БК): о владельце имущества, перечне имущества и его стоимости, о виде банковского хранения (ст. 289 БК);</a:t>
            </a:r>
          </a:p>
          <a:p>
            <a:pPr algn="just"/>
            <a:r>
              <a:rPr lang="en-US" sz="1400" dirty="0" smtClean="0"/>
              <a:t>	</a:t>
            </a:r>
            <a:r>
              <a:rPr lang="ru-RU" sz="1400" dirty="0" smtClean="0"/>
              <a:t>4</a:t>
            </a:r>
            <a:r>
              <a:rPr lang="ru-RU" sz="1400" dirty="0"/>
              <a:t>) о конкретных сделках, совершенных клиентом банка или банком-корреспондентом с использованием денежных средств и иного имущества, находящегося в банке, либо сделках, средства от совершения которых поступили на счет (счета) клиента банка или банка-корреспондента.</a:t>
            </a:r>
          </a:p>
          <a:p>
            <a:pPr algn="just"/>
            <a:r>
              <a:rPr lang="ru-RU" sz="1400" dirty="0" smtClean="0"/>
              <a:t>	</a:t>
            </a:r>
            <a:r>
              <a:rPr lang="ru-RU" sz="1400" u="sng" dirty="0"/>
              <a:t>Информация, составляющая содержание банковской тайны, может быть предоставлена:</a:t>
            </a:r>
            <a:endParaRPr lang="ru-RU" sz="1400" dirty="0"/>
          </a:p>
          <a:p>
            <a:pPr marL="342900" lvl="0" indent="-342900" algn="just">
              <a:buFont typeface="+mj-lt"/>
              <a:buAutoNum type="arabicPeriod"/>
            </a:pPr>
            <a:r>
              <a:rPr lang="ru-RU" sz="1400" dirty="0"/>
              <a:t>аудиторским организациям или аудиторам;</a:t>
            </a:r>
          </a:p>
          <a:p>
            <a:pPr marL="342900" lvl="0" indent="-342900" algn="just">
              <a:buFont typeface="+mj-lt"/>
              <a:buAutoNum type="arabicPeriod"/>
            </a:pPr>
            <a:r>
              <a:rPr lang="ru-RU" sz="1400" dirty="0"/>
              <a:t>государственным органам и должностным лицам, уполномоченным законом осуществлять дознание;</a:t>
            </a:r>
          </a:p>
          <a:p>
            <a:pPr marL="342900" lvl="0" indent="-342900" algn="just">
              <a:buFont typeface="+mj-lt"/>
              <a:buAutoNum type="arabicPeriod"/>
            </a:pPr>
            <a:r>
              <a:rPr lang="ru-RU" sz="1400" dirty="0"/>
              <a:t>следователям прокуратуры; органов предварительного следствия МВД; органов государственной безопасности; органов финансовых расследований;</a:t>
            </a:r>
          </a:p>
          <a:p>
            <a:pPr marL="342900" lvl="0" indent="-342900" algn="just">
              <a:buFont typeface="+mj-lt"/>
              <a:buAutoNum type="arabicPeriod"/>
            </a:pPr>
            <a:r>
              <a:rPr lang="ru-RU" sz="1400" dirty="0"/>
              <a:t>органам Комитета государственного контроля, налоговым органам, Национальному банку, а также таможенным органам (если они не выполняют функций органа дознания, вправе получить у банка сведения, составляющие банковскую тайну) в связи с осуществлением ими возложенных на них функций и только в случаях, предусмотренных законодательными актами Республики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ru-RU" sz="1400" dirty="0" smtClean="0"/>
              <a:t>	</a:t>
            </a:r>
            <a:r>
              <a:rPr lang="ru-RU" sz="1400" dirty="0"/>
              <a:t>Лицо, виновное в разглашении банковской тайны, несет дисциплинарную, материальную, административную и уголовную ответственность в соответствии с законодательством Республики Беларусь.</a:t>
            </a:r>
          </a:p>
          <a:p>
            <a:pPr algn="just"/>
            <a:r>
              <a:rPr lang="ru-RU" sz="1400" dirty="0"/>
              <a:t> </a:t>
            </a:r>
          </a:p>
          <a:p>
            <a:pPr lvl="0" algn="just"/>
            <a:r>
              <a:rPr lang="en-US" sz="1400" b="1" dirty="0" smtClean="0"/>
              <a:t>	</a:t>
            </a:r>
            <a:r>
              <a:rPr lang="en-US" sz="1600" b="1" dirty="0" smtClean="0"/>
              <a:t>VIII. </a:t>
            </a:r>
            <a:r>
              <a:rPr lang="ru-RU" sz="1600" b="1" dirty="0" smtClean="0"/>
              <a:t>Профессиональная </a:t>
            </a:r>
            <a:r>
              <a:rPr lang="ru-RU" sz="1600" b="1" dirty="0"/>
              <a:t>тайна: понятие и виды</a:t>
            </a:r>
            <a:endParaRPr lang="ru-RU" sz="1600" dirty="0"/>
          </a:p>
          <a:p>
            <a:pPr algn="just"/>
            <a:r>
              <a:rPr lang="ru-RU" sz="1400" b="1" dirty="0"/>
              <a:t> </a:t>
            </a:r>
            <a:endParaRPr lang="ru-RU" sz="1400" dirty="0"/>
          </a:p>
          <a:p>
            <a:pPr algn="just"/>
            <a:r>
              <a:rPr lang="en-US" sz="1400" i="1" dirty="0" smtClean="0"/>
              <a:t>	</a:t>
            </a:r>
            <a:r>
              <a:rPr lang="ru-RU" sz="1400" i="1" dirty="0" smtClean="0"/>
              <a:t>Профессиональная </a:t>
            </a:r>
            <a:r>
              <a:rPr lang="ru-RU" sz="1400" i="1" dirty="0"/>
              <a:t>тайна</a:t>
            </a:r>
            <a:r>
              <a:rPr lang="ru-RU" sz="1400" dirty="0"/>
              <a:t> – защищаемая по закону информация, доверенная или ставшая известной лицу (держателю) исключительно в силу исполнения им своих профессиональных обязанностей распространение которой может нанести ущерб правам и законным интересам другого лица (доверителя), доверившего эти сведения, не являющиеся государственной или коммерческой тайной.</a:t>
            </a:r>
          </a:p>
          <a:p>
            <a:pPr algn="just"/>
            <a:r>
              <a:rPr lang="en-US" sz="1400" dirty="0" smtClean="0"/>
              <a:t>	</a:t>
            </a:r>
            <a:r>
              <a:rPr lang="ru-RU" sz="1400" u="sng" dirty="0" smtClean="0"/>
              <a:t>Объекты </a:t>
            </a:r>
            <a:r>
              <a:rPr lang="ru-RU" sz="1400" u="sng" dirty="0"/>
              <a:t>профессиональной тайны:</a:t>
            </a:r>
            <a:endParaRPr lang="ru-RU" sz="1400" dirty="0"/>
          </a:p>
          <a:p>
            <a:pPr lvl="0" algn="just"/>
            <a:r>
              <a:rPr lang="en-US" sz="1400" u="sng" dirty="0" smtClean="0"/>
              <a:t>1. </a:t>
            </a:r>
            <a:r>
              <a:rPr lang="ru-RU" sz="1400" u="sng" dirty="0" smtClean="0"/>
              <a:t>Врачебная </a:t>
            </a:r>
            <a:r>
              <a:rPr lang="ru-RU" sz="1400" u="sng" dirty="0"/>
              <a:t>тайна</a:t>
            </a:r>
            <a:r>
              <a:rPr lang="ru-RU" sz="1400" dirty="0"/>
              <a:t>, т.е. информация, содержащая:</a:t>
            </a:r>
          </a:p>
          <a:p>
            <a:pPr marL="285750" lvl="0" indent="-285750" algn="just">
              <a:buFont typeface="Arial" pitchFamily="34" charset="0"/>
              <a:buChar char="•"/>
            </a:pPr>
            <a:r>
              <a:rPr lang="ru-RU" sz="1400" dirty="0"/>
              <a:t>Сведения о факте обращения за медицинской помощью, о состоянии здоровья, диагнозе заболевания, и иные сведения, полученные при обследовании и лечении гражданина;</a:t>
            </a:r>
          </a:p>
          <a:p>
            <a:pPr marL="285750" lvl="0" indent="-285750" algn="just">
              <a:buFont typeface="Arial" pitchFamily="34" charset="0"/>
              <a:buChar char="•"/>
            </a:pPr>
            <a:r>
              <a:rPr lang="ru-RU" sz="1400" dirty="0"/>
              <a:t>Сведения о доноре и реципиенте при трансплантации органов и тканей человека;</a:t>
            </a:r>
          </a:p>
          <a:p>
            <a:pPr marL="285750" lvl="0" indent="-285750" algn="just">
              <a:buFont typeface="Arial" pitchFamily="34" charset="0"/>
              <a:buChar char="•"/>
            </a:pPr>
            <a:r>
              <a:rPr lang="ru-RU" sz="1400" dirty="0"/>
              <a:t>Сведения о проведенных искусственных оплодотворении  и имплантации эмбриона;</a:t>
            </a:r>
          </a:p>
          <a:p>
            <a:pPr marL="285750" lvl="0" indent="-285750" algn="just">
              <a:buFont typeface="Arial" pitchFamily="34" charset="0"/>
              <a:buChar char="•"/>
            </a:pPr>
            <a:r>
              <a:rPr lang="ru-RU" sz="1400" dirty="0"/>
              <a:t>Сведения о состоянии психического здоровья гражданина и другие сведения в медицинских документах гражданина.</a:t>
            </a:r>
          </a:p>
          <a:p>
            <a:pPr lvl="0" algn="just"/>
            <a:r>
              <a:rPr lang="en-US" sz="1400" u="sng" dirty="0" smtClean="0"/>
              <a:t>2. </a:t>
            </a:r>
            <a:r>
              <a:rPr lang="ru-RU" sz="1400" u="sng" dirty="0" smtClean="0"/>
              <a:t>Тайна </a:t>
            </a:r>
            <a:r>
              <a:rPr lang="ru-RU" sz="1400" u="sng" dirty="0"/>
              <a:t>связи</a:t>
            </a:r>
            <a:r>
              <a:rPr lang="ru-RU" sz="1400" dirty="0"/>
              <a:t> – тайна переписки, телефонных переговоров, почтовых, телеграфных и иных сообщений;</a:t>
            </a:r>
          </a:p>
          <a:p>
            <a:pPr lvl="0" algn="just"/>
            <a:r>
              <a:rPr lang="en-US" sz="1400" u="sng" dirty="0" smtClean="0"/>
              <a:t>3. </a:t>
            </a:r>
            <a:r>
              <a:rPr lang="ru-RU" sz="1400" u="sng" dirty="0" smtClean="0"/>
              <a:t>Нотариальная </a:t>
            </a:r>
            <a:r>
              <a:rPr lang="ru-RU" sz="1400" u="sng" dirty="0"/>
              <a:t>тайна</a:t>
            </a:r>
            <a:r>
              <a:rPr lang="ru-RU" sz="1400" dirty="0"/>
              <a:t> – сведения, ставшие известными нотариусу в ходе совершения нотариальных действий</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3970318"/>
          </a:xfrm>
          <a:prstGeom prst="rect">
            <a:avLst/>
          </a:prstGeom>
          <a:noFill/>
        </p:spPr>
        <p:txBody>
          <a:bodyPr wrap="square" rtlCol="0">
            <a:spAutoFit/>
          </a:bodyPr>
          <a:lstStyle/>
          <a:p>
            <a:pPr lvl="0" algn="just"/>
            <a:r>
              <a:rPr lang="en-US" sz="1400" u="sng" dirty="0" smtClean="0"/>
              <a:t>4. </a:t>
            </a:r>
            <a:r>
              <a:rPr lang="ru-RU" sz="1400" u="sng" dirty="0" smtClean="0"/>
              <a:t>Адвокатская </a:t>
            </a:r>
            <a:r>
              <a:rPr lang="ru-RU" sz="1400" u="sng" dirty="0"/>
              <a:t>тайна</a:t>
            </a:r>
            <a:r>
              <a:rPr lang="ru-RU" sz="1400" dirty="0"/>
              <a:t> – сведения, полученные адвокатом от гражданина в связи с оказанием ему юридической помощи, и сведения, составляющие содержание консультации адвоката;</a:t>
            </a:r>
          </a:p>
          <a:p>
            <a:pPr lvl="0" algn="just"/>
            <a:r>
              <a:rPr lang="en-US" sz="1400" dirty="0" smtClean="0"/>
              <a:t>5. </a:t>
            </a:r>
            <a:r>
              <a:rPr lang="ru-RU" sz="1400" dirty="0" smtClean="0"/>
              <a:t>Тайна </a:t>
            </a:r>
            <a:r>
              <a:rPr lang="ru-RU" sz="1400" dirty="0"/>
              <a:t>усыновления;</a:t>
            </a:r>
          </a:p>
          <a:p>
            <a:pPr lvl="0" algn="just"/>
            <a:r>
              <a:rPr lang="en-US" sz="1400" u="sng" dirty="0"/>
              <a:t>6</a:t>
            </a:r>
            <a:r>
              <a:rPr lang="en-US" sz="1400" u="sng" dirty="0" smtClean="0"/>
              <a:t>. </a:t>
            </a:r>
            <a:r>
              <a:rPr lang="ru-RU" sz="1400" u="sng" dirty="0" smtClean="0"/>
              <a:t>Тайна </a:t>
            </a:r>
            <a:r>
              <a:rPr lang="ru-RU" sz="1400" u="sng" dirty="0"/>
              <a:t>страхования</a:t>
            </a:r>
            <a:r>
              <a:rPr lang="ru-RU" sz="1400" dirty="0"/>
              <a:t> – сведения о страхователе, застрахованном лице и выгодоприобретателе, состоянии здоровья, а также об имущественном положении этих лиц, полученные страховщиком в результате своей профессиональной деятельности;</a:t>
            </a:r>
          </a:p>
          <a:p>
            <a:pPr lvl="0" algn="just"/>
            <a:r>
              <a:rPr lang="en-US" sz="1400" u="sng" dirty="0" smtClean="0"/>
              <a:t>7. </a:t>
            </a:r>
            <a:r>
              <a:rPr lang="ru-RU" sz="1400" u="sng" dirty="0" smtClean="0"/>
              <a:t>Тайна </a:t>
            </a:r>
            <a:r>
              <a:rPr lang="ru-RU" sz="1400" u="sng" dirty="0"/>
              <a:t>исповеди</a:t>
            </a:r>
            <a:r>
              <a:rPr lang="ru-RU" sz="1400" dirty="0"/>
              <a:t> – сведения, доверенные священнослужителю гражданином на исповеди.</a:t>
            </a:r>
          </a:p>
          <a:p>
            <a:pPr algn="just"/>
            <a:r>
              <a:rPr lang="en-US" sz="1400" dirty="0" smtClean="0"/>
              <a:t>	</a:t>
            </a:r>
            <a:r>
              <a:rPr lang="ru-RU" sz="1400" u="sng" dirty="0" smtClean="0"/>
              <a:t>К </a:t>
            </a:r>
            <a:r>
              <a:rPr lang="ru-RU" sz="1400" u="sng" dirty="0"/>
              <a:t>особому виду профессиональной тайны можно отнести тайну деятельности государственного органа:</a:t>
            </a:r>
            <a:endParaRPr lang="ru-RU" sz="1400" dirty="0"/>
          </a:p>
          <a:p>
            <a:pPr marL="285750" lvl="0" indent="-285750" algn="just">
              <a:buFont typeface="Wingdings" pitchFamily="2" charset="2"/>
              <a:buChar char="ü"/>
            </a:pPr>
            <a:r>
              <a:rPr lang="ru-RU" sz="1400" dirty="0"/>
              <a:t>тайна проведения предварительного расследования;</a:t>
            </a:r>
          </a:p>
          <a:p>
            <a:pPr marL="285750" lvl="0" indent="-285750" algn="just">
              <a:buFont typeface="Wingdings" pitchFamily="2" charset="2"/>
              <a:buChar char="ü"/>
            </a:pPr>
            <a:r>
              <a:rPr lang="ru-RU" sz="1400" dirty="0"/>
              <a:t>тайна совещания судей (и присяжных заседателе).</a:t>
            </a:r>
          </a:p>
          <a:p>
            <a:pPr algn="just"/>
            <a:r>
              <a:rPr lang="en-US" sz="1400" dirty="0" smtClean="0"/>
              <a:t>	</a:t>
            </a:r>
            <a:r>
              <a:rPr lang="ru-RU" sz="1400" u="sng" dirty="0"/>
              <a:t>Критерии </a:t>
            </a:r>
            <a:r>
              <a:rPr lang="ru-RU" sz="1400" u="sng" dirty="0" err="1"/>
              <a:t>охраноспособности</a:t>
            </a:r>
            <a:r>
              <a:rPr lang="ru-RU" sz="1400" u="sng" dirty="0"/>
              <a:t> профессиональной тайны:</a:t>
            </a:r>
            <a:endParaRPr lang="ru-RU" sz="1400" dirty="0"/>
          </a:p>
          <a:p>
            <a:pPr marL="285750" lvl="0" indent="-285750" algn="just">
              <a:buFont typeface="Arial" pitchFamily="34" charset="0"/>
              <a:buChar char="•"/>
            </a:pPr>
            <a:r>
              <a:rPr lang="ru-RU" sz="1400" dirty="0"/>
              <a:t>Сведения, составляющие профессиональную тайну, имеют действительную или потенциальную ценность;</a:t>
            </a:r>
          </a:p>
          <a:p>
            <a:pPr marL="285750" lvl="0" indent="-285750" algn="just">
              <a:buFont typeface="Arial" pitchFamily="34" charset="0"/>
              <a:buChar char="•"/>
            </a:pPr>
            <a:r>
              <a:rPr lang="ru-RU" sz="1400" dirty="0"/>
              <a:t>К ней нет свободного доступа на законном основании;</a:t>
            </a:r>
          </a:p>
          <a:p>
            <a:pPr marL="285750" lvl="0" indent="-285750" algn="just">
              <a:buFont typeface="Arial" pitchFamily="34" charset="0"/>
              <a:buChar char="•"/>
            </a:pPr>
            <a:r>
              <a:rPr lang="ru-RU" sz="1400" dirty="0"/>
              <a:t>Запрет на распространение такой информации установлен законом;</a:t>
            </a:r>
          </a:p>
          <a:p>
            <a:pPr marL="285750" lvl="0" indent="-285750" algn="just">
              <a:buFont typeface="Arial" pitchFamily="34" charset="0"/>
              <a:buChar char="•"/>
            </a:pPr>
            <a:r>
              <a:rPr lang="ru-RU" sz="1400" dirty="0"/>
              <a:t>Информация не относится к иной категории информации ограниченного доступа.</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955203"/>
          </a:xfrm>
          <a:prstGeom prst="rect">
            <a:avLst/>
          </a:prstGeom>
          <a:noFill/>
        </p:spPr>
        <p:txBody>
          <a:bodyPr wrap="square" rtlCol="0">
            <a:spAutoFit/>
          </a:bodyPr>
          <a:lstStyle/>
          <a:p>
            <a:r>
              <a:rPr lang="ru-RU" sz="1400" dirty="0" smtClean="0"/>
              <a:t>	</a:t>
            </a:r>
            <a:r>
              <a:rPr lang="ru-RU" sz="1600" b="1" dirty="0"/>
              <a:t>2.8. Правовое регулирование отношений в области создания и </a:t>
            </a:r>
            <a:r>
              <a:rPr lang="en-US" sz="1600" b="1" dirty="0" smtClean="0"/>
              <a:t>	</a:t>
            </a:r>
            <a:r>
              <a:rPr lang="ru-RU" sz="1600" b="1" dirty="0" smtClean="0"/>
              <a:t>распространения </a:t>
            </a:r>
            <a:r>
              <a:rPr lang="ru-RU" sz="1600" b="1" dirty="0"/>
              <a:t>массовой информации </a:t>
            </a:r>
            <a:endParaRPr lang="ru-RU" sz="1600" dirty="0"/>
          </a:p>
          <a:p>
            <a:r>
              <a:rPr lang="ru-RU" sz="1400" b="1" dirty="0"/>
              <a:t> </a:t>
            </a:r>
            <a:endParaRPr lang="ru-RU" sz="1400" dirty="0"/>
          </a:p>
          <a:p>
            <a:r>
              <a:rPr lang="en-US" sz="1400" b="1" dirty="0" smtClean="0"/>
              <a:t>	</a:t>
            </a:r>
            <a:r>
              <a:rPr lang="ru-RU" sz="1600" b="1" dirty="0" smtClean="0"/>
              <a:t>План </a:t>
            </a:r>
            <a:r>
              <a:rPr lang="ru-RU" sz="1600" b="1" dirty="0"/>
              <a:t>лекции</a:t>
            </a:r>
            <a:endParaRPr lang="ru-RU" sz="1600" dirty="0"/>
          </a:p>
          <a:p>
            <a:r>
              <a:rPr lang="ru-RU" sz="1400" dirty="0"/>
              <a:t> </a:t>
            </a:r>
          </a:p>
          <a:p>
            <a:pPr marL="400050" lvl="0" indent="-400050">
              <a:buFont typeface="+mj-lt"/>
              <a:buAutoNum type="romanUcPeriod"/>
            </a:pPr>
            <a:r>
              <a:rPr lang="ru-RU" sz="1400" dirty="0"/>
              <a:t>Правовое регулирование отношений в области массовой информации.</a:t>
            </a:r>
          </a:p>
          <a:p>
            <a:pPr marL="400050" lvl="0" indent="-400050">
              <a:buFont typeface="+mj-lt"/>
              <a:buAutoNum type="romanUcPeriod"/>
            </a:pPr>
            <a:r>
              <a:rPr lang="ru-RU" sz="1400" dirty="0"/>
              <a:t>Учреждение и организация деятельности СМИ.</a:t>
            </a:r>
          </a:p>
          <a:p>
            <a:pPr marL="400050" lvl="0" indent="-400050">
              <a:buFont typeface="+mj-lt"/>
              <a:buAutoNum type="romanUcPeriod"/>
            </a:pPr>
            <a:r>
              <a:rPr lang="ru-RU" sz="1400" dirty="0"/>
              <a:t>Порядок распространения массовой информации.</a:t>
            </a:r>
          </a:p>
          <a:p>
            <a:pPr marL="400050" lvl="0" indent="-400050">
              <a:buFont typeface="+mj-lt"/>
              <a:buAutoNum type="romanUcPeriod"/>
            </a:pPr>
            <a:r>
              <a:rPr lang="ru-RU" sz="1400" dirty="0"/>
              <a:t>Правовой статус журналиста.</a:t>
            </a:r>
          </a:p>
          <a:p>
            <a:pPr marL="400050" lvl="0" indent="-400050">
              <a:buFont typeface="+mj-lt"/>
              <a:buAutoNum type="romanUcPeriod"/>
            </a:pPr>
            <a:r>
              <a:rPr lang="ru-RU" sz="1400" dirty="0"/>
              <a:t>Порядок создания корреспондентских пунктов и аккредитации журналистов иностранных СМИ в Республике Беларусь.</a:t>
            </a:r>
          </a:p>
          <a:p>
            <a:pPr marL="400050" lvl="0" indent="-400050">
              <a:buFont typeface="+mj-lt"/>
              <a:buAutoNum type="romanUcPeriod"/>
            </a:pPr>
            <a:r>
              <a:rPr lang="ru-RU" sz="1400" dirty="0"/>
              <a:t>Ответственность за нарушение законодательства о СМИ.</a:t>
            </a:r>
          </a:p>
          <a:p>
            <a:pPr marL="400050" lvl="0" indent="-400050">
              <a:buFont typeface="+mj-lt"/>
              <a:buAutoNum type="romanUcPeriod"/>
            </a:pPr>
            <a:r>
              <a:rPr lang="ru-RU" sz="1400" dirty="0"/>
              <a:t>Отношения СМИ с физическими и юридическими лицами.</a:t>
            </a:r>
          </a:p>
          <a:p>
            <a:pPr marL="400050" lvl="0" indent="-400050">
              <a:buFont typeface="+mj-lt"/>
              <a:buAutoNum type="romanUcPeriod"/>
            </a:pPr>
            <a:r>
              <a:rPr lang="ru-RU" sz="1400" dirty="0"/>
              <a:t>Правовое регулирование отношений в области рекламы как разновидности массовой информации.</a:t>
            </a:r>
          </a:p>
          <a:p>
            <a:r>
              <a:rPr lang="ru-RU" sz="1400" dirty="0"/>
              <a:t> </a:t>
            </a:r>
          </a:p>
          <a:p>
            <a:pPr lvl="0"/>
            <a:r>
              <a:rPr lang="en-US" sz="1600" b="1" dirty="0" smtClean="0"/>
              <a:t>	I. </a:t>
            </a:r>
            <a:r>
              <a:rPr lang="ru-RU" sz="1600" b="1" dirty="0" smtClean="0"/>
              <a:t>Правовое </a:t>
            </a:r>
            <a:r>
              <a:rPr lang="ru-RU" sz="1600" b="1" dirty="0"/>
              <a:t>регулирование отношений в области массовой информации</a:t>
            </a:r>
            <a:endParaRPr lang="ru-RU" sz="1600" dirty="0"/>
          </a:p>
          <a:p>
            <a:pPr algn="just"/>
            <a:endParaRPr lang="en-US" sz="1400" dirty="0" smtClean="0"/>
          </a:p>
          <a:p>
            <a:pPr algn="just"/>
            <a:r>
              <a:rPr lang="en-US" sz="1400" dirty="0"/>
              <a:t>	</a:t>
            </a:r>
            <a:r>
              <a:rPr lang="ru-RU" sz="1400" dirty="0"/>
              <a:t>Под </a:t>
            </a:r>
            <a:r>
              <a:rPr lang="ru-RU" sz="1400" i="1" dirty="0"/>
              <a:t>массовой информацией</a:t>
            </a:r>
            <a:r>
              <a:rPr lang="ru-RU" sz="1400" dirty="0"/>
              <a:t> предназначенные для неопределенного круга лиц печатные, аудио-, аудиовизуальные и другие информационные сообщения и (или) материалы, опубликованные в печати, сообщенные посредством телевизионного вещания и радиовещания или в иной форме периодического распространения.</a:t>
            </a:r>
          </a:p>
          <a:p>
            <a:pPr algn="just"/>
            <a:r>
              <a:rPr lang="en-US" sz="140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62979"/>
          </a:xfrm>
          <a:prstGeom prst="rect">
            <a:avLst/>
          </a:prstGeom>
          <a:noFill/>
        </p:spPr>
        <p:txBody>
          <a:bodyPr wrap="square" rtlCol="0">
            <a:spAutoFit/>
          </a:bodyPr>
          <a:lstStyle/>
          <a:p>
            <a:pPr algn="just"/>
            <a:r>
              <a:rPr lang="ru-RU" sz="1400" dirty="0" smtClean="0"/>
              <a:t>	</a:t>
            </a:r>
            <a:r>
              <a:rPr lang="ru-RU" sz="1400" dirty="0"/>
              <a:t>Правовое регулирование отношений в области массовой информации осуществляется в соответствии с Конституцией Республики Беларусь, Законом Республики Беларусь «О средствах массовой информации» далее Закон «О СМИ», международными договорами Республики Беларусь и иными актами законодательства Республики Беларусь. При этой действие Закона «О средствах массовой информации» распространяется как на отечественные средства массовой информации, так и на иностранные средства массовой информации в части, касающейся их деятельности на территории Республики Беларусь.</a:t>
            </a:r>
          </a:p>
          <a:p>
            <a:pPr algn="just"/>
            <a:r>
              <a:rPr lang="en-US" sz="1400" dirty="0" smtClean="0"/>
              <a:t>	</a:t>
            </a:r>
            <a:r>
              <a:rPr lang="ru-RU" sz="1400" dirty="0" smtClean="0"/>
              <a:t>Основные </a:t>
            </a:r>
            <a:r>
              <a:rPr lang="ru-RU" sz="1400" dirty="0"/>
              <a:t>направления правового регулирования отношений в области массовой информации:</a:t>
            </a:r>
          </a:p>
          <a:p>
            <a:pPr marL="342900" lvl="0" indent="-342900" algn="just">
              <a:buFont typeface="+mj-lt"/>
              <a:buAutoNum type="arabicPeriod"/>
            </a:pPr>
            <a:r>
              <a:rPr lang="ru-RU" sz="1400" dirty="0"/>
              <a:t>Обеспечение гарантий свободы массовой информации;</a:t>
            </a:r>
          </a:p>
          <a:p>
            <a:pPr marL="342900" lvl="0" indent="-342900" algn="just">
              <a:buFont typeface="+mj-lt"/>
              <a:buAutoNum type="arabicPeriod"/>
            </a:pPr>
            <a:r>
              <a:rPr lang="ru-RU" sz="1400" dirty="0"/>
              <a:t>Организация деятельности СМИ;</a:t>
            </a:r>
          </a:p>
          <a:p>
            <a:pPr marL="342900" lvl="0" indent="-342900" algn="just">
              <a:buFont typeface="+mj-lt"/>
              <a:buAutoNum type="arabicPeriod"/>
            </a:pPr>
            <a:r>
              <a:rPr lang="ru-RU" sz="1400" dirty="0"/>
              <a:t>Распространение массовой информации;</a:t>
            </a:r>
          </a:p>
          <a:p>
            <a:pPr marL="342900" lvl="0" indent="-342900" algn="just">
              <a:buFont typeface="+mj-lt"/>
              <a:buAutoNum type="arabicPeriod"/>
            </a:pPr>
            <a:r>
              <a:rPr lang="ru-RU" sz="1400" dirty="0"/>
              <a:t>Отношения СМИ с гражданами и организациями;</a:t>
            </a:r>
          </a:p>
          <a:p>
            <a:pPr marL="342900" lvl="0" indent="-342900" algn="just">
              <a:buFont typeface="+mj-lt"/>
              <a:buAutoNum type="arabicPeriod"/>
            </a:pPr>
            <a:r>
              <a:rPr lang="ru-RU" sz="1400" dirty="0"/>
              <a:t>Права и обязанности журналиста;</a:t>
            </a:r>
          </a:p>
          <a:p>
            <a:pPr marL="342900" lvl="0" indent="-342900" algn="just">
              <a:buFont typeface="+mj-lt"/>
              <a:buAutoNum type="arabicPeriod"/>
            </a:pPr>
            <a:r>
              <a:rPr lang="ru-RU" sz="1400" dirty="0"/>
              <a:t>Межгосударственное сотрудничество в области массовой информации;</a:t>
            </a:r>
          </a:p>
          <a:p>
            <a:pPr marL="342900" lvl="0" indent="-342900" algn="just">
              <a:buFont typeface="+mj-lt"/>
              <a:buAutoNum type="arabicPeriod"/>
            </a:pPr>
            <a:r>
              <a:rPr lang="ru-RU" sz="1400" dirty="0"/>
              <a:t>Ответственность за нарушение законодательства в области массовой информации.</a:t>
            </a:r>
          </a:p>
          <a:p>
            <a:pPr algn="just"/>
            <a:r>
              <a:rPr lang="en-US" sz="1400" dirty="0" smtClean="0"/>
              <a:t>	</a:t>
            </a:r>
            <a:r>
              <a:rPr lang="ru-RU" sz="1400" dirty="0"/>
              <a:t>Основу правового регулирования отношений в области распространения массовой информации составляет принцип свободы массовой информации.</a:t>
            </a:r>
            <a:r>
              <a:rPr lang="ru-RU" sz="1400" u="sng" dirty="0"/>
              <a:t> </a:t>
            </a:r>
            <a:endParaRPr lang="ru-RU" sz="1400" dirty="0"/>
          </a:p>
          <a:p>
            <a:pPr algn="just"/>
            <a:r>
              <a:rPr lang="en-US" sz="1400" dirty="0" smtClean="0"/>
              <a:t>	</a:t>
            </a:r>
            <a:r>
              <a:rPr lang="ru-RU" sz="1400" u="sng" dirty="0" smtClean="0"/>
              <a:t>Средство </a:t>
            </a:r>
            <a:r>
              <a:rPr lang="ru-RU" sz="1400" u="sng" dirty="0"/>
              <a:t>массовой информации</a:t>
            </a:r>
            <a:r>
              <a:rPr lang="ru-RU" sz="1400" dirty="0"/>
              <a:t> - форма периодического распространения массовой информации с использованием печати, телевизионного вещания и радиовещания, глобальной компьютерной сети Интернет.</a:t>
            </a:r>
          </a:p>
          <a:p>
            <a:pPr algn="just"/>
            <a:r>
              <a:rPr lang="en-US" sz="1400" dirty="0" smtClean="0"/>
              <a:t>	</a:t>
            </a:r>
            <a:r>
              <a:rPr lang="ru-RU" sz="1400" u="sng" dirty="0" smtClean="0"/>
              <a:t>Основными </a:t>
            </a:r>
            <a:r>
              <a:rPr lang="ru-RU" sz="1400" u="sng" dirty="0"/>
              <a:t>принципами деятельности средств массовой информации являются (статья 4 Закона «О СМИ»):</a:t>
            </a:r>
            <a:endParaRPr lang="ru-RU" sz="1400" dirty="0"/>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285750" lvl="0" indent="-285750" algn="just">
              <a:buFont typeface="Arial" pitchFamily="34" charset="0"/>
              <a:buChar char="•"/>
            </a:pPr>
            <a:r>
              <a:rPr lang="ru-RU" sz="1400" u="sng" dirty="0"/>
              <a:t>достоверность информации</a:t>
            </a:r>
            <a:r>
              <a:rPr lang="ru-RU" sz="1400" dirty="0"/>
              <a:t> - средства массовой информации должны распространять информацию, соответствующую действительности;</a:t>
            </a:r>
          </a:p>
          <a:p>
            <a:pPr marL="285750" lvl="0" indent="-285750" algn="just">
              <a:buFont typeface="Arial" pitchFamily="34" charset="0"/>
              <a:buChar char="•"/>
            </a:pPr>
            <a:r>
              <a:rPr lang="ru-RU" sz="1400" u="sng" dirty="0"/>
              <a:t>законность</a:t>
            </a:r>
            <a:r>
              <a:rPr lang="ru-RU" sz="1400" dirty="0"/>
              <a:t> - информация не должна противоречить требованиям законодательства Республики Беларусь;</a:t>
            </a:r>
          </a:p>
          <a:p>
            <a:pPr marL="285750" lvl="0" indent="-285750" algn="just">
              <a:buFont typeface="Arial" pitchFamily="34" charset="0"/>
              <a:buChar char="•"/>
            </a:pPr>
            <a:r>
              <a:rPr lang="ru-RU" sz="1400" u="sng" dirty="0"/>
              <a:t>равенство</a:t>
            </a:r>
            <a:r>
              <a:rPr lang="ru-RU" sz="1400" dirty="0"/>
              <a:t> - средства массовой информации исходят из равенства прав всех физических лиц, государственных органов, политических партий, других общественных объединений, иных юридических лиц на распространение и получение массовой информации;</a:t>
            </a:r>
          </a:p>
          <a:p>
            <a:pPr marL="285750" lvl="0" indent="-285750" algn="just">
              <a:buFont typeface="Arial" pitchFamily="34" charset="0"/>
              <a:buChar char="•"/>
            </a:pPr>
            <a:r>
              <a:rPr lang="ru-RU" sz="1400" u="sng" dirty="0"/>
              <a:t>уважение прав и свобод человека</a:t>
            </a:r>
            <a:r>
              <a:rPr lang="ru-RU" sz="1400" dirty="0"/>
              <a:t> - средства массовой информации обеспечивают соблюдение прав и свобод человека, гарантированных Конституцией Республики Беларусь и иными актами законодательства Республики Беларусь;</a:t>
            </a:r>
          </a:p>
          <a:p>
            <a:pPr marL="285750" lvl="0" indent="-285750" algn="just">
              <a:buFont typeface="Arial" pitchFamily="34" charset="0"/>
              <a:buChar char="•"/>
            </a:pPr>
            <a:r>
              <a:rPr lang="ru-RU" sz="1400" u="sng" dirty="0"/>
              <a:t>многообразие мнений</a:t>
            </a:r>
            <a:r>
              <a:rPr lang="ru-RU" sz="1400" dirty="0"/>
              <a:t> - средства массовой информации обеспечивают свободное выражение и распространение различных мнений и взглядов в обществе;</a:t>
            </a:r>
          </a:p>
          <a:p>
            <a:pPr marL="285750" lvl="0" indent="-285750" algn="just">
              <a:buFont typeface="Arial" pitchFamily="34" charset="0"/>
              <a:buChar char="•"/>
            </a:pPr>
            <a:r>
              <a:rPr lang="ru-RU" sz="1400" u="sng" dirty="0"/>
              <a:t>развитие национальной культуры </a:t>
            </a:r>
            <a:r>
              <a:rPr lang="ru-RU" sz="1400" dirty="0"/>
              <a:t>- средства массовой информации содействуют распространению и популяризации национальных культурных ценностей;</a:t>
            </a:r>
          </a:p>
          <a:p>
            <a:pPr marL="285750" lvl="0" indent="-285750" algn="just">
              <a:buFont typeface="Arial" pitchFamily="34" charset="0"/>
              <a:buChar char="•"/>
            </a:pPr>
            <a:r>
              <a:rPr lang="ru-RU" sz="1400" u="sng" dirty="0"/>
              <a:t>защита нравственности</a:t>
            </a:r>
            <a:r>
              <a:rPr lang="ru-RU" sz="1400" dirty="0"/>
              <a:t> - средства массовой информации не должны допускать распространения информации, посягающей на нормы общественной нравственности;</a:t>
            </a:r>
          </a:p>
          <a:p>
            <a:pPr marL="285750" lvl="0" indent="-285750" algn="just">
              <a:buFont typeface="Arial" pitchFamily="34" charset="0"/>
              <a:buChar char="•"/>
            </a:pPr>
            <a:r>
              <a:rPr lang="ru-RU" sz="1400" u="sng" dirty="0"/>
              <a:t>соблюдение норм профессиональной этики журналистов и общепринятых норм морали</a:t>
            </a:r>
            <a:r>
              <a:rPr lang="ru-RU" sz="1400" dirty="0"/>
              <a:t> - журналисты средств массовой информации в своей деятельности должны неукоснительно соблюдать нормы профессиональной этики и общепринятые нормы морали.</a:t>
            </a:r>
          </a:p>
          <a:p>
            <a:pPr algn="just"/>
            <a:r>
              <a:rPr lang="en-US" sz="1400" dirty="0" smtClean="0"/>
              <a:t>	</a:t>
            </a:r>
            <a:r>
              <a:rPr lang="ru-RU" sz="1400" u="sng" dirty="0"/>
              <a:t>В качестве принципов деятельности средств массовой информации можно также рассматривать и положения, выделенные в отдельные статьи Закона «О СМИ»:</a:t>
            </a:r>
            <a:endParaRPr lang="ru-RU" sz="1400" dirty="0"/>
          </a:p>
          <a:p>
            <a:pPr marL="342900" lvl="0" indent="-342900" algn="just">
              <a:buFont typeface="+mj-lt"/>
              <a:buAutoNum type="arabicPeriod"/>
            </a:pPr>
            <a:r>
              <a:rPr lang="ru-RU" sz="1400" dirty="0"/>
              <a:t>свобода мнений, убеждений и их свободное выражение (в Республике Беларусь каждому гарантируются свобода мнений, убеждений и их свободное выражение</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2945"/>
            <a:ext cx="8118149" cy="5047536"/>
          </a:xfrm>
          <a:prstGeom prst="rect">
            <a:avLst/>
          </a:prstGeom>
          <a:noFill/>
        </p:spPr>
        <p:txBody>
          <a:bodyPr wrap="square" rtlCol="0">
            <a:spAutoFit/>
          </a:bodyPr>
          <a:lstStyle/>
          <a:p>
            <a:pPr marL="342900" lvl="0" indent="-342900" algn="just">
              <a:buFont typeface="+mj-lt"/>
              <a:buAutoNum type="arabicPeriod" startAt="2"/>
            </a:pPr>
            <a:r>
              <a:rPr lang="ru-RU" sz="1400" dirty="0"/>
              <a:t>недопустимость монополизации  СМИ (в Республике Беларусь не допускается Монополизация средств массовой информации государственными органами, политическими партиями, другими общественными объединениями, иными юридическими или физическими лицами);</a:t>
            </a:r>
          </a:p>
          <a:p>
            <a:pPr marL="342900" indent="-342900" algn="just">
              <a:buFont typeface="+mj-lt"/>
              <a:buAutoNum type="arabicPeriod" startAt="2"/>
            </a:pPr>
            <a:r>
              <a:rPr lang="ru-RU" sz="1400" dirty="0" smtClean="0"/>
              <a:t>недопустимость </a:t>
            </a:r>
            <a:r>
              <a:rPr lang="ru-RU" sz="1400" dirty="0"/>
              <a:t>незаконного ограничения свободы массовой информации, которое может выражаться:</a:t>
            </a:r>
          </a:p>
          <a:p>
            <a:pPr algn="just"/>
            <a:r>
              <a:rPr lang="en-US" sz="1400" dirty="0" smtClean="0"/>
              <a:t>	</a:t>
            </a:r>
            <a:r>
              <a:rPr lang="ru-RU" sz="1400" dirty="0"/>
              <a:t>в осуществлении цензуры массовой информации, т.е. требовании со стороны должностных лиц, государственных органов, политических партий, других общественных объединений, иных юридических лиц к юридическому лицу, на которое возложены функции редакции средства массовой информации, информационному агентству, корреспондентскому пункту, главному редактору (редактору), журналисту, учредителю (учредителям) средства массовой информации предварительно согласовывать информационные сообщения и (или) материалы, за исключением случаев согласования с автором или интервьюируемым, распространения официальных информационных сообщений в соответствии с Законом «О СМИ» (ст. 18, 26);</a:t>
            </a:r>
          </a:p>
          <a:p>
            <a:pPr algn="just"/>
            <a:r>
              <a:rPr lang="en-US" sz="1400" dirty="0" smtClean="0"/>
              <a:t>	</a:t>
            </a:r>
            <a:r>
              <a:rPr lang="ru-RU" sz="1400" dirty="0" smtClean="0"/>
              <a:t>во </a:t>
            </a:r>
            <a:r>
              <a:rPr lang="ru-RU" sz="1400" dirty="0"/>
              <a:t>вмешательстве в сферу профессиональной самостоятельности юридического лица, на которое возложены функции редакции средства массовой информации;</a:t>
            </a:r>
          </a:p>
          <a:p>
            <a:pPr algn="just"/>
            <a:r>
              <a:rPr lang="en-US" sz="1400" dirty="0" smtClean="0"/>
              <a:t>	</a:t>
            </a:r>
            <a:r>
              <a:rPr lang="ru-RU" sz="1400" dirty="0" smtClean="0"/>
              <a:t>в </a:t>
            </a:r>
            <a:r>
              <a:rPr lang="ru-RU" sz="1400" dirty="0"/>
              <a:t>приостановлении или прекращении выпуска средства массовой информации с нарушением требований законодательства Республики Беларусь;</a:t>
            </a:r>
          </a:p>
          <a:p>
            <a:pPr algn="just"/>
            <a:r>
              <a:rPr lang="en-US" sz="1400" dirty="0" smtClean="0"/>
              <a:t>	</a:t>
            </a:r>
            <a:r>
              <a:rPr lang="ru-RU" sz="1400" dirty="0" smtClean="0"/>
              <a:t>в </a:t>
            </a:r>
            <a:r>
              <a:rPr lang="ru-RU" sz="1400" dirty="0"/>
              <a:t>принуждении журналиста средства массовой информации к распространению либо отказу от распространения информации;</a:t>
            </a:r>
          </a:p>
          <a:p>
            <a:pPr algn="just"/>
            <a:r>
              <a:rPr lang="en-US" sz="1400" dirty="0" smtClean="0"/>
              <a:t>	</a:t>
            </a:r>
            <a:r>
              <a:rPr lang="ru-RU" sz="1400" dirty="0" smtClean="0"/>
              <a:t>в </a:t>
            </a:r>
            <a:r>
              <a:rPr lang="ru-RU" sz="1400" dirty="0"/>
              <a:t>нарушении прав журналиста средства массовой информации, установленных актами </a:t>
            </a:r>
            <a:r>
              <a:rPr lang="en-US" sz="1400" dirty="0" smtClean="0"/>
              <a:t>	</a:t>
            </a:r>
            <a:r>
              <a:rPr lang="ru-RU" sz="1400" dirty="0" smtClean="0"/>
              <a:t>законодательства </a:t>
            </a:r>
            <a:r>
              <a:rPr lang="ru-RU" sz="1400" dirty="0"/>
              <a:t>Республики Беларусь;</a:t>
            </a:r>
          </a:p>
          <a:p>
            <a:pPr algn="just"/>
            <a:r>
              <a:rPr lang="en-US" sz="1400" dirty="0" smtClean="0"/>
              <a:t>	</a:t>
            </a:r>
            <a:r>
              <a:rPr lang="ru-RU" sz="1400" dirty="0" smtClean="0"/>
              <a:t>в </a:t>
            </a:r>
            <a:r>
              <a:rPr lang="ru-RU" sz="1400" dirty="0"/>
              <a:t>ином воспрепятствовании в какой-либо форме законной деятельности учредителя (учредителей) средства массовой информации, юридического лица, на которое возложены </a:t>
            </a:r>
            <a:r>
              <a:rPr lang="ru-RU" sz="1400" dirty="0" smtClean="0"/>
              <a:t>функции</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93757"/>
          </a:xfrm>
          <a:prstGeom prst="rect">
            <a:avLst/>
          </a:prstGeom>
          <a:noFill/>
        </p:spPr>
        <p:txBody>
          <a:bodyPr wrap="square" rtlCol="0">
            <a:spAutoFit/>
          </a:bodyPr>
          <a:lstStyle/>
          <a:p>
            <a:pPr algn="just"/>
            <a:r>
              <a:rPr lang="ru-RU" sz="1400" dirty="0"/>
              <a:t>редакции средства массовой информации, распространителя продукции средства массовой информации</a:t>
            </a:r>
            <a:r>
              <a:rPr lang="ru-RU" sz="1400" dirty="0" smtClean="0"/>
              <a:t>.</a:t>
            </a:r>
            <a:endParaRPr lang="en-US" sz="1400" dirty="0" smtClean="0"/>
          </a:p>
          <a:p>
            <a:pPr algn="just"/>
            <a:endParaRPr lang="en-US" sz="1400" dirty="0"/>
          </a:p>
          <a:p>
            <a:pPr lvl="0" algn="just"/>
            <a:r>
              <a:rPr lang="en-US" sz="1400" dirty="0" smtClean="0"/>
              <a:t>	</a:t>
            </a:r>
            <a:r>
              <a:rPr lang="ru-RU" sz="1400" b="1" dirty="0"/>
              <a:t> </a:t>
            </a:r>
            <a:r>
              <a:rPr lang="en-US" sz="1600" b="1" dirty="0" smtClean="0"/>
              <a:t>II. </a:t>
            </a:r>
            <a:r>
              <a:rPr lang="ru-RU" sz="1600" b="1" dirty="0" smtClean="0"/>
              <a:t>Учреждение </a:t>
            </a:r>
            <a:r>
              <a:rPr lang="ru-RU" sz="1600" b="1" dirty="0"/>
              <a:t>и организация деятельности СМИ</a:t>
            </a:r>
          </a:p>
          <a:p>
            <a:pPr algn="just"/>
            <a:r>
              <a:rPr lang="ru-RU" sz="1400" dirty="0"/>
              <a:t> </a:t>
            </a:r>
          </a:p>
          <a:p>
            <a:pPr algn="just"/>
            <a:r>
              <a:rPr lang="en-US" sz="1400" dirty="0" smtClean="0"/>
              <a:t>	</a:t>
            </a:r>
            <a:r>
              <a:rPr lang="ru-RU" sz="1400" dirty="0" smtClean="0"/>
              <a:t>Физические </a:t>
            </a:r>
            <a:r>
              <a:rPr lang="ru-RU" sz="1400" dirty="0"/>
              <a:t>лица, государственные органы, политические партии, другие общественные объединения, иные юридические лица, в том числе иностранные, учреждают средства массовой информации в порядке и на условиях, определенных законодательством Республики Беларусь. </a:t>
            </a:r>
            <a:r>
              <a:rPr lang="en-US" sz="1400" dirty="0" smtClean="0"/>
              <a:t>	</a:t>
            </a:r>
            <a:r>
              <a:rPr lang="ru-RU" sz="1400" dirty="0" smtClean="0"/>
              <a:t>Иностранные </a:t>
            </a:r>
            <a:r>
              <a:rPr lang="ru-RU" sz="1400" dirty="0"/>
              <a:t>юридические лица, а также иностранные граждане и лица без гражданства, постоянно не проживающие на территории Республики Беларусь, могут учреждать средства массовой информации только совместно с гражданами и юридическими лицами Республики Беларусь.</a:t>
            </a:r>
          </a:p>
          <a:p>
            <a:pPr algn="just"/>
            <a:r>
              <a:rPr lang="en-US" sz="1400" dirty="0" smtClean="0"/>
              <a:t>	</a:t>
            </a:r>
            <a:r>
              <a:rPr lang="ru-RU" sz="1400" dirty="0" smtClean="0"/>
              <a:t>Не </a:t>
            </a:r>
            <a:r>
              <a:rPr lang="ru-RU" sz="1400" dirty="0"/>
              <a:t>может выступать в качестве учредителя средства массовой информации физическое лицо:</a:t>
            </a:r>
          </a:p>
          <a:p>
            <a:pPr algn="just"/>
            <a:r>
              <a:rPr lang="en-US" sz="1400" dirty="0" smtClean="0"/>
              <a:t>	</a:t>
            </a:r>
            <a:r>
              <a:rPr lang="ru-RU" sz="1400" dirty="0" smtClean="0"/>
              <a:t>1</a:t>
            </a:r>
            <a:r>
              <a:rPr lang="ru-RU" sz="1400" dirty="0"/>
              <a:t>. не достигшее восемнадцатилетнего возраста, за исключением случаев, когда в соответствии с гражданским законодательством Республики Беларусь несовершеннолетний приобретает дееспособность в полном объеме до достижения восемнадцатилетнего возраста;</a:t>
            </a:r>
          </a:p>
          <a:p>
            <a:pPr algn="just"/>
            <a:r>
              <a:rPr lang="en-US" sz="1400" dirty="0" smtClean="0"/>
              <a:t>	</a:t>
            </a:r>
            <a:r>
              <a:rPr lang="ru-RU" sz="1400" dirty="0" smtClean="0"/>
              <a:t>2</a:t>
            </a:r>
            <a:r>
              <a:rPr lang="ru-RU" sz="1400" dirty="0"/>
              <a:t>. отбывающее наказание по приговору суда или признанное решением суда недееспособным;</a:t>
            </a:r>
          </a:p>
          <a:p>
            <a:pPr algn="just"/>
            <a:r>
              <a:rPr lang="en-US" sz="1400" dirty="0" smtClean="0"/>
              <a:t>	</a:t>
            </a:r>
            <a:r>
              <a:rPr lang="ru-RU" sz="1400" dirty="0" smtClean="0"/>
              <a:t>3</a:t>
            </a:r>
            <a:r>
              <a:rPr lang="ru-RU" sz="1400" dirty="0"/>
              <a:t>. ранее выступавшее в качестве учредителя средства массовой информации, выпуск которого прекращен, – в течение трех лет со дня вступления в силу решения суда о прекращении выпуска средства массовой информации;</a:t>
            </a:r>
          </a:p>
          <a:p>
            <a:pPr algn="just"/>
            <a:r>
              <a:rPr lang="en-US" sz="1400" dirty="0" smtClean="0"/>
              <a:t>	</a:t>
            </a:r>
            <a:r>
              <a:rPr lang="ru-RU" sz="1400" dirty="0" smtClean="0"/>
              <a:t>4</a:t>
            </a:r>
            <a:r>
              <a:rPr lang="ru-RU" sz="1400" dirty="0"/>
              <a:t>. лишенное в установленном порядке права заниматься деятельностью, связанной с производством и выпуском средства массовой информации.</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109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smtClean="0"/>
              <a:t>	</a:t>
            </a:r>
            <a:r>
              <a:rPr lang="ru-RU" sz="1400" dirty="0"/>
              <a:t> Права и обязанности учредителя (учредителей) средства массовой информации, юридического лица, на которое возложены функции редакции средства массовой информации, возникают с момента государственной регистрации средства массовой информации в республиканском органе государственного управления в сфере массовой информации. Порядок государственной регистрации средств массовой информации, распространяемых через глобальную компьютерную сеть Интернет, определяется Советом Министров Республики Беларусь.</a:t>
            </a:r>
          </a:p>
          <a:p>
            <a:pPr algn="just"/>
            <a:r>
              <a:rPr lang="en-US" sz="1400" dirty="0" smtClean="0"/>
              <a:t>	</a:t>
            </a:r>
            <a:r>
              <a:rPr lang="ru-RU" sz="1400" dirty="0" smtClean="0"/>
              <a:t>Решение </a:t>
            </a:r>
            <a:r>
              <a:rPr lang="ru-RU" sz="1400" dirty="0"/>
              <a:t>о государственной регистрации средства массовой информации и его включении в Государственный реестр средств массовой информации принимается республиканским органом государственного управления в сфере массовой информации в месячный срок со дня получения заявления и документов, предусмотренных ст. 12 Закона Республики Беларусь «О СМИ».</a:t>
            </a:r>
          </a:p>
          <a:p>
            <a:pPr algn="just"/>
            <a:r>
              <a:rPr lang="en-US" sz="1400" dirty="0" smtClean="0"/>
              <a:t>	</a:t>
            </a:r>
            <a:r>
              <a:rPr lang="ru-RU" sz="1400" dirty="0" smtClean="0"/>
              <a:t>Средство </a:t>
            </a:r>
            <a:r>
              <a:rPr lang="ru-RU" sz="1400" dirty="0"/>
              <a:t>массовой информации считается зарегистрированным и вправе осуществлять свою деятельность со дня включения его в Государственный реестр средств массовой информации, ведение которого осуществляется республиканским органом государственного управления в сфере массовой информации.</a:t>
            </a:r>
          </a:p>
          <a:p>
            <a:pPr algn="just"/>
            <a:r>
              <a:rPr lang="en-US" sz="1400" dirty="0" smtClean="0"/>
              <a:t>	</a:t>
            </a:r>
            <a:r>
              <a:rPr lang="ru-RU" sz="1400" dirty="0" smtClean="0"/>
              <a:t>После </a:t>
            </a:r>
            <a:r>
              <a:rPr lang="ru-RU" sz="1400" dirty="0"/>
              <a:t>включения средства массовой информации в Государственный реестр средств массовой информации его учредителю (учредителям) выдается свидетельство о государственной регистрации средства массовой информации.</a:t>
            </a:r>
          </a:p>
          <a:p>
            <a:pPr algn="just"/>
            <a:r>
              <a:rPr lang="en-US" sz="1400" dirty="0" smtClean="0"/>
              <a:t>	</a:t>
            </a:r>
            <a:r>
              <a:rPr lang="ru-RU" sz="1400" dirty="0"/>
              <a:t> За учредителем (учредителями) средства массовой информации сохраняется право приступить к выпуску средства массовой информации в течение одного года – для телевизионных и радиовещательных средств массовой информации и шести месяцев – для печатных средств массовой информации со дня включения их в Государственный реестр средств массовой информации.</a:t>
            </a:r>
          </a:p>
          <a:p>
            <a:pPr algn="just"/>
            <a:r>
              <a:rPr lang="en-US" sz="1400" dirty="0" smtClean="0"/>
              <a:t>	</a:t>
            </a:r>
            <a:r>
              <a:rPr lang="ru-RU" sz="1400" dirty="0" smtClean="0"/>
              <a:t>Не </a:t>
            </a:r>
            <a:r>
              <a:rPr lang="ru-RU" sz="1400" dirty="0"/>
              <a:t>требуется государственной регистрации:</a:t>
            </a:r>
          </a:p>
          <a:p>
            <a:pPr marL="342900" lvl="0" indent="-342900" algn="just">
              <a:buFont typeface="+mj-lt"/>
              <a:buAutoNum type="arabicPeriod"/>
            </a:pPr>
            <a:r>
              <a:rPr lang="ru-RU" sz="1400" dirty="0"/>
              <a:t>средств массовой информации, специально учрежденных государственными органами и </a:t>
            </a:r>
            <a:r>
              <a:rPr lang="ru-RU" sz="1400" dirty="0" smtClean="0"/>
              <a:t>иными</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4832092"/>
          </a:xfrm>
          <a:prstGeom prst="rect">
            <a:avLst/>
          </a:prstGeom>
          <a:noFill/>
        </p:spPr>
        <p:txBody>
          <a:bodyPr wrap="square" rtlCol="0">
            <a:spAutoFit/>
          </a:bodyPr>
          <a:lstStyle/>
          <a:p>
            <a:pPr algn="just"/>
            <a:r>
              <a:rPr lang="ru-RU" sz="1400" dirty="0" smtClean="0"/>
              <a:t>	В </a:t>
            </a:r>
            <a:r>
              <a:rPr lang="ru-RU" sz="1400" dirty="0"/>
              <a:t>результате освоения дисциплины «Информационное право» студент </a:t>
            </a:r>
            <a:r>
              <a:rPr lang="ru-RU" sz="1400" i="1" dirty="0"/>
              <a:t>должен знать</a:t>
            </a:r>
            <a:r>
              <a:rPr lang="ru-RU" sz="1400" dirty="0"/>
              <a:t>: </a:t>
            </a:r>
          </a:p>
          <a:p>
            <a:pPr algn="just"/>
            <a:r>
              <a:rPr lang="ru-RU" sz="1400" dirty="0" smtClean="0"/>
              <a:t>	основные </a:t>
            </a:r>
            <a:r>
              <a:rPr lang="ru-RU" sz="1400" dirty="0"/>
              <a:t>положения концепции информационной политики Республики Беларусь; </a:t>
            </a:r>
          </a:p>
          <a:p>
            <a:pPr algn="just"/>
            <a:r>
              <a:rPr lang="ru-RU" sz="1400" dirty="0"/>
              <a:t>роль государственных органов Республики Беларусь в обеспечении соблюдения законодательства в информационной сфере; </a:t>
            </a:r>
          </a:p>
          <a:p>
            <a:pPr algn="just"/>
            <a:r>
              <a:rPr lang="ru-RU" sz="1400" dirty="0" smtClean="0"/>
              <a:t>	основные </a:t>
            </a:r>
            <a:r>
              <a:rPr lang="ru-RU" sz="1400" dirty="0"/>
              <a:t>понятия информационного права и его основополагающие </a:t>
            </a:r>
            <a:r>
              <a:rPr lang="ru-RU" sz="1400" dirty="0" smtClean="0"/>
              <a:t>принципы</a:t>
            </a:r>
            <a:r>
              <a:rPr lang="ru-RU" sz="1400" dirty="0"/>
              <a:t>; </a:t>
            </a:r>
          </a:p>
          <a:p>
            <a:pPr algn="just"/>
            <a:r>
              <a:rPr lang="ru-RU" sz="1400" dirty="0" smtClean="0"/>
              <a:t>	источники </a:t>
            </a:r>
            <a:r>
              <a:rPr lang="ru-RU" sz="1400" dirty="0"/>
              <a:t>информационного права Республики Беларусь; </a:t>
            </a:r>
          </a:p>
          <a:p>
            <a:pPr algn="just"/>
            <a:r>
              <a:rPr lang="ru-RU" sz="1400" dirty="0" smtClean="0"/>
              <a:t>	правовые </a:t>
            </a:r>
            <a:r>
              <a:rPr lang="ru-RU" sz="1400" dirty="0"/>
              <a:t>режимы информации; </a:t>
            </a:r>
          </a:p>
          <a:p>
            <a:pPr algn="just"/>
            <a:r>
              <a:rPr lang="ru-RU" sz="1400" dirty="0" smtClean="0"/>
              <a:t>	основы </a:t>
            </a:r>
            <a:r>
              <a:rPr lang="ru-RU" sz="1400" dirty="0"/>
              <a:t>правового регулирования отношений в сфере формирования и использования информационных ресурсов, организации и деятельности средств массовой информации в Республике Беларусь; </a:t>
            </a:r>
          </a:p>
          <a:p>
            <a:pPr algn="just"/>
            <a:r>
              <a:rPr lang="ru-RU" sz="1400" dirty="0" smtClean="0"/>
              <a:t>	правовое </a:t>
            </a:r>
            <a:r>
              <a:rPr lang="ru-RU" sz="1400" dirty="0"/>
              <a:t>регулирование отношений в сети Интернет; </a:t>
            </a:r>
          </a:p>
          <a:p>
            <a:pPr algn="just"/>
            <a:r>
              <a:rPr lang="ru-RU" sz="1400" dirty="0" smtClean="0"/>
              <a:t>	основные </a:t>
            </a:r>
            <a:r>
              <a:rPr lang="ru-RU" sz="1400" dirty="0"/>
              <a:t>виды юридической ответственности за правонарушения в информационной сфере; </a:t>
            </a:r>
          </a:p>
          <a:p>
            <a:pPr algn="just"/>
            <a:r>
              <a:rPr lang="ru-RU" sz="1400" dirty="0" smtClean="0"/>
              <a:t>	</a:t>
            </a:r>
            <a:r>
              <a:rPr lang="ru-RU" sz="1400" i="1" dirty="0"/>
              <a:t>уметь характеризовать: </a:t>
            </a:r>
            <a:endParaRPr lang="ru-RU" sz="1400" dirty="0"/>
          </a:p>
          <a:p>
            <a:pPr algn="just"/>
            <a:r>
              <a:rPr lang="ru-RU" sz="1400" dirty="0" smtClean="0"/>
              <a:t>	жизненно-важные </a:t>
            </a:r>
            <a:r>
              <a:rPr lang="ru-RU" sz="1400" dirty="0"/>
              <a:t>интересы и цели осуществляемой в Республике Беларусь информационной политики, являющейся составной частью внутренней и внешней политики государства; </a:t>
            </a:r>
          </a:p>
          <a:p>
            <a:pPr algn="just"/>
            <a:r>
              <a:rPr lang="ru-RU" sz="1400" dirty="0" smtClean="0"/>
              <a:t>	основные </a:t>
            </a:r>
            <a:r>
              <a:rPr lang="ru-RU" sz="1400" dirty="0"/>
              <a:t>функции и задачи государственных органов Республики Беларусь в информационной сфере; </a:t>
            </a:r>
          </a:p>
          <a:p>
            <a:pPr algn="just"/>
            <a:r>
              <a:rPr lang="ru-RU" sz="1400" dirty="0" smtClean="0"/>
              <a:t>	приоритетные </a:t>
            </a:r>
            <a:r>
              <a:rPr lang="ru-RU" sz="1400" dirty="0"/>
              <a:t>направления информационной политики Республики Беларусь; </a:t>
            </a:r>
          </a:p>
          <a:p>
            <a:pPr algn="just"/>
            <a:r>
              <a:rPr lang="ru-RU" sz="1400" dirty="0" smtClean="0"/>
              <a:t>	</a:t>
            </a:r>
            <a:r>
              <a:rPr lang="ru-RU" sz="1400" i="1" dirty="0"/>
              <a:t>уметь анализировать: </a:t>
            </a:r>
            <a:endParaRPr lang="ru-RU" sz="1400" dirty="0"/>
          </a:p>
          <a:p>
            <a:pPr algn="just"/>
            <a:r>
              <a:rPr lang="ru-RU" sz="1400" dirty="0" smtClean="0"/>
              <a:t>	состояние </a:t>
            </a:r>
            <a:r>
              <a:rPr lang="ru-RU" sz="1400" dirty="0"/>
              <a:t>информационного законодательства в Республике Беларусь; </a:t>
            </a:r>
          </a:p>
        </p:txBody>
      </p:sp>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15901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lvl="0" algn="just"/>
            <a:r>
              <a:rPr lang="ru-RU" sz="1400" dirty="0"/>
              <a:t>государственными организациями только для распространения их официальных заявлений, а также для официального опубликования правовых актов;</a:t>
            </a:r>
          </a:p>
          <a:p>
            <a:pPr marL="342900" lvl="0" indent="-342900" algn="just">
              <a:buFont typeface="+mj-lt"/>
              <a:buAutoNum type="arabicPeriod" startAt="2"/>
            </a:pPr>
            <a:r>
              <a:rPr lang="ru-RU" sz="1400" dirty="0"/>
              <a:t>радио- и телепрограмм, распространяемых по сетям, ограниченным помещениями и территорией одной организации или имеющим не более десяти абонентов;</a:t>
            </a:r>
          </a:p>
          <a:p>
            <a:pPr marL="342900" lvl="0" indent="-342900" algn="just">
              <a:buFont typeface="+mj-lt"/>
              <a:buAutoNum type="arabicPeriod" startAt="2"/>
            </a:pPr>
            <a:r>
              <a:rPr lang="ru-RU" sz="1400" dirty="0"/>
              <a:t>аудио- и видеопрограмм, распространяемых в записи тиражом не более десяти экземпляров;</a:t>
            </a:r>
          </a:p>
          <a:p>
            <a:pPr marL="342900" lvl="0" indent="-342900" algn="just">
              <a:buFont typeface="+mj-lt"/>
              <a:buAutoNum type="arabicPeriod" startAt="2"/>
            </a:pPr>
            <a:r>
              <a:rPr lang="ru-RU" sz="1400" dirty="0"/>
              <a:t>печатных средств массовой информации, выходящих в свет тиражом, не превышающим 299 экземпляров.</a:t>
            </a:r>
          </a:p>
          <a:p>
            <a:pPr algn="just"/>
            <a:r>
              <a:rPr lang="en-US" sz="1400" dirty="0" smtClean="0"/>
              <a:t>	</a:t>
            </a:r>
            <a:r>
              <a:rPr lang="ru-RU" sz="1400" dirty="0" smtClean="0"/>
              <a:t>В </a:t>
            </a:r>
            <a:r>
              <a:rPr lang="ru-RU" sz="1400" dirty="0"/>
              <a:t>случаях, предусмотренных законодательством Республики Беларусь, средству массовой информации может быть отказано в регистрации (например, несоответствие действительности сведений, указанных в заявлении о государственной регистрации средства массовой информации, наличие в Государственном реестре средств массовой информации средства массовой информации с таким же названием и др.), о чем заявителю сообщается в письменной форме в десятидневный срок со дня принятия решения об отказе, но не позднее месячного срока со дня получения от него необходимых для регистрации документов.</a:t>
            </a:r>
          </a:p>
          <a:p>
            <a:pPr algn="just"/>
            <a:r>
              <a:rPr lang="ru-RU" sz="1400" dirty="0"/>
              <a:t> </a:t>
            </a:r>
          </a:p>
          <a:p>
            <a:pPr lvl="0" algn="just"/>
            <a:r>
              <a:rPr lang="en-US" sz="1400" b="1" dirty="0" smtClean="0"/>
              <a:t>	</a:t>
            </a:r>
            <a:r>
              <a:rPr lang="en-US" sz="1600" b="1" dirty="0" smtClean="0"/>
              <a:t>III. </a:t>
            </a:r>
            <a:r>
              <a:rPr lang="ru-RU" sz="1600" b="1" dirty="0" smtClean="0"/>
              <a:t>Порядок </a:t>
            </a:r>
            <a:r>
              <a:rPr lang="ru-RU" sz="1600" b="1" dirty="0"/>
              <a:t>распространения массовой информации</a:t>
            </a:r>
            <a:endParaRPr lang="ru-RU" sz="1600" dirty="0"/>
          </a:p>
          <a:p>
            <a:pPr algn="just"/>
            <a:r>
              <a:rPr lang="ru-RU" sz="1400" dirty="0" smtClean="0"/>
              <a:t>	</a:t>
            </a:r>
            <a:endParaRPr lang="en-US" sz="1400" dirty="0" smtClean="0"/>
          </a:p>
          <a:p>
            <a:pPr algn="just"/>
            <a:r>
              <a:rPr lang="en-US" sz="1400" dirty="0"/>
              <a:t>	</a:t>
            </a:r>
            <a:r>
              <a:rPr lang="ru-RU" sz="1400" dirty="0"/>
              <a:t>Под </a:t>
            </a:r>
            <a:r>
              <a:rPr lang="ru-RU" sz="1400" i="1" dirty="0"/>
              <a:t>распространением продукции средства массовой информации</a:t>
            </a:r>
            <a:r>
              <a:rPr lang="ru-RU" sz="1400" dirty="0"/>
              <a:t> понимается продажа, подписка, доставка печатного средства массовой информации, аудио- либо видеозаписей программ, трансляция и ретрансляция радио-, телепрограмм, демонстрация кинохроникальных программ, иная форма доведения массовой информации до всеобщего сведения.</a:t>
            </a:r>
          </a:p>
          <a:p>
            <a:pPr algn="just"/>
            <a:r>
              <a:rPr lang="en-US" sz="1400" dirty="0" smtClean="0"/>
              <a:t>	</a:t>
            </a:r>
            <a:r>
              <a:rPr lang="ru-RU" sz="1400" dirty="0"/>
              <a:t>Не допускается воспрепятствование законному распространению массовой информации, в том числе путем конфискации тиража полностью или частично (только на основании решения суда</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ru-RU" sz="1400" dirty="0" smtClean="0"/>
              <a:t>	</a:t>
            </a:r>
            <a:r>
              <a:rPr lang="ru-RU" sz="1400" dirty="0"/>
              <a:t>Распространение массовой информации может осуществляться непосредственно редакцией либо предприятием связи, государственными организациями, общественными объединениями и гражданами на договорной и законодательной основе. Порядок распространения продукции СМИ через Интернет определяется Советом Министров Республики Беларусь.</a:t>
            </a:r>
          </a:p>
          <a:p>
            <a:pPr algn="just"/>
            <a:r>
              <a:rPr lang="en-US" sz="1400" dirty="0" smtClean="0"/>
              <a:t>	</a:t>
            </a:r>
            <a:r>
              <a:rPr lang="ru-RU" sz="1400" dirty="0" smtClean="0"/>
              <a:t>Если </a:t>
            </a:r>
            <a:r>
              <a:rPr lang="ru-RU" sz="1400" dirty="0"/>
              <a:t>средство массовой информации распространяет информационные сообщения и (или) материалы, ранее распространенные другим средством массовой информации, то при этом должна быть сделана ссылка на средство массовой информации, ранее распространившее эти информационные сообщения и (или) материалы.</a:t>
            </a:r>
          </a:p>
          <a:p>
            <a:pPr algn="just"/>
            <a:r>
              <a:rPr lang="en-US" sz="1400" dirty="0" smtClean="0"/>
              <a:t>	</a:t>
            </a:r>
            <a:r>
              <a:rPr lang="ru-RU" sz="1400" dirty="0" smtClean="0"/>
              <a:t>Информационные </a:t>
            </a:r>
            <a:r>
              <a:rPr lang="ru-RU" sz="1400" dirty="0"/>
              <a:t>сообщения и (или) материалы, распространяемые информационным агентством, должны сопровождаться ссылкой на данное информационное агентство.</a:t>
            </a:r>
          </a:p>
          <a:p>
            <a:pPr algn="just"/>
            <a:r>
              <a:rPr lang="en-US" sz="1400" dirty="0" smtClean="0"/>
              <a:t>	</a:t>
            </a:r>
            <a:r>
              <a:rPr lang="ru-RU" sz="1400" dirty="0" smtClean="0"/>
              <a:t>Продукция </a:t>
            </a:r>
            <a:r>
              <a:rPr lang="ru-RU" sz="1400" dirty="0"/>
              <a:t>иностранного средства массовой информации, распространяемая на территории Республики Беларусь без изменения формы и содержания, может быть распространена в Республике Беларусь после получения иностранным средством массовой информации соответствующего разрешения в республиканском органе государственного управления в сфере массовой информации.</a:t>
            </a:r>
          </a:p>
          <a:p>
            <a:pPr algn="just"/>
            <a:r>
              <a:rPr lang="en-US" sz="1400" dirty="0" smtClean="0"/>
              <a:t>	</a:t>
            </a:r>
            <a:r>
              <a:rPr lang="ru-RU" sz="1400" u="sng" dirty="0" smtClean="0"/>
              <a:t>Обязательной </a:t>
            </a:r>
            <a:r>
              <a:rPr lang="ru-RU" sz="1400" u="sng" dirty="0"/>
              <a:t>бесплатной публикации подлежат:</a:t>
            </a:r>
            <a:endParaRPr lang="ru-RU" sz="1400" dirty="0"/>
          </a:p>
          <a:p>
            <a:pPr marL="342900" lvl="0" indent="-342900" algn="just">
              <a:buFont typeface="+mj-lt"/>
              <a:buAutoNum type="arabicPeriod"/>
            </a:pPr>
            <a:r>
              <a:rPr lang="ru-RU" sz="1400" dirty="0"/>
              <a:t>вступившее в законную силу решение суда, в котором содержится требование о сообщении для всеобщего сведения такого решения через данное средство массовой информации;</a:t>
            </a:r>
          </a:p>
          <a:p>
            <a:pPr marL="342900" lvl="0" indent="-342900" algn="just">
              <a:buFont typeface="+mj-lt"/>
              <a:buAutoNum type="arabicPeriod"/>
            </a:pPr>
            <a:r>
              <a:rPr lang="ru-RU" sz="1400" dirty="0"/>
              <a:t>поступившие из государственных органов информационные сообщения и (или) материалы, касающиеся деятельности юридического лица, на которое возложены функции редакции данного средства массовой информации.</a:t>
            </a:r>
          </a:p>
          <a:p>
            <a:pPr algn="just"/>
            <a:r>
              <a:rPr lang="en-US" sz="1400" dirty="0" smtClean="0"/>
              <a:t>	</a:t>
            </a:r>
            <a:r>
              <a:rPr lang="ru-RU" sz="1400" dirty="0"/>
              <a:t>Учредитель средства массовой информации вправе обязать юридическое лицо, на которое возложены функции редакции средства массовой информации, поместить в средстве массовой информации бесплатно и в определенный им срок официальное информационное сообщение или материал от его имени (заявление учредителя).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93757"/>
          </a:xfrm>
          <a:prstGeom prst="rect">
            <a:avLst/>
          </a:prstGeom>
          <a:noFill/>
        </p:spPr>
        <p:txBody>
          <a:bodyPr wrap="square" rtlCol="0">
            <a:spAutoFit/>
          </a:bodyPr>
          <a:lstStyle/>
          <a:p>
            <a:pPr algn="just"/>
            <a:r>
              <a:rPr lang="ru-RU" sz="1400" dirty="0" smtClean="0"/>
              <a:t>	</a:t>
            </a:r>
            <a:r>
              <a:rPr lang="ru-RU" sz="1600" b="1" dirty="0"/>
              <a:t>Правовой статус журналиста</a:t>
            </a:r>
            <a:endParaRPr lang="ru-RU" sz="1600" dirty="0"/>
          </a:p>
          <a:p>
            <a:pPr algn="just"/>
            <a:r>
              <a:rPr lang="ru-RU" sz="1400" b="1" dirty="0"/>
              <a:t> </a:t>
            </a:r>
            <a:r>
              <a:rPr lang="en-US" sz="1400" dirty="0" smtClean="0"/>
              <a:t>	</a:t>
            </a:r>
            <a:r>
              <a:rPr lang="ru-RU" sz="1400" u="sng" dirty="0" smtClean="0"/>
              <a:t>Журналистом </a:t>
            </a:r>
            <a:r>
              <a:rPr lang="ru-RU" sz="1400" u="sng" dirty="0"/>
              <a:t>признается</a:t>
            </a:r>
            <a:r>
              <a:rPr lang="ru-RU" sz="1400" dirty="0"/>
              <a:t> физическое лицо, занимающееся сбором, редактированием и созданием (подготовкой) информационных сообщений и (или) материалов для юридического лица, на которое возложены функции редакции средства массовой информации, связанное с этим юридическим лицом трудовыми либо другими договорными отношениями.</a:t>
            </a:r>
          </a:p>
          <a:p>
            <a:pPr algn="just"/>
            <a:r>
              <a:rPr lang="en-US" sz="1400" dirty="0" smtClean="0"/>
              <a:t>	</a:t>
            </a:r>
            <a:r>
              <a:rPr lang="ru-RU" sz="1400" u="sng" dirty="0" smtClean="0"/>
              <a:t>В </a:t>
            </a:r>
            <a:r>
              <a:rPr lang="ru-RU" sz="1400" u="sng" dirty="0"/>
              <a:t>связи с осуществлением профессиональной деятельности журналист имеет право:</a:t>
            </a:r>
            <a:endParaRPr lang="ru-RU" sz="1400" dirty="0"/>
          </a:p>
          <a:p>
            <a:pPr marL="342900" indent="-342900" algn="just">
              <a:buFont typeface="+mj-lt"/>
              <a:buAutoNum type="arabicPeriod"/>
            </a:pPr>
            <a:r>
              <a:rPr lang="ru-RU" sz="1400" dirty="0"/>
              <a:t>собирать, запрашивать и получать информацию из государственных органов, от политических партий, других общественных объединений, иных юридических лиц, а также хранить и распространять информацию, необходимую для осуществления его профессиональной деятельности;</a:t>
            </a:r>
          </a:p>
          <a:p>
            <a:pPr marL="342900" indent="-342900" algn="just">
              <a:buFont typeface="+mj-lt"/>
              <a:buAutoNum type="arabicPeriod"/>
            </a:pPr>
            <a:r>
              <a:rPr lang="ru-RU" sz="1400" dirty="0" smtClean="0"/>
              <a:t>присутствовать </a:t>
            </a:r>
            <a:r>
              <a:rPr lang="ru-RU" sz="1400" dirty="0"/>
              <a:t>в порядке, определенном законодательством Республики Беларусь, в районах вооруженных конфликтов или чрезвычайных ситуаций, на массовых мероприятиях, в местах других общественно важных событий и передавать оттуда информацию;</a:t>
            </a:r>
          </a:p>
          <a:p>
            <a:pPr marL="342900" indent="-342900" algn="just">
              <a:buFont typeface="+mj-lt"/>
              <a:buAutoNum type="arabicPeriod"/>
            </a:pPr>
            <a:r>
              <a:rPr lang="ru-RU" sz="1400" dirty="0" smtClean="0"/>
              <a:t>производить </a:t>
            </a:r>
            <a:r>
              <a:rPr lang="ru-RU" sz="1400" dirty="0"/>
              <a:t>при наличии аккредитации или по согласованию с физическими или юридическими лицами в отношении этих лиц записи, в том числе с использованием средств аудиовизуальной техники, кино- и фотосъемок, если иное не предусмотрено законодательством Республики Беларусь;</a:t>
            </a:r>
          </a:p>
          <a:p>
            <a:pPr marL="342900" indent="-342900" algn="just">
              <a:buFont typeface="+mj-lt"/>
              <a:buAutoNum type="arabicPeriod"/>
            </a:pPr>
            <a:r>
              <a:rPr lang="ru-RU" sz="1400" dirty="0" smtClean="0"/>
              <a:t>обращаться </a:t>
            </a:r>
            <a:r>
              <a:rPr lang="ru-RU" sz="1400" dirty="0"/>
              <a:t>к специалистам при проверке фактов и обстоятельств в связи с поступившими информационными сообщениями и (или) материалами;</a:t>
            </a:r>
          </a:p>
          <a:p>
            <a:pPr marL="342900" indent="-342900" algn="just">
              <a:buFont typeface="+mj-lt"/>
              <a:buAutoNum type="arabicPeriod"/>
            </a:pPr>
            <a:r>
              <a:rPr lang="ru-RU" sz="1400" dirty="0" smtClean="0"/>
              <a:t>высказывать </a:t>
            </a:r>
            <a:r>
              <a:rPr lang="ru-RU" sz="1400" dirty="0"/>
              <a:t>свое личное мнение по информационным сообщениям и (или) материалам, предназначенным для распространения, за своей подписью;</a:t>
            </a:r>
          </a:p>
          <a:p>
            <a:pPr marL="342900" indent="-342900" algn="just">
              <a:buFont typeface="+mj-lt"/>
              <a:buAutoNum type="arabicPeriod"/>
            </a:pPr>
            <a:r>
              <a:rPr lang="ru-RU" sz="1400" dirty="0" smtClean="0"/>
              <a:t>распространять </a:t>
            </a:r>
            <a:r>
              <a:rPr lang="ru-RU" sz="1400" dirty="0"/>
              <a:t>подготовленные им информационные сообщения и (или) материалы за своей подписью, под псевдонимом либо без подписи, оговаривать в случае необходимости сохранение тайны авторства</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en-US" sz="1400" dirty="0" smtClean="0"/>
              <a:t>	</a:t>
            </a:r>
            <a:r>
              <a:rPr lang="ru-RU" sz="1400" dirty="0"/>
              <a:t>Редакция СМИ имеет право на аккредитацию своих корреспондентов при государственных органах, организациях, учреждениях и общественных объединениях. Аккредитация журналиста средства массовой информации – подтверждение права журналиста средства массовой информации освещать мероприятия, организуемые государственными органами, политическими партиями, другими общественными объединениями.</a:t>
            </a:r>
          </a:p>
          <a:p>
            <a:pPr algn="just"/>
            <a:r>
              <a:rPr lang="en-US" sz="1400" dirty="0" smtClean="0"/>
              <a:t>	</a:t>
            </a:r>
            <a:r>
              <a:rPr lang="ru-RU" sz="1400" dirty="0" smtClean="0"/>
              <a:t>В </a:t>
            </a:r>
            <a:r>
              <a:rPr lang="ru-RU" sz="1400" dirty="0"/>
              <a:t>случае нарушения редакцией правил аккредитации либо распространения об аккредитованном органе или организации сведений, не соответствующих действительности, корреспондент может быть лишен  аккредитации. Необоснованный отказ в аккредитации журналистов не допускается.</a:t>
            </a:r>
          </a:p>
          <a:p>
            <a:pPr algn="just"/>
            <a:r>
              <a:rPr lang="en-US" sz="1400" dirty="0" smtClean="0"/>
              <a:t>	</a:t>
            </a:r>
            <a:r>
              <a:rPr lang="ru-RU" sz="1400" u="sng" dirty="0" smtClean="0"/>
              <a:t>На </a:t>
            </a:r>
            <a:r>
              <a:rPr lang="ru-RU" sz="1400" u="sng" dirty="0"/>
              <a:t>журналиста возлагаются следующие обязанности:</a:t>
            </a:r>
            <a:endParaRPr lang="ru-RU" sz="1400" dirty="0"/>
          </a:p>
          <a:p>
            <a:pPr marL="342900" indent="-342900" algn="just">
              <a:buFont typeface="+mj-lt"/>
              <a:buAutoNum type="arabicPeriod"/>
            </a:pPr>
            <a:r>
              <a:rPr lang="ru-RU" sz="1400" dirty="0"/>
              <a:t>уважать права, свободы и законные интересы физических лиц, права и законные интересы юридических лиц;</a:t>
            </a:r>
          </a:p>
          <a:p>
            <a:pPr marL="342900" indent="-342900" algn="just">
              <a:buFont typeface="+mj-lt"/>
              <a:buAutoNum type="arabicPeriod"/>
            </a:pPr>
            <a:r>
              <a:rPr lang="ru-RU" sz="1400" dirty="0" smtClean="0"/>
              <a:t>проверять </a:t>
            </a:r>
            <a:r>
              <a:rPr lang="ru-RU" sz="1400" dirty="0"/>
              <a:t>достоверность полученных им сведений;</a:t>
            </a:r>
          </a:p>
          <a:p>
            <a:pPr marL="342900" indent="-342900" algn="just">
              <a:buFont typeface="+mj-lt"/>
              <a:buAutoNum type="arabicPeriod"/>
            </a:pPr>
            <a:r>
              <a:rPr lang="ru-RU" sz="1400" dirty="0" smtClean="0"/>
              <a:t>предоставлять </a:t>
            </a:r>
            <a:r>
              <a:rPr lang="ru-RU" sz="1400" dirty="0"/>
              <a:t>для распространения достоверную информацию;</a:t>
            </a:r>
          </a:p>
          <a:p>
            <a:pPr marL="342900" indent="-342900" algn="just">
              <a:buFont typeface="+mj-lt"/>
              <a:buAutoNum type="arabicPeriod"/>
            </a:pPr>
            <a:r>
              <a:rPr lang="ru-RU" sz="1400" dirty="0" smtClean="0"/>
              <a:t>указывать </a:t>
            </a:r>
            <a:r>
              <a:rPr lang="ru-RU" sz="1400" dirty="0"/>
              <a:t>по желанию лиц, предоставляющих информацию, их авторство;</a:t>
            </a:r>
          </a:p>
          <a:p>
            <a:pPr marL="342900" indent="-342900" algn="just">
              <a:buFont typeface="+mj-lt"/>
              <a:buAutoNum type="arabicPeriod"/>
            </a:pPr>
            <a:r>
              <a:rPr lang="ru-RU" sz="1400" dirty="0" smtClean="0"/>
              <a:t>сохранять </a:t>
            </a:r>
            <a:r>
              <a:rPr lang="ru-RU" sz="1400" dirty="0"/>
              <a:t>конфиденциальность информации и источники ее получения, за исключением случаев, предусмотренных  Законом «О СМИ»;</a:t>
            </a:r>
          </a:p>
          <a:p>
            <a:pPr marL="342900" indent="-342900" algn="just">
              <a:buFont typeface="+mj-lt"/>
              <a:buAutoNum type="arabicPeriod"/>
            </a:pPr>
            <a:r>
              <a:rPr lang="ru-RU" sz="1400" dirty="0"/>
              <a:t>получать согласие на распространение в средстве массовой информации сведений о личной жизни физического лица от самого физического лица либо его законного представителя, за исключением случаев, установленных законодательными актами Республики Беларусь;</a:t>
            </a:r>
          </a:p>
          <a:p>
            <a:pPr marL="342900" indent="-342900" algn="just">
              <a:buFont typeface="+mj-lt"/>
              <a:buAutoNum type="arabicPeriod"/>
            </a:pPr>
            <a:r>
              <a:rPr lang="ru-RU" sz="1400" dirty="0" smtClean="0"/>
              <a:t>получать </a:t>
            </a:r>
            <a:r>
              <a:rPr lang="ru-RU" sz="1400" dirty="0"/>
              <a:t>согласие физических лиц на проведение аудио- и видеозаписи, кино- и фотосъемок, за исключением их проведения в местах, открытых для массового посещения, на массовых мероприятиях, а также случаях использование скрытой аудио- и видеозаписи, кино- и фотосъемок</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09091"/>
          </a:xfrm>
          <a:prstGeom prst="rect">
            <a:avLst/>
          </a:prstGeom>
          <a:noFill/>
        </p:spPr>
        <p:txBody>
          <a:bodyPr wrap="square" rtlCol="0">
            <a:spAutoFit/>
          </a:bodyPr>
          <a:lstStyle/>
          <a:p>
            <a:pPr marL="342900" indent="-342900" algn="just">
              <a:buFont typeface="+mj-lt"/>
              <a:buAutoNum type="arabicPeriod" startAt="8"/>
            </a:pPr>
            <a:r>
              <a:rPr lang="ru-RU" sz="1400" dirty="0"/>
              <a:t>отказаться от данного ему учредителем, главным редактором (редактором) средства массовой информации задания, если это задание либо его выполнение связаны с нарушением законодательства Республики Беларусь;</a:t>
            </a:r>
          </a:p>
          <a:p>
            <a:pPr marL="342900" indent="-342900" algn="just">
              <a:buFont typeface="+mj-lt"/>
              <a:buAutoNum type="arabicPeriod" startAt="8"/>
            </a:pPr>
            <a:r>
              <a:rPr lang="ru-RU" sz="1400" dirty="0" smtClean="0"/>
              <a:t>при </a:t>
            </a:r>
            <a:r>
              <a:rPr lang="ru-RU" sz="1400" dirty="0"/>
              <a:t>осуществлении профессиональной деятельности предъявлять по требованию служебное удостоверение. </a:t>
            </a:r>
          </a:p>
          <a:p>
            <a:pPr algn="just"/>
            <a:r>
              <a:rPr lang="en-US" sz="1400" dirty="0" smtClean="0"/>
              <a:t>	</a:t>
            </a:r>
            <a:r>
              <a:rPr lang="ru-RU" sz="1400" dirty="0" smtClean="0"/>
              <a:t>Форма </a:t>
            </a:r>
            <a:r>
              <a:rPr lang="ru-RU" sz="1400" dirty="0"/>
              <a:t>служебного удостоверения журналиста средства массовой информации, зарегистрированного на территории Республики Беларусь, устанавливается республиканским органом государственного управления в сфере массовой информации.</a:t>
            </a:r>
          </a:p>
          <a:p>
            <a:pPr algn="just"/>
            <a:r>
              <a:rPr lang="ru-RU" sz="1400" dirty="0"/>
              <a:t> </a:t>
            </a:r>
          </a:p>
          <a:p>
            <a:pPr lvl="0" algn="just"/>
            <a:r>
              <a:rPr lang="en-US" sz="1400" b="1" dirty="0" smtClean="0"/>
              <a:t>	</a:t>
            </a:r>
            <a:r>
              <a:rPr lang="en-US" sz="1600" b="1" dirty="0" smtClean="0"/>
              <a:t>IV. </a:t>
            </a:r>
            <a:r>
              <a:rPr lang="ru-RU" sz="1600" b="1" dirty="0" smtClean="0"/>
              <a:t>Порядок </a:t>
            </a:r>
            <a:r>
              <a:rPr lang="ru-RU" sz="1600" b="1" dirty="0"/>
              <a:t>создания корреспондентских пунктов и аккредитации </a:t>
            </a:r>
            <a:r>
              <a:rPr lang="en-US" sz="1600" b="1" dirty="0" smtClean="0"/>
              <a:t>	</a:t>
            </a:r>
            <a:r>
              <a:rPr lang="ru-RU" sz="1600" b="1" dirty="0" smtClean="0"/>
              <a:t>журналистов </a:t>
            </a:r>
            <a:r>
              <a:rPr lang="ru-RU" sz="1600" b="1" dirty="0"/>
              <a:t>иностранных СМИ в Республике Беларусь</a:t>
            </a:r>
            <a:endParaRPr lang="ru-RU" sz="1600" dirty="0"/>
          </a:p>
          <a:p>
            <a:pPr algn="just"/>
            <a:r>
              <a:rPr lang="ru-RU" sz="1400" dirty="0"/>
              <a:t> </a:t>
            </a:r>
          </a:p>
          <a:p>
            <a:pPr algn="just"/>
            <a:r>
              <a:rPr lang="en-US" sz="1400" dirty="0" smtClean="0"/>
              <a:t>	</a:t>
            </a:r>
            <a:r>
              <a:rPr lang="ru-RU" sz="1400" dirty="0" smtClean="0"/>
              <a:t>В </a:t>
            </a:r>
            <a:r>
              <a:rPr lang="ru-RU" sz="1400" dirty="0"/>
              <a:t>Республике Беларусь могут создаваться корреспондентские пункты иностранных СМИ и </a:t>
            </a:r>
            <a:r>
              <a:rPr lang="ru-RU" sz="1400" dirty="0" err="1"/>
              <a:t>аккредитовываться</a:t>
            </a:r>
            <a:r>
              <a:rPr lang="ru-RU" sz="1400" dirty="0"/>
              <a:t> журналисты иностранных СМИ.</a:t>
            </a:r>
          </a:p>
          <a:p>
            <a:pPr algn="just"/>
            <a:r>
              <a:rPr lang="en-US" sz="1400" dirty="0" smtClean="0"/>
              <a:t>	</a:t>
            </a:r>
            <a:r>
              <a:rPr lang="ru-RU" sz="1400" dirty="0"/>
              <a:t>Порядок пребывания и профессиональной деятельности на территории Республики Беларусь корреспондентских пунктов иностранных СМИ и журналистов иностранных СМИ установлен Законом «О СМИ», постановлением Совета Министров Республики Беларусь</a:t>
            </a:r>
            <a:r>
              <a:rPr lang="ru-RU" sz="1400" cap="all" dirty="0"/>
              <a:t> </a:t>
            </a:r>
            <a:r>
              <a:rPr lang="ru-RU" sz="1400" dirty="0"/>
              <a:t>«О некоторых вопросах регулирования деятельности средств массовой информации» от 25 декабря 2008 г. № 2015.</a:t>
            </a:r>
          </a:p>
          <a:p>
            <a:pPr algn="just"/>
            <a:r>
              <a:rPr lang="en-US" sz="1400" dirty="0" smtClean="0"/>
              <a:t>	</a:t>
            </a:r>
            <a:r>
              <a:rPr lang="ru-RU" sz="1400" dirty="0" smtClean="0"/>
              <a:t>Корреспондентский </a:t>
            </a:r>
            <a:r>
              <a:rPr lang="ru-RU" sz="1400" dirty="0"/>
              <a:t>пункт – обособленное подразделение юридического лица, на которое возложены функции редакции средства массовой информации и которое осуществляет сбор, хранение и создание информационных сообщений и материалов для данного средства массовой информации, а также распространение его продукции. Открытие корреспондентских пунктов иностранных СМИ осуществляется по решению Совета Министров Республики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smtClean="0"/>
              <a:t>	</a:t>
            </a:r>
            <a:r>
              <a:rPr lang="ru-RU" sz="1400" dirty="0"/>
              <a:t>Для получения разрешения на открытие корреспондентского пункта руководителем иностранного СМИ в Совет Министров Республики Беларусь направляется письменное обращение с просьбой об открытии корреспондентского пункта, оформленное на официальном бланке этого СМИ. </a:t>
            </a:r>
            <a:r>
              <a:rPr lang="en-US" sz="1400" dirty="0" smtClean="0"/>
              <a:t>	</a:t>
            </a:r>
            <a:r>
              <a:rPr lang="ru-RU" sz="1400" dirty="0" smtClean="0"/>
              <a:t>Обращение </a:t>
            </a:r>
            <a:r>
              <a:rPr lang="ru-RU" sz="1400" dirty="0"/>
              <a:t>передается через Министерство иностранных дел, дипломатическое представительство или консульское учреждение Республики Беларусь в соответствующем государстве. </a:t>
            </a:r>
            <a:r>
              <a:rPr lang="en-US" sz="1400" dirty="0" smtClean="0"/>
              <a:t>	</a:t>
            </a:r>
            <a:r>
              <a:rPr lang="ru-RU" sz="1400" dirty="0" smtClean="0"/>
              <a:t>При </a:t>
            </a:r>
            <a:r>
              <a:rPr lang="ru-RU" sz="1400" dirty="0"/>
              <a:t>принятии решения об открытии корреспондентского пункта иностранного СМИ оформляется </a:t>
            </a:r>
            <a:r>
              <a:rPr lang="ru-RU" sz="1400" u="sng" dirty="0"/>
              <a:t>свидетельство об открытии корреспондентского пункта</a:t>
            </a:r>
            <a:r>
              <a:rPr lang="ru-RU" sz="1400" dirty="0"/>
              <a:t>.</a:t>
            </a:r>
          </a:p>
          <a:p>
            <a:pPr algn="just"/>
            <a:r>
              <a:rPr lang="en-US" sz="1400" dirty="0" smtClean="0"/>
              <a:t>	</a:t>
            </a:r>
            <a:r>
              <a:rPr lang="ru-RU" sz="1400" u="sng" dirty="0" smtClean="0"/>
              <a:t>В </a:t>
            </a:r>
            <a:r>
              <a:rPr lang="ru-RU" sz="1400" u="sng" dirty="0"/>
              <a:t>рамках осуществления профессиональных обязанностей работники корреспондентского пункта иностранного СМИ имеют право:</a:t>
            </a:r>
            <a:endParaRPr lang="ru-RU" sz="1400" dirty="0"/>
          </a:p>
          <a:p>
            <a:pPr marL="342900" indent="-342900" algn="just">
              <a:buFont typeface="+mj-lt"/>
              <a:buAutoNum type="arabicPeriod"/>
            </a:pPr>
            <a:r>
              <a:rPr lang="ru-RU" sz="1400" dirty="0" smtClean="0"/>
              <a:t>собирать</a:t>
            </a:r>
            <a:r>
              <a:rPr lang="ru-RU" sz="1400" dirty="0"/>
              <a:t>, запрашивать и получать информацию из государственных органов, от политических партий, других общественных объединений, иных юридических лиц, а также хранить и распространять информацию, необходимую для осуществления профессиональной деятельности;</a:t>
            </a:r>
          </a:p>
          <a:p>
            <a:pPr marL="342900" indent="-342900" algn="just">
              <a:buFont typeface="+mj-lt"/>
              <a:buAutoNum type="arabicPeriod"/>
            </a:pPr>
            <a:r>
              <a:rPr lang="ru-RU" sz="1400" dirty="0" smtClean="0"/>
              <a:t>обращаться </a:t>
            </a:r>
            <a:r>
              <a:rPr lang="ru-RU" sz="1400" dirty="0"/>
              <a:t>к специалистам при проверке фактов и обстоятельств в связи с поступившими информационными сообщениями и (или) материалами;</a:t>
            </a:r>
          </a:p>
          <a:p>
            <a:pPr marL="342900" indent="-342900" algn="just">
              <a:buFont typeface="+mj-lt"/>
              <a:buAutoNum type="arabicPeriod"/>
            </a:pPr>
            <a:r>
              <a:rPr lang="ru-RU" sz="1400" dirty="0" smtClean="0"/>
              <a:t>распространять </a:t>
            </a:r>
            <a:r>
              <a:rPr lang="ru-RU" sz="1400" dirty="0"/>
              <a:t>продукцию СМИ.</a:t>
            </a:r>
          </a:p>
          <a:p>
            <a:pPr algn="just"/>
            <a:r>
              <a:rPr lang="en-US" sz="1400" dirty="0" smtClean="0"/>
              <a:t>	</a:t>
            </a:r>
            <a:r>
              <a:rPr lang="ru-RU" sz="1400" u="sng" dirty="0" smtClean="0"/>
              <a:t>В </a:t>
            </a:r>
            <a:r>
              <a:rPr lang="ru-RU" sz="1400" u="sng" dirty="0"/>
              <a:t>процессе реализации своих прав работники корреспондентского пункта иностранного СМИ обязаны:</a:t>
            </a:r>
            <a:endParaRPr lang="ru-RU" sz="1400" dirty="0"/>
          </a:p>
          <a:p>
            <a:pPr marL="342900" indent="-342900" algn="just">
              <a:buFont typeface="+mj-lt"/>
              <a:buAutoNum type="arabicPeriod"/>
            </a:pPr>
            <a:r>
              <a:rPr lang="ru-RU" sz="1400" dirty="0" smtClean="0"/>
              <a:t>уважать </a:t>
            </a:r>
            <a:r>
              <a:rPr lang="ru-RU" sz="1400" dirty="0"/>
              <a:t>права, свободы и законные интересы физических лиц, права и законные интересы юридических лиц;</a:t>
            </a:r>
          </a:p>
          <a:p>
            <a:pPr marL="342900" indent="-342900" algn="just">
              <a:buFont typeface="+mj-lt"/>
              <a:buAutoNum type="arabicPeriod"/>
            </a:pPr>
            <a:r>
              <a:rPr lang="ru-RU" sz="1400" dirty="0" smtClean="0"/>
              <a:t>проверять </a:t>
            </a:r>
            <a:r>
              <a:rPr lang="ru-RU" sz="1400" dirty="0"/>
              <a:t>достоверность полученных сведений;</a:t>
            </a:r>
          </a:p>
          <a:p>
            <a:pPr marL="342900" indent="-342900" algn="just">
              <a:buFont typeface="+mj-lt"/>
              <a:buAutoNum type="arabicPeriod"/>
            </a:pPr>
            <a:r>
              <a:rPr lang="ru-RU" sz="1400" dirty="0" smtClean="0"/>
              <a:t>предоставлять </a:t>
            </a:r>
            <a:r>
              <a:rPr lang="ru-RU" sz="1400" dirty="0"/>
              <a:t>для распространения достоверную информацию;</a:t>
            </a:r>
          </a:p>
          <a:p>
            <a:pPr marL="342900" indent="-342900" algn="just">
              <a:buFont typeface="+mj-lt"/>
              <a:buAutoNum type="arabicPeriod"/>
            </a:pPr>
            <a:r>
              <a:rPr lang="ru-RU" sz="1400" dirty="0" smtClean="0"/>
              <a:t>отказаться </a:t>
            </a:r>
            <a:r>
              <a:rPr lang="ru-RU" sz="1400" dirty="0"/>
              <a:t>от задания, если это задание либо его выполнение связано с нарушением законодательства Республики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ru-RU" sz="1400" dirty="0" smtClean="0"/>
              <a:t>	</a:t>
            </a:r>
            <a:r>
              <a:rPr lang="ru-RU" sz="1400" dirty="0"/>
              <a:t>Осуществление профессиональной деятельности журналистов иностранных средств массовой информации на территории Республики Беларусь без аккредитации (</a:t>
            </a:r>
            <a:r>
              <a:rPr lang="ru-RU" sz="1400" dirty="0" err="1"/>
              <a:t>аккредитационной</a:t>
            </a:r>
            <a:r>
              <a:rPr lang="ru-RU" sz="1400" dirty="0"/>
              <a:t> карточки) запрещается.</a:t>
            </a:r>
          </a:p>
          <a:p>
            <a:pPr algn="just"/>
            <a:r>
              <a:rPr lang="en-US" sz="1400" dirty="0" smtClean="0"/>
              <a:t>	</a:t>
            </a:r>
            <a:r>
              <a:rPr lang="ru-RU" sz="1400" u="sng" dirty="0" smtClean="0"/>
              <a:t>Не </a:t>
            </a:r>
            <a:r>
              <a:rPr lang="ru-RU" sz="1400" u="sng" dirty="0"/>
              <a:t>могут быть аккредитованы в качестве журналистов иностранных СМИ</a:t>
            </a:r>
            <a:r>
              <a:rPr lang="ru-RU" sz="1400" dirty="0"/>
              <a:t> работники дипломатических представительств и консульских учреждений иностранных государств, представительств иностранных организаций в Республике Беларусь, а также лица, являющиеся сотрудниками средств массовой информации, зарегистрированных в Республике Беларусь.</a:t>
            </a:r>
          </a:p>
          <a:p>
            <a:pPr algn="just"/>
            <a:r>
              <a:rPr lang="ru-RU" sz="1400" dirty="0"/>
              <a:t> </a:t>
            </a:r>
          </a:p>
          <a:p>
            <a:pPr lvl="0" algn="just"/>
            <a:r>
              <a:rPr lang="en-US" sz="1400" b="1" dirty="0" smtClean="0"/>
              <a:t>	</a:t>
            </a:r>
            <a:r>
              <a:rPr lang="en-US" sz="1600" b="1" dirty="0" smtClean="0"/>
              <a:t>V. </a:t>
            </a:r>
            <a:r>
              <a:rPr lang="ru-RU" sz="1600" b="1" dirty="0" smtClean="0"/>
              <a:t>Ответственность </a:t>
            </a:r>
            <a:r>
              <a:rPr lang="ru-RU" sz="1600" b="1" dirty="0"/>
              <a:t>за нарушение законодательства о СМИ</a:t>
            </a:r>
            <a:endParaRPr lang="ru-RU" sz="1600" dirty="0"/>
          </a:p>
          <a:p>
            <a:pPr algn="just"/>
            <a:r>
              <a:rPr lang="ru-RU" sz="1400" dirty="0"/>
              <a:t> </a:t>
            </a:r>
          </a:p>
          <a:p>
            <a:pPr algn="just"/>
            <a:r>
              <a:rPr lang="en-US" sz="1400" dirty="0" smtClean="0"/>
              <a:t>	</a:t>
            </a:r>
            <a:r>
              <a:rPr lang="ru-RU" sz="1400" dirty="0" smtClean="0"/>
              <a:t>Субъекты </a:t>
            </a:r>
            <a:r>
              <a:rPr lang="ru-RU" sz="1400" dirty="0"/>
              <a:t>правоотношений в сфере массовой информации СМИ в случае нарушения законодательства Республики Беларусь о СМИ несут уголовную, административную, гражданско-правовую и иную ответственность.</a:t>
            </a:r>
          </a:p>
          <a:p>
            <a:pPr algn="just"/>
            <a:r>
              <a:rPr lang="en-US" sz="1400" dirty="0" smtClean="0"/>
              <a:t>	</a:t>
            </a:r>
            <a:r>
              <a:rPr lang="ru-RU" sz="1400" dirty="0" smtClean="0"/>
              <a:t>Юридическому </a:t>
            </a:r>
            <a:r>
              <a:rPr lang="ru-RU" sz="1400" dirty="0"/>
              <a:t>лицу, на которое возложены функции редакции средства массовой информации, может быть вынесено письменное предупреждение республиканским органом государственного управления в сфере массовой информации, в случае:</a:t>
            </a:r>
          </a:p>
          <a:p>
            <a:pPr marL="342900" indent="-342900" algn="just">
              <a:buFont typeface="+mj-lt"/>
              <a:buAutoNum type="arabicPeriod"/>
            </a:pPr>
            <a:r>
              <a:rPr lang="ru-RU" sz="1400" dirty="0"/>
              <a:t>совершения действий, противоречащих требованиям Закона Республики Беларусь «О СМИ», в том числе доведения до всеобщего сведения информации, распространение которой ограничено или запрещено;</a:t>
            </a:r>
          </a:p>
          <a:p>
            <a:pPr marL="342900" indent="-342900" algn="just">
              <a:buFont typeface="+mj-lt"/>
              <a:buAutoNum type="arabicPeriod"/>
            </a:pPr>
            <a:r>
              <a:rPr lang="ru-RU" sz="1400" dirty="0" smtClean="0"/>
              <a:t>распространения </a:t>
            </a:r>
            <a:r>
              <a:rPr lang="ru-RU" sz="1400" dirty="0"/>
              <a:t>недостоверной информации, которая может причинить вред государственным или общественным интересам;</a:t>
            </a:r>
          </a:p>
          <a:p>
            <a:pPr marL="342900" indent="-342900" algn="just">
              <a:buFont typeface="+mj-lt"/>
              <a:buAutoNum type="arabicPeriod"/>
            </a:pPr>
            <a:r>
              <a:rPr lang="ru-RU" sz="1400" dirty="0" smtClean="0"/>
              <a:t>производства </a:t>
            </a:r>
            <a:r>
              <a:rPr lang="ru-RU" sz="1400" dirty="0"/>
              <a:t>или распространения продукции средства массовой информации без разрешения главного редактора (редактора) средства массовой информации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342900" indent="-342900" algn="just">
              <a:buFont typeface="+mj-lt"/>
              <a:buAutoNum type="arabicPeriod" startAt="4"/>
            </a:pPr>
            <a:r>
              <a:rPr lang="ru-RU" sz="1400" dirty="0" smtClean="0"/>
              <a:t>распространения </a:t>
            </a:r>
            <a:r>
              <a:rPr lang="ru-RU" sz="1400" dirty="0"/>
              <a:t>сведений, не соответствующих действительности и порочащих честь, достоинство или деловую репутацию физических лиц либо деловую репутацию юридических лиц.</a:t>
            </a:r>
          </a:p>
          <a:p>
            <a:pPr algn="just"/>
            <a:r>
              <a:rPr lang="en-US" sz="1400" dirty="0" smtClean="0"/>
              <a:t>	</a:t>
            </a:r>
            <a:r>
              <a:rPr lang="ru-RU" sz="1400" dirty="0"/>
              <a:t>Юридическое лицо, на которое возложены функции редакции средства массовой информации, учредитель (учредители) средства массовой информации обязаны письменно сообщить в республиканский орган государственного управления в сфере массовой информации об устранении нарушений, послуживших основанием для вынесения письменного предупреждения, и представить подтверждающие документы не позднее чем в трехдневный срок по истечении срока устранения нарушений, установленного в письменном предупреждении.</a:t>
            </a:r>
          </a:p>
          <a:p>
            <a:pPr algn="just"/>
            <a:r>
              <a:rPr lang="en-US" sz="1400" dirty="0" smtClean="0"/>
              <a:t>	</a:t>
            </a:r>
            <a:r>
              <a:rPr lang="ru-RU" sz="1400" dirty="0" smtClean="0"/>
              <a:t>Решением </a:t>
            </a:r>
            <a:r>
              <a:rPr lang="ru-RU" sz="1400" dirty="0"/>
              <a:t>республиканского органа государственного управления в сфере массовой информации выпуск средства массовой информации может быть приостановлен (на срок до трех месяцев). </a:t>
            </a:r>
            <a:r>
              <a:rPr lang="ru-RU" sz="1400" dirty="0" smtClean="0"/>
              <a:t>Основанием </a:t>
            </a:r>
            <a:r>
              <a:rPr lang="ru-RU" sz="1400" dirty="0"/>
              <a:t>приостановления выпуска может послужить:</a:t>
            </a:r>
          </a:p>
          <a:p>
            <a:pPr marL="342900" indent="-342900" algn="just">
              <a:buFont typeface="+mj-lt"/>
              <a:buAutoNum type="arabicPeriod"/>
            </a:pPr>
            <a:r>
              <a:rPr lang="ru-RU" sz="1400" dirty="0" smtClean="0"/>
              <a:t>не </a:t>
            </a:r>
            <a:r>
              <a:rPr lang="ru-RU" sz="1400" dirty="0"/>
              <a:t>устранение редакцией средства массовой информации либо учредителем средства массовой информации нарушения, послужившего основанием для вынесения письменного предупреждения, либо не сообщение в республиканский орган государственного управления в сфере массовой информации сведений об их устранении с представлением подтверждающих документов (в предусмотренные законодательством сроки);</a:t>
            </a:r>
          </a:p>
          <a:p>
            <a:pPr marL="342900" indent="-342900" algn="just">
              <a:buFont typeface="+mj-lt"/>
              <a:buAutoNum type="arabicPeriod"/>
            </a:pPr>
            <a:r>
              <a:rPr lang="ru-RU" sz="1400" dirty="0" smtClean="0"/>
              <a:t>предъявление </a:t>
            </a:r>
            <a:r>
              <a:rPr lang="ru-RU" sz="1400" dirty="0"/>
              <a:t>республиканским органом государственного управления в сфере массовой информации иска в суд о прекращении выпуска средства массовой информации.</a:t>
            </a:r>
          </a:p>
          <a:p>
            <a:pPr algn="just"/>
            <a:r>
              <a:rPr lang="en-US" sz="1400" dirty="0" smtClean="0"/>
              <a:t>	</a:t>
            </a:r>
            <a:r>
              <a:rPr lang="ru-RU" sz="1400" dirty="0"/>
              <a:t>На основании иска республиканского органа государственного управления в сфере массовой информации либо прокурора суд своим решением может прекратить выпуск средства массовой информации. Основанием для предъявления соответствующего иска в суд признается:</a:t>
            </a:r>
          </a:p>
          <a:p>
            <a:pPr marL="342900" indent="-342900" algn="just">
              <a:buFont typeface="+mj-lt"/>
              <a:buAutoNum type="arabicPeriod"/>
            </a:pPr>
            <a:r>
              <a:rPr lang="ru-RU" sz="1400" dirty="0"/>
              <a:t>однократное нарушение положений Закона Республики Беларусь «О СМИ», устанавливающих порядок распространения продукции иностранными средствами массовой информации,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953075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ru-RU" sz="1400" dirty="0"/>
              <a:t>официальных информационных сообщений и материалов, продукции эротического характера, а также порядок осуществления телевизионного вещания и радиовещания;</a:t>
            </a:r>
          </a:p>
          <a:p>
            <a:pPr marL="342900" indent="-342900" algn="just">
              <a:buFont typeface="+mj-lt"/>
              <a:buAutoNum type="arabicPeriod" startAt="2"/>
            </a:pPr>
            <a:r>
              <a:rPr lang="ru-RU" sz="1400" dirty="0"/>
              <a:t>вынесение юридическому лицу, на которое возложены функции редакции средства массовой информации, либо учредителю средства массовой информации двух и более письменных предупреждений в течение года;</a:t>
            </a:r>
          </a:p>
          <a:p>
            <a:pPr marL="342900" indent="-342900" algn="just">
              <a:buFont typeface="+mj-lt"/>
              <a:buAutoNum type="arabicPeriod" startAt="2"/>
            </a:pPr>
            <a:r>
              <a:rPr lang="ru-RU" sz="1400" dirty="0" smtClean="0"/>
              <a:t>получение </a:t>
            </a:r>
            <a:r>
              <a:rPr lang="ru-RU" sz="1400" dirty="0"/>
              <a:t>свидетельства о государственной регистрации средства массовой информации с нарушением законодательства Республики Беларусь путем внесения заведомо ложных сведений в документы, представленные для государственной регистрации средства массовой информации.</a:t>
            </a:r>
          </a:p>
          <a:p>
            <a:pPr algn="just"/>
            <a:r>
              <a:rPr lang="en-US" sz="1400" dirty="0" smtClean="0"/>
              <a:t>	</a:t>
            </a:r>
            <a:r>
              <a:rPr lang="ru-RU" sz="1400" dirty="0"/>
              <a:t>Журналист, учредитель средства массовой информации, главный редактор (редактор) средства массовой информации, редакция средства массовой информации, распространитель продукции средства массовой информации, информационное агентство, корреспондентский пункт не несут ответственности за распространение сведений, не соответствующих действительности, если эти сведения:</a:t>
            </a:r>
          </a:p>
          <a:p>
            <a:pPr marL="342900" indent="-342900" algn="just">
              <a:buFont typeface="+mj-lt"/>
              <a:buAutoNum type="arabicPeriod"/>
            </a:pPr>
            <a:r>
              <a:rPr lang="ru-RU" sz="1400" dirty="0" smtClean="0"/>
              <a:t>получены </a:t>
            </a:r>
            <a:r>
              <a:rPr lang="ru-RU" sz="1400" dirty="0"/>
              <a:t>от государственных органов, иных государственных организаций, их должностных лиц, а также содержатся в официальных информационных сообщениях и материалах;</a:t>
            </a:r>
          </a:p>
          <a:p>
            <a:pPr marL="342900" indent="-342900" algn="just">
              <a:buFont typeface="+mj-lt"/>
              <a:buAutoNum type="arabicPeriod"/>
            </a:pPr>
            <a:r>
              <a:rPr lang="ru-RU" sz="1400" dirty="0" smtClean="0"/>
              <a:t>получены </a:t>
            </a:r>
            <a:r>
              <a:rPr lang="ru-RU" sz="1400" dirty="0"/>
              <a:t>от информационных агентств при условии наличия ссылок на данные информационные агентства;</a:t>
            </a:r>
          </a:p>
          <a:p>
            <a:pPr marL="342900" indent="-342900" algn="just">
              <a:buFont typeface="+mj-lt"/>
              <a:buAutoNum type="arabicPeriod"/>
            </a:pPr>
            <a:r>
              <a:rPr lang="ru-RU" sz="1400" dirty="0" smtClean="0"/>
              <a:t>получены </a:t>
            </a:r>
            <a:r>
              <a:rPr lang="ru-RU" sz="1400" dirty="0"/>
              <a:t>от политических партий, других общественных объединений, иных юридических лиц, а также содержатся в официальных информационных сообщениях и материалах пресс-служб политических партий, других общественных объединений и иных юридических лиц;</a:t>
            </a:r>
          </a:p>
          <a:p>
            <a:pPr marL="342900" indent="-342900" algn="just">
              <a:buFont typeface="+mj-lt"/>
              <a:buAutoNum type="arabicPeriod"/>
            </a:pPr>
            <a:r>
              <a:rPr lang="ru-RU" sz="1400" dirty="0" smtClean="0"/>
              <a:t>являются </a:t>
            </a:r>
            <a:r>
              <a:rPr lang="ru-RU" sz="1400" dirty="0"/>
              <a:t>дословным воспроизведением официальных выступлений должностных лиц государственных органов;</a:t>
            </a:r>
          </a:p>
          <a:p>
            <a:pPr marL="342900" indent="-342900" algn="just">
              <a:buFont typeface="+mj-lt"/>
              <a:buAutoNum type="arabicPeriod"/>
            </a:pPr>
            <a:r>
              <a:rPr lang="ru-RU" sz="1400" dirty="0" smtClean="0"/>
              <a:t>содержатся </a:t>
            </a:r>
            <a:r>
              <a:rPr lang="ru-RU" sz="1400" dirty="0"/>
              <a:t>в информационных сообщениях и материалах телевизионных и радиовещательных средств массовой информации, выходящих в эфир без предварительной записи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789340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119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en-US" sz="1400" dirty="0" smtClean="0"/>
              <a:t>	</a:t>
            </a:r>
            <a:r>
              <a:rPr lang="en-US" sz="1600" b="1" dirty="0"/>
              <a:t>VII</a:t>
            </a:r>
            <a:r>
              <a:rPr lang="ru-RU" sz="1600" b="1" dirty="0"/>
              <a:t>. Отношения СМИ с физическими и юридическими лицами</a:t>
            </a:r>
            <a:endParaRPr lang="ru-RU" sz="1600" dirty="0"/>
          </a:p>
          <a:p>
            <a:pPr algn="just"/>
            <a:r>
              <a:rPr lang="ru-RU" sz="1400" dirty="0"/>
              <a:t> </a:t>
            </a:r>
          </a:p>
          <a:p>
            <a:pPr algn="just"/>
            <a:r>
              <a:rPr lang="en-US" sz="1400" dirty="0"/>
              <a:t>	</a:t>
            </a:r>
            <a:r>
              <a:rPr lang="ru-RU" sz="1400" dirty="0" smtClean="0"/>
              <a:t>Государственные </a:t>
            </a:r>
            <a:r>
              <a:rPr lang="ru-RU" sz="1400" dirty="0"/>
              <a:t>органы, политические партии, другие общественные объединения, иные юридические лица, а также их должностные лица могут представлять сведения о своей деятельности средствам массовой информации путем проведения пресс-конференций, рассылки справочных и статистических материалов и иными способами.</a:t>
            </a:r>
          </a:p>
          <a:p>
            <a:pPr algn="just"/>
            <a:r>
              <a:rPr lang="en-US" sz="1400" dirty="0" smtClean="0"/>
              <a:t>	</a:t>
            </a:r>
            <a:r>
              <a:rPr lang="ru-RU" sz="1400" dirty="0" smtClean="0"/>
              <a:t>В </a:t>
            </a:r>
            <a:r>
              <a:rPr lang="ru-RU" sz="1400" dirty="0"/>
              <a:t>порядке, установленном законодательством Республики Беларусь, ограничивается доступ СМИ к:</a:t>
            </a:r>
          </a:p>
          <a:p>
            <a:pPr algn="just"/>
            <a:r>
              <a:rPr lang="en-US" sz="1400" dirty="0" smtClean="0"/>
              <a:t>	</a:t>
            </a:r>
            <a:r>
              <a:rPr lang="ru-RU" sz="1400" dirty="0" smtClean="0"/>
              <a:t>сведениям</a:t>
            </a:r>
            <a:r>
              <a:rPr lang="ru-RU" sz="1400" dirty="0"/>
              <a:t>, составляющим государственные секреты, коммерческую, личную или иную охраняемую законом тайну;</a:t>
            </a:r>
          </a:p>
          <a:p>
            <a:pPr algn="just"/>
            <a:r>
              <a:rPr lang="en-US" sz="1400" dirty="0" smtClean="0"/>
              <a:t>	</a:t>
            </a:r>
            <a:r>
              <a:rPr lang="ru-RU" sz="1400" dirty="0" smtClean="0"/>
              <a:t>сведениям </a:t>
            </a:r>
            <a:r>
              <a:rPr lang="ru-RU" sz="1400" dirty="0"/>
              <a:t>о системе организации, об источниках, о способах, методах, планах и результатах оперативно-розыскной деятельности;</a:t>
            </a:r>
          </a:p>
          <a:p>
            <a:pPr algn="just"/>
            <a:r>
              <a:rPr lang="en-US" sz="1400" dirty="0" smtClean="0"/>
              <a:t>	</a:t>
            </a:r>
            <a:r>
              <a:rPr lang="ru-RU" sz="1400" dirty="0" smtClean="0"/>
              <a:t>материалам </a:t>
            </a:r>
            <a:r>
              <a:rPr lang="ru-RU" sz="1400" dirty="0"/>
              <a:t>дознания, предварительного следствия и судебного разбирательства до окончания производства по уголовному делу;</a:t>
            </a:r>
          </a:p>
          <a:p>
            <a:pPr algn="just"/>
            <a:r>
              <a:rPr lang="en-US" sz="1400" dirty="0" smtClean="0"/>
              <a:t>	</a:t>
            </a:r>
            <a:r>
              <a:rPr lang="ru-RU" sz="1400" dirty="0" smtClean="0"/>
              <a:t>иной </a:t>
            </a:r>
            <a:r>
              <a:rPr lang="ru-RU" sz="1400" dirty="0"/>
              <a:t>информации, предусмотренной законодательными актами Республики Беларусь.</a:t>
            </a:r>
          </a:p>
          <a:p>
            <a:pPr algn="just"/>
            <a:r>
              <a:rPr lang="en-US" sz="1400" dirty="0" smtClean="0"/>
              <a:t>	</a:t>
            </a:r>
            <a:r>
              <a:rPr lang="ru-RU" sz="1400" dirty="0" smtClean="0"/>
              <a:t>Кроме </a:t>
            </a:r>
            <a:r>
              <a:rPr lang="ru-RU" sz="1400" dirty="0"/>
              <a:t>того, в средствах массовой информации запрещено распространение:</a:t>
            </a:r>
          </a:p>
          <a:p>
            <a:pPr marL="342900" indent="-342900" algn="just">
              <a:buFont typeface="+mj-lt"/>
              <a:buAutoNum type="arabicPeriod"/>
            </a:pPr>
            <a:r>
              <a:rPr lang="ru-RU" sz="1400" dirty="0"/>
              <a:t>информации от имени организаций, не прошедших в установленном порядке государственную регистрацию (перерегистрацию) в случаях, когда такая регистрация (перерегистрация) является обязательной в соответствии с законодательными актами Республики Беларусь, а также организаций, в отношении которых имеется вступившее в законную силу решение уполномоченного государственного органа об их ликвидации</a:t>
            </a:r>
            <a:r>
              <a:rPr lang="ru-RU" sz="1400" dirty="0" smtClean="0"/>
              <a:t>;</a:t>
            </a:r>
            <a:endParaRPr lang="en-US" sz="1400" dirty="0" smtClean="0"/>
          </a:p>
          <a:p>
            <a:pPr marL="342900" indent="-342900" algn="just">
              <a:buFont typeface="+mj-lt"/>
              <a:buAutoNum type="arabicPeriod"/>
            </a:pPr>
            <a:r>
              <a:rPr lang="ru-RU" sz="1400" dirty="0"/>
              <a:t>сведений, пропагандирующих использование и потребление наркотических средств, психотропных, токсических и других одурманивающих веществ в немедицинских целях, а </a:t>
            </a:r>
            <a:r>
              <a:rPr lang="ru-RU" sz="1400" dirty="0" smtClean="0"/>
              <a:t>также</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5078313"/>
          </a:xfrm>
          <a:prstGeom prst="rect">
            <a:avLst/>
          </a:prstGeom>
          <a:noFill/>
        </p:spPr>
        <p:txBody>
          <a:bodyPr wrap="square" rtlCol="0">
            <a:spAutoFit/>
          </a:bodyPr>
          <a:lstStyle/>
          <a:p>
            <a:pPr algn="just"/>
            <a:r>
              <a:rPr lang="ru-RU" sz="1400" dirty="0" smtClean="0"/>
              <a:t>	основные </a:t>
            </a:r>
            <a:r>
              <a:rPr lang="ru-RU" sz="1400" dirty="0"/>
              <a:t>проблемы и перспективы развития информационного пространства Республики Беларусь; </a:t>
            </a:r>
          </a:p>
          <a:p>
            <a:pPr algn="just"/>
            <a:r>
              <a:rPr lang="ru-RU" sz="1400" dirty="0" smtClean="0"/>
              <a:t>	проблемы </a:t>
            </a:r>
            <a:r>
              <a:rPr lang="ru-RU" sz="1400" dirty="0"/>
              <a:t>правового регулирования основных правовых институтов информационного права; </a:t>
            </a:r>
          </a:p>
          <a:p>
            <a:pPr algn="just"/>
            <a:r>
              <a:rPr lang="ru-RU" sz="1400" i="1" dirty="0" smtClean="0"/>
              <a:t>	приобрести </a:t>
            </a:r>
            <a:r>
              <a:rPr lang="ru-RU" sz="1400" i="1" dirty="0"/>
              <a:t>навыки</a:t>
            </a:r>
            <a:r>
              <a:rPr lang="ru-RU" sz="1400" dirty="0"/>
              <a:t>: </a:t>
            </a:r>
          </a:p>
          <a:p>
            <a:pPr algn="just"/>
            <a:r>
              <a:rPr lang="ru-RU" sz="1400" dirty="0" smtClean="0"/>
              <a:t>	работы </a:t>
            </a:r>
            <a:r>
              <a:rPr lang="ru-RU" sz="1400" dirty="0"/>
              <a:t>с источниками информационного права; </a:t>
            </a:r>
          </a:p>
          <a:p>
            <a:pPr algn="just"/>
            <a:r>
              <a:rPr lang="ru-RU" sz="1400" dirty="0" smtClean="0"/>
              <a:t>	применения </a:t>
            </a:r>
            <a:r>
              <a:rPr lang="ru-RU" sz="1400" dirty="0"/>
              <a:t>необходимых нормативных правовых актов в системе действующего законодательства, регулирующих конкретные информационные правоотношения, в том числе с использованием автоматизированных систем правовой информации; </a:t>
            </a:r>
          </a:p>
          <a:p>
            <a:pPr algn="just"/>
            <a:r>
              <a:rPr lang="ru-RU" sz="1400" dirty="0" smtClean="0"/>
              <a:t>	разрешения </a:t>
            </a:r>
            <a:r>
              <a:rPr lang="ru-RU" sz="1400" dirty="0"/>
              <a:t>конкретных правовых ситуаций в сфере информационных правоотношений.</a:t>
            </a:r>
            <a:r>
              <a:rPr lang="ru-RU" sz="1400" dirty="0" smtClean="0"/>
              <a:t>	</a:t>
            </a:r>
          </a:p>
          <a:p>
            <a:pPr algn="just"/>
            <a:r>
              <a:rPr lang="ru-RU" sz="1400" dirty="0"/>
              <a:t>	</a:t>
            </a:r>
            <a:r>
              <a:rPr lang="ru-RU" sz="1600" b="1" dirty="0"/>
              <a:t>1.3 Место дисциплины «Информационное право» в учебном процессе</a:t>
            </a:r>
            <a:endParaRPr lang="ru-RU" sz="1600" dirty="0"/>
          </a:p>
          <a:p>
            <a:pPr algn="just"/>
            <a:r>
              <a:rPr lang="ru-RU" sz="1400" b="1" dirty="0"/>
              <a:t> </a:t>
            </a:r>
            <a:r>
              <a:rPr lang="ru-RU" sz="1400" dirty="0" smtClean="0"/>
              <a:t>	Перечень </a:t>
            </a:r>
            <a:r>
              <a:rPr lang="ru-RU" sz="1400" dirty="0"/>
              <a:t>дисциплин с указанием разделов (тем), усвоение которых студентам необходимо для изучения дисциплины «информационное право»:</a:t>
            </a:r>
          </a:p>
          <a:p>
            <a:pPr algn="just"/>
            <a:r>
              <a:rPr lang="ru-RU" sz="1400" dirty="0" smtClean="0"/>
              <a:t>	теория </a:t>
            </a:r>
            <a:r>
              <a:rPr lang="ru-RU" sz="1400" dirty="0"/>
              <a:t>государства и права;</a:t>
            </a:r>
          </a:p>
          <a:p>
            <a:pPr algn="just"/>
            <a:r>
              <a:rPr lang="ru-RU" sz="1400" dirty="0" smtClean="0"/>
              <a:t>	конституционное </a:t>
            </a:r>
            <a:r>
              <a:rPr lang="ru-RU" sz="1400" dirty="0"/>
              <a:t>право Республики Беларусь;</a:t>
            </a:r>
          </a:p>
          <a:p>
            <a:pPr algn="just"/>
            <a:r>
              <a:rPr lang="ru-RU" sz="1400" dirty="0" smtClean="0"/>
              <a:t>	административное </a:t>
            </a:r>
            <a:r>
              <a:rPr lang="ru-RU" sz="1400" dirty="0"/>
              <a:t>право Республики Беларусь;</a:t>
            </a:r>
          </a:p>
          <a:p>
            <a:pPr algn="just"/>
            <a:r>
              <a:rPr lang="ru-RU" sz="1400" dirty="0" smtClean="0"/>
              <a:t>	финансовое </a:t>
            </a:r>
            <a:r>
              <a:rPr lang="ru-RU" sz="1400" dirty="0"/>
              <a:t>право Республики Беларусь;</a:t>
            </a:r>
          </a:p>
          <a:p>
            <a:pPr algn="just"/>
            <a:r>
              <a:rPr lang="ru-RU" sz="1400" dirty="0" smtClean="0"/>
              <a:t>	гражданское </a:t>
            </a:r>
            <a:r>
              <a:rPr lang="ru-RU" sz="1400" dirty="0"/>
              <a:t>право Республики Беларусь;</a:t>
            </a:r>
          </a:p>
          <a:p>
            <a:pPr algn="just"/>
            <a:r>
              <a:rPr lang="ru-RU" sz="1400" dirty="0" smtClean="0"/>
              <a:t>	гражданский </a:t>
            </a:r>
            <a:r>
              <a:rPr lang="ru-RU" sz="1400" dirty="0"/>
              <a:t>процесс и др.</a:t>
            </a:r>
          </a:p>
          <a:p>
            <a:pPr algn="just"/>
            <a:r>
              <a:rPr lang="ru-RU" sz="1400" dirty="0" smtClean="0"/>
              <a:t>	Знание </a:t>
            </a:r>
            <a:r>
              <a:rPr lang="ru-RU" sz="1400" dirty="0"/>
              <a:t>информационного права поможет студентам при прохождении производственной и преддипломной практики, подготовке к государственному экзамену, написании и защите курсовой и дипломной работ. </a:t>
            </a:r>
          </a:p>
        </p:txBody>
      </p:sp>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15901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32092"/>
          </a:xfrm>
          <a:prstGeom prst="rect">
            <a:avLst/>
          </a:prstGeom>
          <a:noFill/>
        </p:spPr>
        <p:txBody>
          <a:bodyPr wrap="square" rtlCol="0">
            <a:spAutoFit/>
          </a:bodyPr>
          <a:lstStyle/>
          <a:p>
            <a:pPr algn="just"/>
            <a:r>
              <a:rPr lang="ru-RU" sz="1400" dirty="0"/>
              <a:t>сведений о способах и методах разработки, изготовления, использования и местах приобретения наркотических средств, психотропных веществ или их </a:t>
            </a:r>
            <a:r>
              <a:rPr lang="ru-RU" sz="1400" dirty="0" err="1"/>
              <a:t>прекурсоров</a:t>
            </a:r>
            <a:r>
              <a:rPr lang="ru-RU" sz="1400" dirty="0"/>
              <a:t>;</a:t>
            </a:r>
          </a:p>
          <a:p>
            <a:pPr marL="342900" indent="-342900" algn="just">
              <a:buFont typeface="+mj-lt"/>
              <a:buAutoNum type="arabicPeriod" startAt="3"/>
            </a:pPr>
            <a:r>
              <a:rPr lang="ru-RU" sz="1400" dirty="0"/>
              <a:t>информации, направленной на пропаганду войны, насилия, жестокости, экстремистской деятельности или содержащей призывы к такой деятельности, а также другой информации, распространение которой запрещено законодательством Республики Беларусь.</a:t>
            </a:r>
          </a:p>
          <a:p>
            <a:pPr algn="just"/>
            <a:r>
              <a:rPr lang="en-US" sz="1400" dirty="0" smtClean="0"/>
              <a:t>	</a:t>
            </a:r>
            <a:r>
              <a:rPr lang="ru-RU" sz="1400" dirty="0" smtClean="0"/>
              <a:t>В </a:t>
            </a:r>
            <a:r>
              <a:rPr lang="ru-RU" sz="1400" dirty="0"/>
              <a:t>целях обеспечения информационно-психологической безопасности в радио-, теле-, видео-, кинохроникальных программах запрещается использование скрытых вставок, воздействующих на подсознание людей или оказывающих вредное влияние на их здоровье.</a:t>
            </a:r>
          </a:p>
          <a:p>
            <a:pPr algn="just"/>
            <a:r>
              <a:rPr lang="en-US" sz="1400" dirty="0" smtClean="0"/>
              <a:t>	</a:t>
            </a:r>
            <a:r>
              <a:rPr lang="ru-RU" sz="1400" dirty="0" smtClean="0"/>
              <a:t>Редакция </a:t>
            </a:r>
            <a:r>
              <a:rPr lang="ru-RU" sz="1400" dirty="0"/>
              <a:t>средства массовой информации и журналист не обязаны называть источник информации и не вправе раскрывать данные о физическом или юридическом лице, предоставившем сведения, без согласия этого лица, за исключением случаев, когда такого рода сведения запрашиваются органом уголовного преследования, суда в связи с производством предварительного расследования, судебным разбирательством.</a:t>
            </a:r>
          </a:p>
          <a:p>
            <a:pPr algn="just"/>
            <a:r>
              <a:rPr lang="en-US" sz="1400" dirty="0" smtClean="0"/>
              <a:t>	</a:t>
            </a:r>
            <a:r>
              <a:rPr lang="ru-RU" sz="1400" dirty="0" smtClean="0"/>
              <a:t>При </a:t>
            </a:r>
            <a:r>
              <a:rPr lang="ru-RU" sz="1400" dirty="0"/>
              <a:t>использовании в средствах массовой информации авторских произведений и писем авторские и смежные права в отношении таких произведений и писем сохраняются за их авторами либо другими правообладателями. Автор либо другой правообладатель могут определить условия и характер использования предоставленных редакции средства массовой информации произведения или письма.</a:t>
            </a:r>
          </a:p>
          <a:p>
            <a:pPr algn="just"/>
            <a:r>
              <a:rPr lang="en-US" sz="1400" dirty="0" smtClean="0"/>
              <a:t>	</a:t>
            </a:r>
            <a:r>
              <a:rPr lang="ru-RU" sz="1400" dirty="0"/>
              <a:t>При распространении в средствах массовой информации писем допускаются редактирование и сокращение их текста при условии, что это не искажает смысла писем. В случае необходимости редакция средства массовой информации пересылает письма тем государственным органам, политическим партиям, другим общественным объединениям, иным юридическим лицам и их должностным лицам, к компетенции которых относится их рассмотрение</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324535"/>
          </a:xfrm>
          <a:prstGeom prst="rect">
            <a:avLst/>
          </a:prstGeom>
          <a:noFill/>
        </p:spPr>
        <p:txBody>
          <a:bodyPr wrap="square" rtlCol="0">
            <a:spAutoFit/>
          </a:bodyPr>
          <a:lstStyle/>
          <a:p>
            <a:pPr algn="just"/>
            <a:r>
              <a:rPr lang="en-US" sz="1400" dirty="0" smtClean="0"/>
              <a:t>	</a:t>
            </a:r>
            <a:r>
              <a:rPr lang="ru-RU" sz="1400" dirty="0"/>
              <a:t>В случае распространения редакцией средства массовой информации сведений, не соответствующих действительности и порочащих честь, достоинство или деловую репутацию, физические и юридические лица вправе требовать опровержения данной информации. При этом если юридическое лицо, на которое возложены функции редакции средства массовой информации, не имеет доказательств того, что распространенные им сведения соответствуют действительности, оно обязано распространить опровержение (поправку либо уточнение).</a:t>
            </a:r>
          </a:p>
          <a:p>
            <a:pPr algn="just"/>
            <a:r>
              <a:rPr lang="en-US" sz="1400" dirty="0" smtClean="0"/>
              <a:t>	</a:t>
            </a:r>
            <a:r>
              <a:rPr lang="ru-RU" sz="1400" dirty="0" smtClean="0"/>
              <a:t>В </a:t>
            </a:r>
            <a:r>
              <a:rPr lang="ru-RU" sz="1400" dirty="0"/>
              <a:t>опровержении (ответе) должно быть указано, какие сведения не соответствуют действительности, когда и как они были распространены средством массовой информации. Печатное средство массовой информации обязано распространить опровержение (ответ) в специальной рубрике либо на том же месте полосы и тем же шрифтом, что и опровергаемые информационные сообщение или материал. В телевизионных или радиовещательных средствах массовой информации опровержение (ответ) должно быть передано в то же время суток и в той же передаче или в передаче схожей тематики, что и опровергаемые информационные сообщение или материал.</a:t>
            </a:r>
          </a:p>
          <a:p>
            <a:pPr algn="just"/>
            <a:r>
              <a:rPr lang="en-US" sz="1400" dirty="0" smtClean="0"/>
              <a:t>	</a:t>
            </a:r>
            <a:r>
              <a:rPr lang="ru-RU" sz="1400" dirty="0" smtClean="0"/>
              <a:t>Факт </a:t>
            </a:r>
            <a:r>
              <a:rPr lang="ru-RU" sz="1400" dirty="0"/>
              <a:t>опровержения распространенных в средстве массовой информации сведений, не соответствующих действительности, не лишает физических и юридических лиц права на обращение в судебном порядке за защитой их чести, достоинства или деловой репутации.</a:t>
            </a:r>
          </a:p>
          <a:p>
            <a:pPr algn="just"/>
            <a:r>
              <a:rPr lang="ru-RU" sz="1400" b="1" dirty="0"/>
              <a:t/>
            </a:r>
            <a:br>
              <a:rPr lang="ru-RU" sz="1400" b="1" dirty="0"/>
            </a:br>
            <a:r>
              <a:rPr lang="en-US" sz="1400" b="1" dirty="0" smtClean="0"/>
              <a:t>	</a:t>
            </a:r>
            <a:r>
              <a:rPr lang="ru-RU" sz="1600" b="1" dirty="0"/>
              <a:t>Правовое регулирование отношений в области рекламы как разновидности </a:t>
            </a:r>
            <a:r>
              <a:rPr lang="en-US" sz="1600" b="1" dirty="0" smtClean="0"/>
              <a:t>	</a:t>
            </a:r>
            <a:r>
              <a:rPr lang="ru-RU" sz="1600" b="1" dirty="0" smtClean="0"/>
              <a:t>массовой </a:t>
            </a:r>
            <a:r>
              <a:rPr lang="ru-RU" sz="1600" b="1" dirty="0"/>
              <a:t>информации</a:t>
            </a:r>
            <a:endParaRPr lang="ru-RU" sz="1600" dirty="0"/>
          </a:p>
          <a:p>
            <a:pPr algn="just"/>
            <a:r>
              <a:rPr lang="ru-RU" sz="1400" b="1" dirty="0"/>
              <a:t> </a:t>
            </a:r>
            <a:endParaRPr lang="ru-RU" sz="1400" dirty="0"/>
          </a:p>
          <a:p>
            <a:pPr algn="just"/>
            <a:r>
              <a:rPr lang="en-US" sz="1400" dirty="0" smtClean="0"/>
              <a:t>	</a:t>
            </a:r>
            <a:r>
              <a:rPr lang="ru-RU" sz="1400" u="sng" dirty="0" smtClean="0"/>
              <a:t>Реклама </a:t>
            </a:r>
            <a:r>
              <a:rPr lang="ru-RU" sz="1400" u="sng" dirty="0"/>
              <a:t>представляет собой</a:t>
            </a:r>
            <a:r>
              <a:rPr lang="ru-RU" sz="1400" dirty="0"/>
              <a:t> информацию об объекте рекламирования, распространяемая в любой форме с помощью любых средств, предназначенная для неопределенного круга лиц (потребителей рекламы), направленная на привлечение внимания к объекту рекламирования, формирование или поддержание интереса к нему и (или) его продвижение на рынке</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3323987"/>
          </a:xfrm>
          <a:prstGeom prst="rect">
            <a:avLst/>
          </a:prstGeom>
          <a:noFill/>
        </p:spPr>
        <p:txBody>
          <a:bodyPr wrap="square" rtlCol="0">
            <a:spAutoFit/>
          </a:bodyPr>
          <a:lstStyle/>
          <a:p>
            <a:pPr algn="just"/>
            <a:r>
              <a:rPr lang="en-US" sz="1400" dirty="0" smtClean="0"/>
              <a:t>	</a:t>
            </a:r>
            <a:r>
              <a:rPr lang="ru-RU" sz="1400" dirty="0"/>
              <a:t>Закон Республики Беларусь от 10 мая 2007 г. № 225-З «О рекламе» регулирует отношения, возникающие между государственными органами, иными организациями, гражданами Республики Беларусь, иностранными гражданами, лицами без гражданства в процессе производства и (или) размещения (распространения) рекламы на территории Республики Беларусь.</a:t>
            </a:r>
          </a:p>
          <a:p>
            <a:pPr algn="just"/>
            <a:r>
              <a:rPr lang="en-US" sz="1400" dirty="0" smtClean="0"/>
              <a:t>	</a:t>
            </a:r>
            <a:r>
              <a:rPr lang="ru-RU" sz="1400" u="sng" dirty="0" smtClean="0"/>
              <a:t>Закон </a:t>
            </a:r>
            <a:r>
              <a:rPr lang="ru-RU" sz="1400" u="sng" dirty="0"/>
              <a:t>«О рекламе» не распространяется на отношения, возникающие в процессе производства и (или) размещения (распространения):</a:t>
            </a:r>
            <a:endParaRPr lang="ru-RU" sz="1400" dirty="0"/>
          </a:p>
          <a:p>
            <a:pPr marL="285750" lvl="0" indent="-285750" algn="just">
              <a:buFont typeface="Arial" pitchFamily="34" charset="0"/>
              <a:buChar char="•"/>
            </a:pPr>
            <a:r>
              <a:rPr lang="ru-RU" sz="1400" dirty="0"/>
              <a:t>информации, размещаемой (распространяемой) в ходе предвыборной агитации, агитации по референдуму (народному голосованию), отзыву депутата Палаты представителей Национального собрания Республики Беларусь или местного Совета депутатов, члена Совета Республики Национального собрания Республики Беларусь, а также иной информации, размещаемой (распространяемой) в политических целях;</a:t>
            </a:r>
          </a:p>
          <a:p>
            <a:pPr marL="285750" lvl="0" indent="-285750" algn="just">
              <a:buFont typeface="Arial" pitchFamily="34" charset="0"/>
              <a:buChar char="•"/>
            </a:pPr>
            <a:r>
              <a:rPr lang="ru-RU" sz="1400" dirty="0"/>
              <a:t>информации, обязанность по производству и (или) размещению (распространению) которой возложена на организации или граждан законодательством, если иное не предусмотрено Законом «О рекламе».</a:t>
            </a:r>
          </a:p>
          <a:p>
            <a:pPr algn="just"/>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355312"/>
          </a:xfrm>
          <a:prstGeom prst="rect">
            <a:avLst/>
          </a:prstGeom>
          <a:noFill/>
        </p:spPr>
        <p:txBody>
          <a:bodyPr wrap="square" rtlCol="0">
            <a:spAutoFit/>
          </a:bodyPr>
          <a:lstStyle/>
          <a:p>
            <a:pPr algn="just"/>
            <a:r>
              <a:rPr lang="en-US" sz="1400" dirty="0" smtClean="0"/>
              <a:t>	</a:t>
            </a:r>
            <a:r>
              <a:rPr lang="ru-RU" sz="1600" b="1" dirty="0"/>
              <a:t>2.9 Информационные аспекты интеллектуальной собственности</a:t>
            </a:r>
            <a:endParaRPr lang="ru-RU" sz="1600" dirty="0"/>
          </a:p>
          <a:p>
            <a:pPr algn="just"/>
            <a:r>
              <a:rPr lang="ru-RU" sz="1400" dirty="0"/>
              <a:t> </a:t>
            </a:r>
          </a:p>
          <a:p>
            <a:pPr algn="just"/>
            <a:r>
              <a:rPr lang="en-US" sz="1400" b="1" dirty="0" smtClean="0"/>
              <a:t>	</a:t>
            </a:r>
            <a:r>
              <a:rPr lang="ru-RU" sz="1600" b="1" dirty="0" smtClean="0"/>
              <a:t>План </a:t>
            </a:r>
            <a:r>
              <a:rPr lang="ru-RU" sz="1600" b="1" dirty="0"/>
              <a:t>лекции</a:t>
            </a:r>
            <a:endParaRPr lang="ru-RU" sz="1600" dirty="0"/>
          </a:p>
          <a:p>
            <a:pPr algn="just"/>
            <a:r>
              <a:rPr lang="ru-RU" sz="1400" b="1" dirty="0"/>
              <a:t> </a:t>
            </a:r>
            <a:endParaRPr lang="ru-RU" sz="1400" dirty="0"/>
          </a:p>
          <a:p>
            <a:pPr marL="400050" lvl="0" indent="-400050" algn="just">
              <a:buFont typeface="+mj-lt"/>
              <a:buAutoNum type="romanUcPeriod"/>
            </a:pPr>
            <a:r>
              <a:rPr lang="ru-RU" sz="1400" dirty="0"/>
              <a:t>Понятие и система объектов интеллектуальной собственности.</a:t>
            </a:r>
          </a:p>
          <a:p>
            <a:pPr marL="400050" lvl="0" indent="-400050" algn="just">
              <a:buFont typeface="+mj-lt"/>
              <a:buAutoNum type="romanUcPeriod"/>
            </a:pPr>
            <a:r>
              <a:rPr lang="ru-RU" sz="1400" dirty="0"/>
              <a:t>Особенности регулирования информационных отношений институтом авторского права и смежных прав. </a:t>
            </a:r>
          </a:p>
          <a:p>
            <a:pPr marL="400050" lvl="0" indent="-400050" algn="just">
              <a:buFont typeface="+mj-lt"/>
              <a:buAutoNum type="romanUcPeriod"/>
            </a:pPr>
            <a:r>
              <a:rPr lang="ru-RU" sz="1400" dirty="0"/>
              <a:t>Правовой статус автора.</a:t>
            </a:r>
          </a:p>
          <a:p>
            <a:pPr marL="400050" lvl="0" indent="-400050" algn="just">
              <a:buFont typeface="+mj-lt"/>
              <a:buAutoNum type="romanUcPeriod"/>
            </a:pPr>
            <a:r>
              <a:rPr lang="ru-RU" sz="1400" dirty="0"/>
              <a:t>Понятие и содержание авторского договора.</a:t>
            </a:r>
          </a:p>
          <a:p>
            <a:pPr marL="400050" lvl="0" indent="-400050" algn="just">
              <a:buFont typeface="+mj-lt"/>
              <a:buAutoNum type="romanUcPeriod"/>
            </a:pPr>
            <a:r>
              <a:rPr lang="ru-RU" sz="1400" dirty="0"/>
              <a:t>Защита авторского и смежных прав.</a:t>
            </a:r>
          </a:p>
          <a:p>
            <a:pPr marL="400050" lvl="0" indent="-400050" algn="just">
              <a:buFont typeface="+mj-lt"/>
              <a:buAutoNum type="romanUcPeriod"/>
            </a:pPr>
            <a:r>
              <a:rPr lang="ru-RU" sz="1400" dirty="0"/>
              <a:t>Особенности регулирования информационных отношений институтом патентного права. </a:t>
            </a:r>
          </a:p>
          <a:p>
            <a:pPr algn="just"/>
            <a:r>
              <a:rPr lang="ru-RU" sz="1400" dirty="0"/>
              <a:t> </a:t>
            </a:r>
          </a:p>
          <a:p>
            <a:pPr lvl="0" algn="just"/>
            <a:r>
              <a:rPr lang="en-US" sz="1400" b="1" dirty="0" smtClean="0"/>
              <a:t>	</a:t>
            </a:r>
            <a:r>
              <a:rPr lang="en-US" sz="1600" b="1" dirty="0" smtClean="0"/>
              <a:t>I</a:t>
            </a:r>
            <a:r>
              <a:rPr lang="ru-RU" sz="1600" b="1" dirty="0" smtClean="0"/>
              <a:t>. </a:t>
            </a:r>
            <a:r>
              <a:rPr lang="ru-RU" sz="1600" b="1" dirty="0"/>
              <a:t>Понятие и система объектов интеллектуальной собственности</a:t>
            </a:r>
            <a:endParaRPr lang="ru-RU" sz="1600" dirty="0"/>
          </a:p>
          <a:p>
            <a:pPr algn="just"/>
            <a:r>
              <a:rPr lang="ru-RU" sz="1400" dirty="0"/>
              <a:t> </a:t>
            </a:r>
          </a:p>
          <a:p>
            <a:pPr algn="just"/>
            <a:r>
              <a:rPr lang="en-US" sz="1400" dirty="0" smtClean="0"/>
              <a:t>	</a:t>
            </a:r>
            <a:r>
              <a:rPr lang="ru-RU" sz="1400" dirty="0" smtClean="0"/>
              <a:t>Интеллектуальную </a:t>
            </a:r>
            <a:r>
              <a:rPr lang="ru-RU" sz="1400" dirty="0"/>
              <a:t>собственность можно определить как закрепленные законом права на результаты интеллектуальной деятельности в промышленной, научной, литературной и художественной областях. </a:t>
            </a:r>
          </a:p>
          <a:p>
            <a:pPr algn="just"/>
            <a:r>
              <a:rPr lang="en-US" sz="1400" dirty="0" smtClean="0"/>
              <a:t>	</a:t>
            </a:r>
            <a:r>
              <a:rPr lang="ru-RU" sz="1400" dirty="0"/>
              <a:t>В конвенции, учреждающей Всемирную организацию интеллектуальной собственности, определено, что «интеллектуальная собственность» включает права, относящиеся к:</a:t>
            </a:r>
          </a:p>
          <a:p>
            <a:pPr algn="just"/>
            <a:r>
              <a:rPr lang="ru-RU" sz="1400" dirty="0"/>
              <a:t>- литературным, художественным и научным произведениям,</a:t>
            </a:r>
          </a:p>
          <a:p>
            <a:pPr algn="just"/>
            <a:r>
              <a:rPr lang="ru-RU" sz="1400" dirty="0"/>
              <a:t>- исполнительской деятельности артистов, звукозаписи, радио - и телевизионным передачам,</a:t>
            </a:r>
          </a:p>
          <a:p>
            <a:pPr algn="just"/>
            <a:r>
              <a:rPr lang="ru-RU" sz="1400" dirty="0"/>
              <a:t>- изобретениям во всех областях человеческой деятельности,</a:t>
            </a:r>
          </a:p>
          <a:p>
            <a:pPr algn="just"/>
            <a:r>
              <a:rPr lang="ru-RU" sz="1400" dirty="0"/>
              <a:t>- научным открытиям,</a:t>
            </a:r>
          </a:p>
          <a:p>
            <a:pPr algn="just"/>
            <a:r>
              <a:rPr lang="ru-RU" sz="1400" dirty="0"/>
              <a:t>- промышленным образцам</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62979"/>
          </a:xfrm>
          <a:prstGeom prst="rect">
            <a:avLst/>
          </a:prstGeom>
          <a:noFill/>
        </p:spPr>
        <p:txBody>
          <a:bodyPr wrap="square" rtlCol="0">
            <a:spAutoFit/>
          </a:bodyPr>
          <a:lstStyle/>
          <a:p>
            <a:pPr algn="just"/>
            <a:r>
              <a:rPr lang="ru-RU" sz="1400" dirty="0"/>
              <a:t>- товарным знакам, знакам обслуживания, фирменным наименованиям и коммерческим обозначениям,</a:t>
            </a:r>
          </a:p>
          <a:p>
            <a:pPr algn="just"/>
            <a:r>
              <a:rPr lang="ru-RU" sz="1400" dirty="0"/>
              <a:t>- защите против недобросовестной конкуренции,</a:t>
            </a:r>
          </a:p>
          <a:p>
            <a:pPr algn="just"/>
            <a:r>
              <a:rPr lang="ru-RU" sz="1400" dirty="0"/>
              <a:t>- другие права, относящиеся к интеллектуальной деятельности в производственной, научной, литературной и художественной областях.</a:t>
            </a:r>
          </a:p>
          <a:p>
            <a:pPr algn="just"/>
            <a:r>
              <a:rPr lang="en-US" sz="1400" dirty="0" smtClean="0"/>
              <a:t>	</a:t>
            </a:r>
            <a:r>
              <a:rPr lang="ru-RU" sz="1400" dirty="0" smtClean="0"/>
              <a:t>Исторически </a:t>
            </a:r>
            <a:r>
              <a:rPr lang="ru-RU" sz="1400" dirty="0"/>
              <a:t>сложились две самостоятельные составляющие интеллектуальной собственности: авторское право и смежные права и право промышленной собственности. Объектами авторского права и смежных прав являются произведения науки, литературы, искусства, а также исполнения, фонограммы и передачи вещательных организаций. К объектам права промышленной собственности относятся все остальные охраняемые результаты интеллектуальной деятельности и средства индивидуализации. </a:t>
            </a:r>
          </a:p>
          <a:p>
            <a:pPr algn="just"/>
            <a:r>
              <a:rPr lang="en-US" sz="1400" dirty="0" smtClean="0"/>
              <a:t>	</a:t>
            </a:r>
            <a:r>
              <a:rPr lang="ru-RU" sz="1400" dirty="0" smtClean="0"/>
              <a:t>Система </a:t>
            </a:r>
            <a:r>
              <a:rPr lang="ru-RU" sz="1400" dirty="0"/>
              <a:t>охраняемых в Республике Беларусь объектов интеллектуальной собственности определена в ст. 980 Гражданского кодекса Республики Беларусь (далее – ГК). К объектам интеллектуальной собственности относятся:</a:t>
            </a:r>
          </a:p>
          <a:p>
            <a:pPr algn="just"/>
            <a:r>
              <a:rPr lang="ru-RU" sz="1400" dirty="0"/>
              <a:t>1) результаты интеллектуальной деятельности:</a:t>
            </a:r>
          </a:p>
          <a:p>
            <a:pPr algn="just"/>
            <a:r>
              <a:rPr lang="ru-RU" sz="1400" dirty="0"/>
              <a:t>- произведения науки, литературы и искусства;</a:t>
            </a:r>
          </a:p>
          <a:p>
            <a:pPr algn="just"/>
            <a:r>
              <a:rPr lang="ru-RU" sz="1400" dirty="0"/>
              <a:t>- исполнения, фонограммы и передачи организаций вещания;</a:t>
            </a:r>
          </a:p>
          <a:p>
            <a:pPr algn="just"/>
            <a:r>
              <a:rPr lang="ru-RU" sz="1400" dirty="0"/>
              <a:t>- изобретения, полезные модели, промышленные образцы;</a:t>
            </a:r>
          </a:p>
          <a:p>
            <a:pPr algn="just"/>
            <a:r>
              <a:rPr lang="ru-RU" sz="1400" dirty="0"/>
              <a:t>- селекционные достижения;</a:t>
            </a:r>
          </a:p>
          <a:p>
            <a:pPr algn="just"/>
            <a:r>
              <a:rPr lang="ru-RU" sz="1400" dirty="0"/>
              <a:t>- топологии интегральных микросхем;</a:t>
            </a:r>
          </a:p>
          <a:p>
            <a:pPr algn="just"/>
            <a:r>
              <a:rPr lang="ru-RU" sz="1400" dirty="0"/>
              <a:t>- нераскрытая информация, в том числе секреты производства (ноу-хау);</a:t>
            </a:r>
          </a:p>
          <a:p>
            <a:pPr algn="just"/>
            <a:r>
              <a:rPr lang="ru-RU" sz="1400" dirty="0"/>
              <a:t>2) средства индивидуализации участников гражданского оборота, товаров, работ или услуг:</a:t>
            </a:r>
          </a:p>
          <a:p>
            <a:pPr algn="just"/>
            <a:r>
              <a:rPr lang="ru-RU" sz="1400" dirty="0"/>
              <a:t>- фирменные наименования;</a:t>
            </a:r>
          </a:p>
          <a:p>
            <a:pPr algn="just"/>
            <a:r>
              <a:rPr lang="ru-RU" sz="1400" dirty="0"/>
              <a:t>- товарные знаки и знаки обслуживания;</a:t>
            </a:r>
          </a:p>
          <a:p>
            <a:pPr algn="just"/>
            <a:r>
              <a:rPr lang="ru-RU" sz="1400" dirty="0"/>
              <a:t>- географические указания</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09091"/>
          </a:xfrm>
          <a:prstGeom prst="rect">
            <a:avLst/>
          </a:prstGeom>
          <a:noFill/>
        </p:spPr>
        <p:txBody>
          <a:bodyPr wrap="square" rtlCol="0">
            <a:spAutoFit/>
          </a:bodyPr>
          <a:lstStyle/>
          <a:p>
            <a:pPr algn="just"/>
            <a:r>
              <a:rPr lang="ru-RU" sz="1400" dirty="0" smtClean="0"/>
              <a:t>3</a:t>
            </a:r>
            <a:r>
              <a:rPr lang="ru-RU" sz="1400" dirty="0"/>
              <a:t>) другие результаты интеллектуальной деятельности и средства индивидуализации участников гражданского оборота, товаров, работ или услуг в случаях, предусмотренных кодексом и иными законодательными актами.</a:t>
            </a:r>
          </a:p>
          <a:p>
            <a:pPr algn="just"/>
            <a:r>
              <a:rPr lang="en-US" sz="1400" dirty="0" smtClean="0"/>
              <a:t>	</a:t>
            </a:r>
          </a:p>
          <a:p>
            <a:pPr lvl="0" algn="just"/>
            <a:r>
              <a:rPr lang="en-US" sz="1400" dirty="0"/>
              <a:t>	</a:t>
            </a:r>
            <a:r>
              <a:rPr lang="en-US" sz="1600" b="1" dirty="0" smtClean="0"/>
              <a:t>II. </a:t>
            </a:r>
            <a:r>
              <a:rPr lang="ru-RU" sz="1600" b="1" dirty="0" smtClean="0"/>
              <a:t>Особенности </a:t>
            </a:r>
            <a:r>
              <a:rPr lang="ru-RU" sz="1600" b="1" dirty="0"/>
              <a:t>регулирования информационных отношений институтом </a:t>
            </a:r>
            <a:r>
              <a:rPr lang="en-US" sz="1600" b="1" dirty="0" smtClean="0"/>
              <a:t>	</a:t>
            </a:r>
            <a:r>
              <a:rPr lang="ru-RU" sz="1600" b="1" dirty="0" smtClean="0"/>
              <a:t>авторского </a:t>
            </a:r>
            <a:r>
              <a:rPr lang="ru-RU" sz="1600" b="1" dirty="0"/>
              <a:t>права и смежных прав</a:t>
            </a:r>
          </a:p>
          <a:p>
            <a:pPr algn="just"/>
            <a:r>
              <a:rPr lang="ru-RU" sz="1400" dirty="0"/>
              <a:t> </a:t>
            </a:r>
          </a:p>
          <a:p>
            <a:pPr algn="just"/>
            <a:r>
              <a:rPr lang="en-US" sz="1400" dirty="0" smtClean="0"/>
              <a:t>	</a:t>
            </a:r>
            <a:r>
              <a:rPr lang="ru-RU" sz="1400" dirty="0" smtClean="0"/>
              <a:t>Закон </a:t>
            </a:r>
            <a:r>
              <a:rPr lang="ru-RU" sz="1400" dirty="0"/>
              <a:t>Республики Беларусь  «Об авторском праве и смежных правах» регулирует информационные отношения, возникающие в связи с созданием и использованием (распространением) таких информационных объектов, как произведения науки, литературы и искусства (авторское право), фонограммы, исполнения, постановки, передачи организаций эфирного или кабельного вещания (смежные права).</a:t>
            </a:r>
          </a:p>
          <a:p>
            <a:pPr algn="just"/>
            <a:r>
              <a:rPr lang="en-US" sz="1400" dirty="0" smtClean="0"/>
              <a:t>	</a:t>
            </a:r>
            <a:r>
              <a:rPr lang="ru-RU" sz="1400" dirty="0" smtClean="0"/>
              <a:t>Основными </a:t>
            </a:r>
            <a:r>
              <a:rPr lang="ru-RU" sz="1400" dirty="0"/>
              <a:t>субъектами информационных правоотношений являются автор произведения (производитель или создатель информации по информационному праву) и пользователь исключительными правами или неисключительными правами (обладатель информации по терминологии информационного права). К сожалению, институт авторского права оставляет за пределами своего внимания потребителя информации или конечного получателя информации, содержащейся в произведениях.</a:t>
            </a:r>
          </a:p>
          <a:p>
            <a:pPr algn="just"/>
            <a:r>
              <a:rPr lang="en-US" sz="1400" dirty="0" smtClean="0"/>
              <a:t>	</a:t>
            </a:r>
            <a:r>
              <a:rPr lang="ru-RU" sz="1400" dirty="0" smtClean="0"/>
              <a:t>К </a:t>
            </a:r>
            <a:r>
              <a:rPr lang="ru-RU" sz="1400" dirty="0"/>
              <a:t>объектам информационных правоотношений в системе авторского права (объект авторского права) относятся произведения науки, литературы и искусства, являющиеся результатом творческой деятельности независимо от назначения и достоинства произведения, от способа его выражения. С точки зрения информационного права это – информационные объекты.</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en-US" sz="1400" dirty="0" smtClean="0"/>
              <a:t>	</a:t>
            </a:r>
            <a:r>
              <a:rPr lang="ru-RU" sz="1400" dirty="0"/>
              <a:t>Примерный перечень объектов авторского права назван в ст. 7 Закона «Об авторском праве и смежных правах» и ст. 993 ГК. </a:t>
            </a:r>
          </a:p>
          <a:p>
            <a:pPr algn="just"/>
            <a:r>
              <a:rPr lang="en-US" sz="1400" dirty="0" smtClean="0"/>
              <a:t>	</a:t>
            </a:r>
            <a:r>
              <a:rPr lang="ru-RU" sz="1400" dirty="0" smtClean="0"/>
              <a:t>Авторское </a:t>
            </a:r>
            <a:r>
              <a:rPr lang="ru-RU" sz="1400" dirty="0"/>
              <a:t>право распространяется как на обнародованные произведения, так и на не обнародованные произведения, существующие в какой-либо объективной форме:</a:t>
            </a:r>
          </a:p>
          <a:p>
            <a:pPr marL="285750" indent="-285750" algn="just">
              <a:buFont typeface="Arial" pitchFamily="34" charset="0"/>
              <a:buChar char="•"/>
            </a:pPr>
            <a:r>
              <a:rPr lang="ru-RU" sz="1400" dirty="0" smtClean="0"/>
              <a:t>письменной </a:t>
            </a:r>
            <a:r>
              <a:rPr lang="ru-RU" sz="1400" dirty="0"/>
              <a:t>(рукопись, машинопись, нотная запись и т. д.). Такие объекты обладают </a:t>
            </a:r>
            <a:r>
              <a:rPr lang="ru-RU" sz="1400" dirty="0" err="1"/>
              <a:t>двуединством</a:t>
            </a:r>
            <a:r>
              <a:rPr lang="ru-RU" sz="1400" dirty="0"/>
              <a:t> информации (ее содержания) и носителя;</a:t>
            </a:r>
          </a:p>
          <a:p>
            <a:pPr marL="285750" indent="-285750" algn="just">
              <a:buFont typeface="Arial" pitchFamily="34" charset="0"/>
              <a:buChar char="•"/>
            </a:pPr>
            <a:r>
              <a:rPr lang="ru-RU" sz="1400" dirty="0" smtClean="0"/>
              <a:t>устной(публичное </a:t>
            </a:r>
            <a:r>
              <a:rPr lang="ru-RU" sz="1400" dirty="0"/>
              <a:t>произнесение, публичное исполнение и т. д.). Эти объекты обладают только содержанием, не фиксируемым на материальном, твердом носителе;</a:t>
            </a:r>
          </a:p>
          <a:p>
            <a:pPr marL="285750" indent="-285750" algn="just">
              <a:buFont typeface="Arial" pitchFamily="34" charset="0"/>
              <a:buChar char="•"/>
            </a:pPr>
            <a:r>
              <a:rPr lang="ru-RU" sz="1400" dirty="0" err="1" smtClean="0"/>
              <a:t>звуко</a:t>
            </a:r>
            <a:r>
              <a:rPr lang="ru-RU" sz="1400" dirty="0"/>
              <a:t>– или видеозаписи (механической, магнитной, цифровой, оптической и т. д.). Имеет место сочетание содержания и носителя информации;</a:t>
            </a:r>
          </a:p>
          <a:p>
            <a:pPr marL="285750" indent="-285750" algn="just">
              <a:buFont typeface="Arial" pitchFamily="34" charset="0"/>
              <a:buChar char="•"/>
            </a:pPr>
            <a:r>
              <a:rPr lang="ru-RU" sz="1400" dirty="0" smtClean="0"/>
              <a:t>изображения </a:t>
            </a:r>
            <a:r>
              <a:rPr lang="ru-RU" sz="1400" dirty="0"/>
              <a:t>(рисунок, эскиз, картина, план, чертеж, кино-, теле-, видео– или фотокадр и т. д.).</a:t>
            </a:r>
          </a:p>
          <a:p>
            <a:pPr algn="just"/>
            <a:r>
              <a:rPr lang="en-US" sz="1400" dirty="0" smtClean="0"/>
              <a:t>	</a:t>
            </a:r>
            <a:r>
              <a:rPr lang="ru-RU" sz="1400" dirty="0" smtClean="0"/>
              <a:t>К </a:t>
            </a:r>
            <a:r>
              <a:rPr lang="ru-RU" sz="1400" dirty="0"/>
              <a:t>произведениям, охраняемым авторским правом, относятся:    </a:t>
            </a:r>
          </a:p>
          <a:p>
            <a:pPr algn="just"/>
            <a:r>
              <a:rPr lang="ru-RU" sz="1400" dirty="0"/>
              <a:t>- литературные произведения (книги, брошюры, статьи и др.);</a:t>
            </a:r>
          </a:p>
          <a:p>
            <a:pPr algn="just"/>
            <a:r>
              <a:rPr lang="ru-RU" sz="1400" dirty="0"/>
              <a:t>-драматические и музыкально-драматические произведения;</a:t>
            </a:r>
          </a:p>
          <a:p>
            <a:pPr algn="just"/>
            <a:r>
              <a:rPr lang="ru-RU" sz="1400" dirty="0"/>
              <a:t>- музыкальные произведения с текстом и без текста;</a:t>
            </a:r>
          </a:p>
          <a:p>
            <a:pPr algn="just"/>
            <a:r>
              <a:rPr lang="ru-RU" sz="1400" dirty="0"/>
              <a:t>- аудиовизуальные произведения (кино-, теле-, видеофильмы, диафильмы и другие кино- и </a:t>
            </a:r>
            <a:r>
              <a:rPr lang="ru-RU" sz="1400" dirty="0" err="1"/>
              <a:t>телепроизведения</a:t>
            </a:r>
            <a:r>
              <a:rPr lang="ru-RU" sz="1400" dirty="0"/>
              <a:t>);</a:t>
            </a:r>
          </a:p>
          <a:p>
            <a:pPr algn="just"/>
            <a:r>
              <a:rPr lang="ru-RU" sz="1400" dirty="0"/>
              <a:t>- произведения скульптуры, живописи, графики, литографии и другие произведения изобразительного искусства;</a:t>
            </a:r>
          </a:p>
          <a:p>
            <a:pPr algn="just"/>
            <a:r>
              <a:rPr lang="ru-RU" sz="1400" dirty="0"/>
              <a:t>- произведения прикладного искусства;</a:t>
            </a:r>
          </a:p>
          <a:p>
            <a:pPr algn="just"/>
            <a:r>
              <a:rPr lang="ru-RU" sz="1400" dirty="0"/>
              <a:t>- произведения архитектуры, градостроительства и садово-паркового искусства;</a:t>
            </a:r>
          </a:p>
          <a:p>
            <a:pPr algn="just"/>
            <a:r>
              <a:rPr lang="ru-RU" sz="1400" dirty="0"/>
              <a:t>- фотографические произведения и произведения, полученные способами, аналогичными фотографии;</a:t>
            </a:r>
          </a:p>
          <a:p>
            <a:pPr algn="just"/>
            <a:r>
              <a:rPr lang="ru-RU" sz="1400" dirty="0"/>
              <a:t>- карты, планы, эскизы, иллюстрации и пластические произведения, относящиеся к географии, топографии и другим наукам</a:t>
            </a:r>
            <a:r>
              <a:rPr lang="ru-RU" sz="1400" dirty="0" smtClean="0"/>
              <a:t>;</a:t>
            </a:r>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ru-RU" sz="1400" dirty="0" smtClean="0"/>
              <a:t>- </a:t>
            </a:r>
            <a:r>
              <a:rPr lang="ru-RU" sz="1400" dirty="0"/>
              <a:t>компьютерные программы;</a:t>
            </a:r>
          </a:p>
          <a:p>
            <a:pPr algn="just"/>
            <a:r>
              <a:rPr lang="ru-RU" sz="1400" dirty="0"/>
              <a:t>- иные произведения.</a:t>
            </a:r>
          </a:p>
          <a:p>
            <a:pPr algn="just"/>
            <a:r>
              <a:rPr lang="en-US" sz="1400" dirty="0" smtClean="0"/>
              <a:t>	</a:t>
            </a:r>
            <a:r>
              <a:rPr lang="ru-RU" sz="1400" dirty="0" smtClean="0"/>
              <a:t>Достаточно </a:t>
            </a:r>
            <a:r>
              <a:rPr lang="ru-RU" sz="1400" dirty="0"/>
              <a:t>новым объектом охраны авторского права являются компьютерные программы.</a:t>
            </a:r>
          </a:p>
          <a:p>
            <a:pPr algn="just"/>
            <a:r>
              <a:rPr lang="en-US" sz="1400" dirty="0" smtClean="0"/>
              <a:t>	</a:t>
            </a:r>
            <a:r>
              <a:rPr lang="ru-RU" sz="1400" dirty="0" smtClean="0"/>
              <a:t>Самостоятельными </a:t>
            </a:r>
            <a:r>
              <a:rPr lang="ru-RU" sz="1400" dirty="0"/>
              <a:t>разновидностями объектов авторского права являются производные произведения и составные произведения. К производным произведениям относятся переводы, обработки, аннотации, рефераты, резюме, обзоры, инсценировки, музыкальные аранжировки и другие переработки произведений науки, литературы и искусства. Все они признаются объектами авторского права, поскольку деятельность по их созданию носит творческий характер. К составным произведениям относятся сборники (энциклопедии, антологии, базы данных) и иные произведения,  представляющие собой по подбору или расположению материалов результат творческого труда. </a:t>
            </a:r>
          </a:p>
          <a:p>
            <a:pPr algn="just"/>
            <a:r>
              <a:rPr lang="en-US" sz="1400" dirty="0" smtClean="0"/>
              <a:t>	</a:t>
            </a:r>
            <a:r>
              <a:rPr lang="ru-RU" sz="1400" dirty="0" smtClean="0"/>
              <a:t>К </a:t>
            </a:r>
            <a:r>
              <a:rPr lang="ru-RU" sz="1400" dirty="0"/>
              <a:t>произведениям, которые </a:t>
            </a:r>
            <a:r>
              <a:rPr lang="ru-RU" sz="1400" b="1" dirty="0"/>
              <a:t>не охраняются авторским правом</a:t>
            </a:r>
            <a:r>
              <a:rPr lang="ru-RU" sz="1400" dirty="0"/>
              <a:t>, относятся:</a:t>
            </a:r>
          </a:p>
          <a:p>
            <a:pPr algn="just"/>
            <a:r>
              <a:rPr lang="en-US" sz="1400" dirty="0" smtClean="0"/>
              <a:t>	</a:t>
            </a:r>
            <a:r>
              <a:rPr lang="ru-RU" sz="1400" dirty="0" smtClean="0"/>
              <a:t>- </a:t>
            </a:r>
            <a:r>
              <a:rPr lang="ru-RU" sz="1400" dirty="0"/>
              <a:t>официальные документы (законы, судебные решения, иные тексты законодательного, </a:t>
            </a:r>
            <a:r>
              <a:rPr lang="en-US" sz="1400" dirty="0" smtClean="0"/>
              <a:t>	</a:t>
            </a:r>
            <a:r>
              <a:rPr lang="ru-RU" sz="1400" dirty="0" smtClean="0"/>
              <a:t>административного </a:t>
            </a:r>
            <a:r>
              <a:rPr lang="ru-RU" sz="1400" dirty="0"/>
              <a:t>и судебного характера), а также их официальные переводы;</a:t>
            </a:r>
          </a:p>
          <a:p>
            <a:pPr algn="just"/>
            <a:r>
              <a:rPr lang="en-US" sz="1400" dirty="0" smtClean="0"/>
              <a:t>	</a:t>
            </a:r>
            <a:r>
              <a:rPr lang="ru-RU" sz="1400" dirty="0" smtClean="0"/>
              <a:t>- </a:t>
            </a:r>
            <a:r>
              <a:rPr lang="ru-RU" sz="1400" dirty="0"/>
              <a:t>государственные символы и знаки (флаг, герб, гимн, ордена, денежные и иные знаки);</a:t>
            </a:r>
          </a:p>
          <a:p>
            <a:pPr algn="just"/>
            <a:r>
              <a:rPr lang="en-US" sz="1400" dirty="0" smtClean="0"/>
              <a:t>	</a:t>
            </a:r>
            <a:r>
              <a:rPr lang="ru-RU" sz="1400" dirty="0" smtClean="0"/>
              <a:t>- </a:t>
            </a:r>
            <a:r>
              <a:rPr lang="ru-RU" sz="1400" dirty="0"/>
              <a:t>произведения народного творчества, авторы которых не известны.</a:t>
            </a:r>
          </a:p>
          <a:p>
            <a:pPr algn="just"/>
            <a:r>
              <a:rPr lang="en-US" sz="1400" dirty="0" smtClean="0"/>
              <a:t>	</a:t>
            </a:r>
            <a:r>
              <a:rPr lang="ru-RU" sz="1400" dirty="0" smtClean="0"/>
              <a:t>Авторское </a:t>
            </a:r>
            <a:r>
              <a:rPr lang="ru-RU" sz="1400" dirty="0"/>
              <a:t>право также </a:t>
            </a:r>
            <a:r>
              <a:rPr lang="ru-RU" sz="1400" b="1" dirty="0"/>
              <a:t>не распространяется</a:t>
            </a:r>
            <a:r>
              <a:rPr lang="ru-RU" sz="1400" dirty="0"/>
              <a:t> на идеи, процессы, системы, методы функционирования, концепции, принципы, открытия или просто информацию как таковые, даже если они выражены, отображены, объяснены или воплощены в произведении.</a:t>
            </a:r>
          </a:p>
          <a:p>
            <a:pPr algn="just"/>
            <a:r>
              <a:rPr lang="en-US" sz="1400" dirty="0" smtClean="0"/>
              <a:t>	</a:t>
            </a:r>
            <a:r>
              <a:rPr lang="ru-RU" sz="1400" dirty="0"/>
              <a:t>Словосочетание «смежные права» является дословным переводом использованного в тексте Римской конвенции термина «</a:t>
            </a:r>
            <a:r>
              <a:rPr lang="en-US" sz="1400" dirty="0"/>
              <a:t>neighboring rights</a:t>
            </a:r>
            <a:r>
              <a:rPr lang="ru-RU" sz="1400" dirty="0"/>
              <a:t>»  (англ. </a:t>
            </a:r>
            <a:r>
              <a:rPr lang="en-US" sz="1400" dirty="0"/>
              <a:t>neighboring</a:t>
            </a:r>
            <a:r>
              <a:rPr lang="ru-RU" sz="1400" dirty="0"/>
              <a:t> – смежный, соседствующий), которым была обозначена особая категория прав, примыкающих к авторскому праву. </a:t>
            </a:r>
          </a:p>
          <a:p>
            <a:pPr algn="just"/>
            <a:r>
              <a:rPr lang="ru-RU" sz="1400" dirty="0"/>
              <a:t>Институт смежных прав состоит из норм, обеспечивающих охрану прав трех категорий правообладателей:</a:t>
            </a:r>
          </a:p>
          <a:p>
            <a:pPr algn="just"/>
            <a:r>
              <a:rPr lang="ru-RU" sz="1400" dirty="0"/>
              <a:t>- исполнителей;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97615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a:t>- производителей фонограмм; </a:t>
            </a:r>
          </a:p>
          <a:p>
            <a:pPr algn="just"/>
            <a:r>
              <a:rPr lang="ru-RU" sz="1400" dirty="0"/>
              <a:t>- организаций эфирного и кабельного вещания. </a:t>
            </a:r>
          </a:p>
          <a:p>
            <a:pPr algn="just"/>
            <a:r>
              <a:rPr lang="en-US" sz="1400" dirty="0" smtClean="0"/>
              <a:t>	</a:t>
            </a:r>
            <a:r>
              <a:rPr lang="ru-RU" sz="1400" dirty="0"/>
              <a:t>Объектами смежных прав являются: исполнения, фонограммы, передачи организаций </a:t>
            </a:r>
            <a:r>
              <a:rPr lang="ru-RU" sz="1400" dirty="0" smtClean="0"/>
              <a:t>вещания</a:t>
            </a:r>
            <a:r>
              <a:rPr lang="en-US" sz="1400" dirty="0" smtClean="0"/>
              <a:t>. </a:t>
            </a:r>
          </a:p>
          <a:p>
            <a:pPr algn="just"/>
            <a:r>
              <a:rPr lang="en-US" sz="1400" dirty="0" smtClean="0"/>
              <a:t>	</a:t>
            </a:r>
            <a:r>
              <a:rPr lang="ru-RU" sz="1400" dirty="0" smtClean="0"/>
              <a:t>Понятие </a:t>
            </a:r>
            <a:r>
              <a:rPr lang="ru-RU" sz="1400" dirty="0"/>
              <a:t>«исполнение» в Законе «Об авторском праве и смежных правах» не определено. Статья 4 Закона закрепляет понятие «исполнитель», исходя из содержания которого исполнение можно определить как процесс представления произведения литературы, искусства или народного творчества посредством игры, пения, чтения, </a:t>
            </a:r>
            <a:r>
              <a:rPr lang="ru-RU" sz="1400" dirty="0" err="1"/>
              <a:t>декламирования</a:t>
            </a:r>
            <a:r>
              <a:rPr lang="ru-RU" sz="1400" dirty="0"/>
              <a:t>, игры на музыкальном инструменте, танца или иным образом. Объектом правовой охраны является сама деятельность по исполнению, которая может быть записана и в последующем воспроизведена, передана в эфир, сообщена для всеобщего сведения по кабелю или использована иными способами, позволяющими довести исполнение до публики, непосредственно не воспринимавшей его.  </a:t>
            </a:r>
          </a:p>
          <a:p>
            <a:pPr algn="just"/>
            <a:r>
              <a:rPr lang="en-US" sz="1400" dirty="0" smtClean="0"/>
              <a:t>	</a:t>
            </a:r>
            <a:r>
              <a:rPr lang="ru-RU" sz="1400" dirty="0" smtClean="0"/>
              <a:t>Фонограмма </a:t>
            </a:r>
            <a:r>
              <a:rPr lang="ru-RU" sz="1400" dirty="0"/>
              <a:t>определена в Законе «Об авторском праве и смежных правах» как любая исключительно звуковая запись исполнений или иных звуков либо отображений звуков. Объектом правовой охраны являются любые фонограммы независимо от того, записано ли на них осуществленное артистом исполнение произведения либо записаны иные естественные или искусственно созданные звуки – пение птиц, шум прибоя, звуковые эффекты, производимые техническими устройствами. Фонограммой не признается запись звуков, включенная в аудиовизуальное произведение; однако в случае использования музыкального сопровождения отдельно от фильма, его запись должна рассматриваться в качестве фонограммы.</a:t>
            </a:r>
          </a:p>
          <a:p>
            <a:pPr algn="just"/>
            <a:r>
              <a:rPr lang="en-US" sz="1400" dirty="0" smtClean="0"/>
              <a:t>	</a:t>
            </a:r>
            <a:r>
              <a:rPr lang="ru-RU" sz="1400" dirty="0"/>
              <a:t>Объектом охраны смежного права вещательной организации является ее передача. Передача определяется в Законе как передача, созданная самой организацией эфирного или кабельного вещания, а также по ее заказу и за счет ее средств - другой организацией. Объектом смежного </a:t>
            </a:r>
            <a:r>
              <a:rPr lang="ru-RU" sz="1400" dirty="0" smtClean="0"/>
              <a:t>права</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129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93757"/>
          </a:xfrm>
          <a:prstGeom prst="rect">
            <a:avLst/>
          </a:prstGeom>
          <a:noFill/>
        </p:spPr>
        <p:txBody>
          <a:bodyPr wrap="square" rtlCol="0">
            <a:spAutoFit/>
          </a:bodyPr>
          <a:lstStyle/>
          <a:p>
            <a:pPr algn="just"/>
            <a:r>
              <a:rPr lang="ru-RU" sz="1400" dirty="0"/>
              <a:t>организации вещания являются не распространяемые ими произведения, а содержащая эти произведения передача, то есть, по существу, вся программа вещания, составленная и преобразованная организацией вещания в электромагнитный сигнал, передаваемый в эфир или по кабелю. При этом использование другим лицом любого отрывка передаваемого организацией вещания сигнала будет являться использованием ее передачи, поскольку любой фрагмент программы вещания по своей сути также является передачей. В пользу подобного толкования говорят нормы Римской конвенции об охране прав исполнителей, изготовителей фонограмм и вещательных организаций, которые для определения объекта правовой охраны используют термин «передача в эфир».</a:t>
            </a:r>
          </a:p>
          <a:p>
            <a:pPr algn="just"/>
            <a:endParaRPr lang="en-US" sz="1400" dirty="0"/>
          </a:p>
          <a:p>
            <a:pPr lvl="0" algn="just"/>
            <a:r>
              <a:rPr lang="en-US" sz="1400" dirty="0"/>
              <a:t>	</a:t>
            </a:r>
            <a:r>
              <a:rPr lang="en-US" sz="1600" b="1" dirty="0" smtClean="0"/>
              <a:t>III. </a:t>
            </a:r>
            <a:r>
              <a:rPr lang="ru-RU" sz="1600" b="1" dirty="0" smtClean="0"/>
              <a:t>Правовой </a:t>
            </a:r>
            <a:r>
              <a:rPr lang="ru-RU" sz="1600" b="1" dirty="0"/>
              <a:t>статус автора</a:t>
            </a:r>
          </a:p>
          <a:p>
            <a:pPr algn="just"/>
            <a:r>
              <a:rPr lang="ru-RU" sz="1400" dirty="0"/>
              <a:t> </a:t>
            </a:r>
          </a:p>
          <a:p>
            <a:pPr algn="just"/>
            <a:r>
              <a:rPr lang="en-US" sz="1400" dirty="0" smtClean="0"/>
              <a:t>	</a:t>
            </a:r>
            <a:r>
              <a:rPr lang="ru-RU" sz="1400" dirty="0" smtClean="0"/>
              <a:t>Авторам </a:t>
            </a:r>
            <a:r>
              <a:rPr lang="ru-RU" sz="1400" dirty="0"/>
              <a:t>произведений науки, литературы, искусства принадлежат личные неимущественные и имущественные авторские права.</a:t>
            </a:r>
          </a:p>
          <a:p>
            <a:pPr algn="just"/>
            <a:r>
              <a:rPr lang="en-US" sz="1400" dirty="0" smtClean="0"/>
              <a:t>	</a:t>
            </a:r>
            <a:r>
              <a:rPr lang="ru-RU" sz="1400" dirty="0" smtClean="0"/>
              <a:t>Составляющие </a:t>
            </a:r>
            <a:r>
              <a:rPr lang="ru-RU" sz="1400" dirty="0"/>
              <a:t>авторское право </a:t>
            </a:r>
            <a:r>
              <a:rPr lang="ru-RU" sz="1400" b="1" dirty="0"/>
              <a:t>личные неимущественные права</a:t>
            </a:r>
            <a:r>
              <a:rPr lang="ru-RU" sz="1400" dirty="0"/>
              <a:t> характеризуются тесной связью с личностью автора. Это предопределяет их особенности, выражающиеся в непередаваемости и </a:t>
            </a:r>
            <a:r>
              <a:rPr lang="ru-RU" sz="1400" dirty="0" err="1"/>
              <a:t>неотчуждаемости</a:t>
            </a:r>
            <a:r>
              <a:rPr lang="ru-RU" sz="1400" dirty="0"/>
              <a:t>. Непередаваемость личных неимущественных прав означает невозможность их передачи на ограниченный период времени, </a:t>
            </a:r>
            <a:r>
              <a:rPr lang="ru-RU" sz="1400" dirty="0" err="1"/>
              <a:t>неотчуждаемость</a:t>
            </a:r>
            <a:r>
              <a:rPr lang="ru-RU" sz="1400" dirty="0"/>
              <a:t> – невозможность полной и безвозвратной передачи другому лицу. Закон Республики Беларусь «Об авторском праве и смежных правах»  признает за автором произведения следующие личные неимущественные права: </a:t>
            </a:r>
          </a:p>
          <a:p>
            <a:pPr algn="just"/>
            <a:r>
              <a:rPr lang="en-US" sz="1400" dirty="0" smtClean="0"/>
              <a:t>	</a:t>
            </a:r>
            <a:r>
              <a:rPr lang="ru-RU" sz="1400" dirty="0"/>
              <a:t>- право авторства; </a:t>
            </a:r>
          </a:p>
          <a:p>
            <a:pPr algn="just"/>
            <a:r>
              <a:rPr lang="en-US" sz="1400" dirty="0" smtClean="0"/>
              <a:t>	</a:t>
            </a:r>
            <a:r>
              <a:rPr lang="ru-RU" sz="1400" dirty="0" smtClean="0"/>
              <a:t>- </a:t>
            </a:r>
            <a:r>
              <a:rPr lang="ru-RU" sz="1400" dirty="0"/>
              <a:t>право на имя; </a:t>
            </a:r>
          </a:p>
          <a:p>
            <a:pPr algn="just"/>
            <a:r>
              <a:rPr lang="en-US" sz="1400" dirty="0" smtClean="0"/>
              <a:t>	</a:t>
            </a:r>
            <a:r>
              <a:rPr lang="ru-RU" sz="1400" dirty="0" smtClean="0"/>
              <a:t>- </a:t>
            </a:r>
            <a:r>
              <a:rPr lang="ru-RU" sz="1400" dirty="0"/>
              <a:t>право на защиту репутации; </a:t>
            </a:r>
          </a:p>
          <a:p>
            <a:pPr algn="just"/>
            <a:r>
              <a:rPr lang="en-US" sz="1400" dirty="0" smtClean="0"/>
              <a:t>	</a:t>
            </a:r>
            <a:r>
              <a:rPr lang="ru-RU" sz="1400" dirty="0" smtClean="0"/>
              <a:t>- </a:t>
            </a:r>
            <a:r>
              <a:rPr lang="ru-RU" sz="1400" dirty="0"/>
              <a:t>право на обнародование; </a:t>
            </a:r>
          </a:p>
          <a:p>
            <a:pPr algn="just"/>
            <a:r>
              <a:rPr lang="en-US" sz="1400" dirty="0" smtClean="0"/>
              <a:t>	</a:t>
            </a:r>
            <a:r>
              <a:rPr lang="ru-RU" sz="1400" dirty="0" smtClean="0"/>
              <a:t>- </a:t>
            </a:r>
            <a:r>
              <a:rPr lang="ru-RU" sz="1400" dirty="0"/>
              <a:t>право на отзыв.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4031873"/>
          </a:xfrm>
          <a:prstGeom prst="rect">
            <a:avLst/>
          </a:prstGeom>
          <a:noFill/>
        </p:spPr>
        <p:txBody>
          <a:bodyPr wrap="square" rtlCol="0">
            <a:spAutoFit/>
          </a:bodyPr>
          <a:lstStyle/>
          <a:p>
            <a:pPr algn="just"/>
            <a:r>
              <a:rPr lang="ru-RU" sz="1600" b="1" dirty="0" smtClean="0"/>
              <a:t>	1.4 </a:t>
            </a:r>
            <a:r>
              <a:rPr lang="ru-RU" sz="1600" b="1" dirty="0"/>
              <a:t>Структура дисциплины «Информационное право»</a:t>
            </a:r>
            <a:endParaRPr lang="ru-RU" sz="1600" dirty="0"/>
          </a:p>
          <a:p>
            <a:pPr algn="just"/>
            <a:r>
              <a:rPr lang="ru-RU" sz="1600" b="1" dirty="0" smtClean="0"/>
              <a:t>	Специальность </a:t>
            </a:r>
            <a:r>
              <a:rPr lang="ru-RU" sz="1600" b="1" dirty="0"/>
              <a:t>«Правоведение», шифр 1 – 24 01 02</a:t>
            </a:r>
            <a:endParaRPr lang="ru-RU" sz="1600" dirty="0"/>
          </a:p>
          <a:p>
            <a:pPr algn="just"/>
            <a:r>
              <a:rPr lang="ru-RU" sz="1400" i="1" dirty="0" smtClean="0"/>
              <a:t>	Для </a:t>
            </a:r>
            <a:r>
              <a:rPr lang="ru-RU" sz="1400" i="1" dirty="0"/>
              <a:t>дневной формы</a:t>
            </a:r>
            <a:r>
              <a:rPr lang="ru-RU" sz="1400" dirty="0"/>
              <a:t> обучения предусмотрено 96 часов учебных занятий, из них лекционных занятий – 30 часов, практических занятий – 24 часов, курсовая работа в 6 семестре по выбору студента. Итоговой формой контроля является зачет в 6 семестре. </a:t>
            </a:r>
          </a:p>
          <a:p>
            <a:pPr algn="just"/>
            <a:r>
              <a:rPr lang="ru-RU" sz="1400" dirty="0" smtClean="0"/>
              <a:t>	План-график </a:t>
            </a:r>
            <a:r>
              <a:rPr lang="ru-RU" sz="1400" dirty="0"/>
              <a:t>дисциплины «Информационное право». Дневная форма обучения</a:t>
            </a:r>
            <a:r>
              <a:rPr lang="ru-RU" sz="1400" dirty="0" smtClean="0"/>
              <a:t>.</a:t>
            </a:r>
          </a:p>
          <a:p>
            <a:pPr algn="just"/>
            <a:endParaRPr lang="ru-RU" sz="1400" dirty="0"/>
          </a:p>
          <a:p>
            <a:pPr algn="just"/>
            <a:endParaRPr lang="ru-RU" sz="1400" dirty="0" smtClean="0"/>
          </a:p>
          <a:p>
            <a:pPr algn="just"/>
            <a:endParaRPr lang="ru-RU" sz="1400" dirty="0"/>
          </a:p>
          <a:p>
            <a:pPr algn="just"/>
            <a:endParaRPr lang="ru-RU" sz="1400" dirty="0" smtClean="0"/>
          </a:p>
          <a:p>
            <a:pPr algn="just"/>
            <a:r>
              <a:rPr lang="ru-RU" sz="1400" i="1" dirty="0" smtClean="0"/>
              <a:t>	Для </a:t>
            </a:r>
            <a:r>
              <a:rPr lang="ru-RU" sz="1400" i="1" dirty="0"/>
              <a:t>заочной формы</a:t>
            </a:r>
            <a:r>
              <a:rPr lang="ru-RU" sz="1400" dirty="0"/>
              <a:t> обучения (6 лет) предусмотрено 8 часов лекционных занятий, 4 часа практических занятий и курсовая работа по выбору студента. Итоговой формой контроля является зачет.</a:t>
            </a:r>
          </a:p>
          <a:p>
            <a:pPr algn="just"/>
            <a:r>
              <a:rPr lang="ru-RU" sz="1400" dirty="0" smtClean="0"/>
              <a:t>	План-график </a:t>
            </a:r>
            <a:r>
              <a:rPr lang="ru-RU" sz="1400" dirty="0"/>
              <a:t>дисциплины «Информационное право». Заочная форма обучения, 6 лет.</a:t>
            </a:r>
          </a:p>
          <a:p>
            <a:pPr algn="just"/>
            <a:r>
              <a:rPr lang="ru-RU" sz="1400" dirty="0" smtClean="0"/>
              <a:t>	</a:t>
            </a:r>
          </a:p>
          <a:p>
            <a:pPr algn="just"/>
            <a:endParaRPr lang="ru-RU" sz="1400" dirty="0"/>
          </a:p>
          <a:p>
            <a:pPr algn="just"/>
            <a:endParaRPr lang="ru-RU" sz="1400" dirty="0" smtClean="0"/>
          </a:p>
          <a:p>
            <a:pPr algn="just"/>
            <a:r>
              <a:rPr lang="ru-RU" sz="1400" i="1" dirty="0" smtClean="0"/>
              <a:t>	</a:t>
            </a:r>
          </a:p>
        </p:txBody>
      </p:sp>
      <p:graphicFrame>
        <p:nvGraphicFramePr>
          <p:cNvPr id="5" name="Таблица 4"/>
          <p:cNvGraphicFramePr>
            <a:graphicFrameLocks noGrp="1"/>
          </p:cNvGraphicFramePr>
          <p:nvPr>
            <p:extLst>
              <p:ext uri="{D42A27DB-BD31-4B8C-83A1-F6EECF244321}">
                <p14:modId xmlns:p14="http://schemas.microsoft.com/office/powerpoint/2010/main" xmlns="" val="4240502386"/>
              </p:ext>
            </p:extLst>
          </p:nvPr>
        </p:nvGraphicFramePr>
        <p:xfrm>
          <a:off x="1979632" y="2903854"/>
          <a:ext cx="7056864" cy="420624"/>
        </p:xfrm>
        <a:graphic>
          <a:graphicData uri="http://schemas.openxmlformats.org/drawingml/2006/table">
            <a:tbl>
              <a:tblPr firstRow="1" firstCol="1" lastRow="1" lastCol="1" bandRow="1" bandCol="1">
                <a:tableStyleId>{5940675A-B579-460E-94D1-54222C63F5DA}</a:tableStyleId>
              </a:tblPr>
              <a:tblGrid>
                <a:gridCol w="1784441"/>
                <a:gridCol w="2295503"/>
                <a:gridCol w="2976920"/>
              </a:tblGrid>
              <a:tr h="0">
                <a:tc>
                  <a:txBody>
                    <a:bodyPr/>
                    <a:lstStyle/>
                    <a:p>
                      <a:pPr indent="540385" algn="just">
                        <a:lnSpc>
                          <a:spcPct val="115000"/>
                        </a:lnSpc>
                        <a:spcAft>
                          <a:spcPts val="0"/>
                        </a:spcAft>
                      </a:pPr>
                      <a:r>
                        <a:rPr lang="ru-RU" sz="1200" dirty="0">
                          <a:effectLst/>
                        </a:rPr>
                        <a:t>Семестр</a:t>
                      </a:r>
                      <a:endParaRPr lang="ru-RU" sz="1200" dirty="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dirty="0">
                          <a:effectLst/>
                        </a:rPr>
                        <a:t>Кол-во лек. часов</a:t>
                      </a:r>
                      <a:endParaRPr lang="ru-RU" sz="1200" dirty="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dirty="0">
                          <a:effectLst/>
                        </a:rPr>
                        <a:t>Кол-во часов </a:t>
                      </a:r>
                      <a:r>
                        <a:rPr lang="ru-RU" sz="1200" dirty="0" err="1">
                          <a:effectLst/>
                        </a:rPr>
                        <a:t>практ</a:t>
                      </a:r>
                      <a:r>
                        <a:rPr lang="ru-RU" sz="1200" dirty="0">
                          <a:effectLst/>
                        </a:rPr>
                        <a:t>. занятий</a:t>
                      </a:r>
                      <a:endParaRPr lang="ru-RU" sz="1200" dirty="0">
                        <a:effectLst/>
                        <a:latin typeface="Times New Roman"/>
                        <a:ea typeface="Times New Roman"/>
                      </a:endParaRPr>
                    </a:p>
                  </a:txBody>
                  <a:tcPr marL="68580" marR="68580" marT="0" marB="0"/>
                </a:tc>
              </a:tr>
              <a:tr h="0">
                <a:tc>
                  <a:txBody>
                    <a:bodyPr/>
                    <a:lstStyle/>
                    <a:p>
                      <a:pPr indent="540385" algn="just">
                        <a:lnSpc>
                          <a:spcPct val="115000"/>
                        </a:lnSpc>
                        <a:spcAft>
                          <a:spcPts val="0"/>
                        </a:spcAft>
                      </a:pPr>
                      <a:r>
                        <a:rPr lang="ru-RU" sz="1200">
                          <a:effectLst/>
                        </a:rPr>
                        <a:t>6</a:t>
                      </a:r>
                      <a:endParaRPr lang="ru-RU" sz="120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a:effectLst/>
                        </a:rPr>
                        <a:t>30</a:t>
                      </a:r>
                      <a:endParaRPr lang="ru-RU" sz="120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dirty="0">
                          <a:effectLst/>
                        </a:rPr>
                        <a:t>24</a:t>
                      </a:r>
                      <a:endParaRPr lang="ru-RU" sz="1200" dirty="0">
                        <a:effectLst/>
                        <a:latin typeface="Times New Roman"/>
                        <a:ea typeface="Times New Roman"/>
                      </a:endParaRPr>
                    </a:p>
                  </a:txBody>
                  <a:tcPr marL="68580" marR="68580" marT="0"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2037448548"/>
              </p:ext>
            </p:extLst>
          </p:nvPr>
        </p:nvGraphicFramePr>
        <p:xfrm>
          <a:off x="1979632" y="4632046"/>
          <a:ext cx="7056863" cy="420624"/>
        </p:xfrm>
        <a:graphic>
          <a:graphicData uri="http://schemas.openxmlformats.org/drawingml/2006/table">
            <a:tbl>
              <a:tblPr firstRow="1" firstCol="1" lastRow="1" lastCol="1" bandRow="1" bandCol="1">
                <a:tableStyleId>{5940675A-B579-460E-94D1-54222C63F5DA}</a:tableStyleId>
              </a:tblPr>
              <a:tblGrid>
                <a:gridCol w="1767327"/>
                <a:gridCol w="2312616"/>
                <a:gridCol w="2976920"/>
              </a:tblGrid>
              <a:tr h="0">
                <a:tc>
                  <a:txBody>
                    <a:bodyPr/>
                    <a:lstStyle/>
                    <a:p>
                      <a:pPr indent="540385" algn="just">
                        <a:lnSpc>
                          <a:spcPct val="115000"/>
                        </a:lnSpc>
                        <a:spcAft>
                          <a:spcPts val="0"/>
                        </a:spcAft>
                      </a:pPr>
                      <a:r>
                        <a:rPr lang="ru-RU" sz="1200" dirty="0">
                          <a:effectLst/>
                        </a:rPr>
                        <a:t>Семестр</a:t>
                      </a:r>
                      <a:endParaRPr lang="ru-RU" sz="1200" dirty="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dirty="0">
                          <a:effectLst/>
                        </a:rPr>
                        <a:t>Кол-во лек. часов</a:t>
                      </a:r>
                      <a:endParaRPr lang="ru-RU" sz="1200" dirty="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a:effectLst/>
                        </a:rPr>
                        <a:t>Кол-во часов практ. занятий</a:t>
                      </a:r>
                      <a:endParaRPr lang="ru-RU" sz="1200">
                        <a:effectLst/>
                        <a:latin typeface="Times New Roman"/>
                        <a:ea typeface="Times New Roman"/>
                      </a:endParaRPr>
                    </a:p>
                  </a:txBody>
                  <a:tcPr marL="68580" marR="68580" marT="0" marB="0"/>
                </a:tc>
              </a:tr>
              <a:tr h="0">
                <a:tc>
                  <a:txBody>
                    <a:bodyPr/>
                    <a:lstStyle/>
                    <a:p>
                      <a:pPr indent="540385" algn="just">
                        <a:lnSpc>
                          <a:spcPct val="115000"/>
                        </a:lnSpc>
                        <a:spcAft>
                          <a:spcPts val="0"/>
                        </a:spcAft>
                      </a:pPr>
                      <a:r>
                        <a:rPr lang="ru-RU" sz="1200">
                          <a:effectLst/>
                        </a:rPr>
                        <a:t>9</a:t>
                      </a:r>
                      <a:endParaRPr lang="ru-RU" sz="120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a:effectLst/>
                        </a:rPr>
                        <a:t>8</a:t>
                      </a:r>
                      <a:endParaRPr lang="ru-RU" sz="120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dirty="0">
                          <a:effectLst/>
                        </a:rPr>
                        <a:t>4</a:t>
                      </a:r>
                      <a:endParaRPr lang="ru-RU" sz="1200" dirty="0">
                        <a:effectLst/>
                        <a:latin typeface="Times New Roman"/>
                        <a:ea typeface="Times New Roman"/>
                      </a:endParaRPr>
                    </a:p>
                  </a:txBody>
                  <a:tcPr marL="68580" marR="68580" marT="0" marB="0"/>
                </a:tc>
              </a:tr>
            </a:tbl>
          </a:graphicData>
        </a:graphic>
      </p:graphicFrame>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3" name="Группа 12"/>
          <p:cNvGrpSpPr/>
          <p:nvPr/>
        </p:nvGrpSpPr>
        <p:grpSpPr>
          <a:xfrm>
            <a:off x="395536" y="764704"/>
            <a:ext cx="326033" cy="301978"/>
            <a:chOff x="88" y="1926222"/>
            <a:chExt cx="591270" cy="591270"/>
          </a:xfrm>
        </p:grpSpPr>
        <p:sp>
          <p:nvSpPr>
            <p:cNvPr id="14" name="Овал 13"/>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9"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15901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en-US" sz="1400" dirty="0" smtClean="0"/>
              <a:t>	</a:t>
            </a:r>
            <a:r>
              <a:rPr lang="ru-RU" sz="1400" i="1" dirty="0"/>
              <a:t>Право авторства</a:t>
            </a:r>
            <a:r>
              <a:rPr lang="ru-RU" sz="1400" dirty="0"/>
              <a:t> представляет собой юридически обеспеченную возможность лица считаться автором произведения и связанную с этим возможность требовать признания данного факта от всех остальных лиц.</a:t>
            </a:r>
          </a:p>
          <a:p>
            <a:pPr algn="just"/>
            <a:r>
              <a:rPr lang="en-US" sz="1400" i="1" dirty="0" smtClean="0"/>
              <a:t>	</a:t>
            </a:r>
            <a:r>
              <a:rPr lang="ru-RU" sz="1400" i="1" dirty="0" smtClean="0"/>
              <a:t>Право </a:t>
            </a:r>
            <a:r>
              <a:rPr lang="ru-RU" sz="1400" i="1" dirty="0"/>
              <a:t>автора на имя</a:t>
            </a:r>
            <a:r>
              <a:rPr lang="ru-RU" sz="1400" dirty="0"/>
              <a:t> означает право автора избирать, каким образом созданное им произведение будет связано с его личностью – путём указания собственного имени, вымышленного имени (псевдонима) или без указания имени (анонимно), и этот выбор может сделать только сам автор.</a:t>
            </a:r>
          </a:p>
          <a:p>
            <a:pPr algn="just"/>
            <a:r>
              <a:rPr lang="en-US" sz="1400" i="1" dirty="0" smtClean="0"/>
              <a:t>	</a:t>
            </a:r>
            <a:r>
              <a:rPr lang="ru-RU" sz="1400" i="1" dirty="0" smtClean="0"/>
              <a:t>Право </a:t>
            </a:r>
            <a:r>
              <a:rPr lang="ru-RU" sz="1400" i="1" dirty="0"/>
              <a:t>на защиту репутации автора</a:t>
            </a:r>
            <a:r>
              <a:rPr lang="ru-RU" sz="1400" dirty="0"/>
              <a:t> призвано, в первую очередь, обеспечить сохранность той формы, которую автор первоначально придал своему произведению, при его дальнейшем использовании. Это выражается в том, что автор может защищать своё произведение, включая его название, от всякого искажения. Помимо этого автор имеет право защищать свое произведение от любых иных посягательств, способных нанести ущерб чести и достоинству автора.</a:t>
            </a:r>
          </a:p>
          <a:p>
            <a:pPr algn="just"/>
            <a:r>
              <a:rPr lang="en-US" sz="1400" i="1" dirty="0" smtClean="0"/>
              <a:t>	</a:t>
            </a:r>
            <a:r>
              <a:rPr lang="ru-RU" sz="1400" i="1" dirty="0" smtClean="0"/>
              <a:t>Право </a:t>
            </a:r>
            <a:r>
              <a:rPr lang="ru-RU" sz="1400" i="1" dirty="0"/>
              <a:t>на обнародование</a:t>
            </a:r>
            <a:r>
              <a:rPr lang="ru-RU" sz="1400" dirty="0"/>
              <a:t> можно определить как право автора самостоятельно решать вопрос о том, станет ли его произведение известно публике, а также выбирать время, место и способ первого доведения произведения до публики. </a:t>
            </a:r>
          </a:p>
          <a:p>
            <a:pPr algn="just"/>
            <a:r>
              <a:rPr lang="en-US" sz="1400" i="1" dirty="0" smtClean="0"/>
              <a:t>	</a:t>
            </a:r>
            <a:r>
              <a:rPr lang="ru-RU" sz="1400" i="1" dirty="0" smtClean="0"/>
              <a:t>Право </a:t>
            </a:r>
            <a:r>
              <a:rPr lang="ru-RU" sz="1400" i="1" dirty="0"/>
              <a:t>на отзыв произведения</a:t>
            </a:r>
            <a:r>
              <a:rPr lang="ru-RU" sz="1400" dirty="0"/>
              <a:t> означает право автора отказаться от ранее принятого решения об обнародовании произведения при условии возмещения пользователю причинённых таким решением убытков, включая упущенную выгоду. Если произведение уже было обнародовано, автор обязан публично оповестить о его отзыве; при этом он вправе изъять за свой счёт из гражданского оборота ранее изготовленные экземпляры произведения.</a:t>
            </a:r>
          </a:p>
          <a:p>
            <a:pPr algn="just"/>
            <a:r>
              <a:rPr lang="en-US" sz="1400" dirty="0" smtClean="0"/>
              <a:t>	</a:t>
            </a:r>
            <a:r>
              <a:rPr lang="ru-RU" sz="1400" dirty="0"/>
              <a:t>Статья 983 ГК устанавливает, что обладателю </a:t>
            </a:r>
            <a:r>
              <a:rPr lang="ru-RU" sz="1400" b="1" dirty="0"/>
              <a:t>имущественных прав</a:t>
            </a:r>
            <a:r>
              <a:rPr lang="ru-RU" sz="1400" dirty="0"/>
              <a:t> на результат интеллектуальной деятельности принадлежит исключительное право правомерного использования объекта интеллектуальной собственности в любой форме и любым способом.</a:t>
            </a:r>
          </a:p>
          <a:p>
            <a:pPr algn="just"/>
            <a:r>
              <a:rPr lang="en-US" sz="1400" dirty="0"/>
              <a:t>	</a:t>
            </a:r>
            <a:r>
              <a:rPr lang="ru-RU" sz="1400" dirty="0" smtClean="0"/>
              <a:t>Данное </a:t>
            </a:r>
            <a:r>
              <a:rPr lang="ru-RU" sz="1400" dirty="0"/>
              <a:t>правило в отношении объектов авторского права конкретизируется в Законе «Об авторском праве и смежных правах», ст. 16 которого устанавливает, что автору в отношении </a:t>
            </a:r>
            <a:r>
              <a:rPr lang="ru-RU" sz="1400" dirty="0" smtClean="0"/>
              <a:t>его</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ru-RU" sz="1400" dirty="0"/>
              <a:t>произведения или иному обладателю авторских прав принадлежит исключительное право осуществлять или разрешать осуществлять следующие действия:</a:t>
            </a:r>
          </a:p>
          <a:p>
            <a:pPr algn="just"/>
            <a:r>
              <a:rPr lang="en-US" sz="1400" dirty="0" smtClean="0"/>
              <a:t>	</a:t>
            </a:r>
            <a:r>
              <a:rPr lang="ru-RU" sz="1400" dirty="0" smtClean="0"/>
              <a:t>- </a:t>
            </a:r>
            <a:r>
              <a:rPr lang="ru-RU" sz="1400" dirty="0"/>
              <a:t>воспроизведение произведения;</a:t>
            </a:r>
          </a:p>
          <a:p>
            <a:pPr algn="just"/>
            <a:r>
              <a:rPr lang="en-US" sz="1400" dirty="0" smtClean="0"/>
              <a:t>	</a:t>
            </a:r>
            <a:r>
              <a:rPr lang="ru-RU" sz="1400" dirty="0" smtClean="0"/>
              <a:t>- </a:t>
            </a:r>
            <a:r>
              <a:rPr lang="ru-RU" sz="1400" dirty="0"/>
              <a:t>распространение оригинала или экземпляров произведения посредством продажи или </a:t>
            </a:r>
            <a:r>
              <a:rPr lang="en-US" sz="1400" dirty="0" smtClean="0"/>
              <a:t>	</a:t>
            </a:r>
            <a:r>
              <a:rPr lang="ru-RU" sz="1400" dirty="0" smtClean="0"/>
              <a:t>иной </a:t>
            </a:r>
            <a:r>
              <a:rPr lang="ru-RU" sz="1400" dirty="0"/>
              <a:t>передачи права собственности;</a:t>
            </a:r>
          </a:p>
          <a:p>
            <a:pPr algn="just"/>
            <a:r>
              <a:rPr lang="en-US" sz="1400" dirty="0" smtClean="0"/>
              <a:t>	</a:t>
            </a:r>
            <a:r>
              <a:rPr lang="ru-RU" sz="1400" dirty="0" smtClean="0"/>
              <a:t>- </a:t>
            </a:r>
            <a:r>
              <a:rPr lang="ru-RU" sz="1400" dirty="0"/>
              <a:t>прокат оригиналов или экземпляров компьютерных программ, баз данных, </a:t>
            </a:r>
            <a:r>
              <a:rPr lang="en-US" sz="1400" dirty="0" smtClean="0"/>
              <a:t>	</a:t>
            </a:r>
            <a:r>
              <a:rPr lang="ru-RU" sz="1400" dirty="0" smtClean="0"/>
              <a:t>аудиовизуальных </a:t>
            </a:r>
            <a:r>
              <a:rPr lang="ru-RU" sz="1400" dirty="0"/>
              <a:t>произведений, нотных текстов музыкальных произведений и </a:t>
            </a:r>
            <a:r>
              <a:rPr lang="en-US" sz="1400" dirty="0" smtClean="0"/>
              <a:t>	</a:t>
            </a:r>
            <a:r>
              <a:rPr lang="ru-RU" sz="1400" dirty="0" smtClean="0"/>
              <a:t>произведений</a:t>
            </a:r>
            <a:r>
              <a:rPr lang="ru-RU" sz="1400" dirty="0"/>
              <a:t>, воплощенных в фонограммах;</a:t>
            </a:r>
          </a:p>
          <a:p>
            <a:pPr algn="just"/>
            <a:r>
              <a:rPr lang="en-US" sz="1400" dirty="0" smtClean="0"/>
              <a:t>	</a:t>
            </a:r>
            <a:r>
              <a:rPr lang="ru-RU" sz="1400" dirty="0" smtClean="0"/>
              <a:t>- </a:t>
            </a:r>
            <a:r>
              <a:rPr lang="ru-RU" sz="1400" dirty="0"/>
              <a:t>публичный показ оригинала или экземпляра произведения;</a:t>
            </a:r>
          </a:p>
          <a:p>
            <a:pPr algn="just"/>
            <a:r>
              <a:rPr lang="en-US" sz="1400" dirty="0" smtClean="0"/>
              <a:t>	</a:t>
            </a:r>
            <a:r>
              <a:rPr lang="ru-RU" sz="1400" dirty="0" smtClean="0"/>
              <a:t>- </a:t>
            </a:r>
            <a:r>
              <a:rPr lang="ru-RU" sz="1400" dirty="0"/>
              <a:t>публичное исполнение произведения;</a:t>
            </a:r>
          </a:p>
          <a:p>
            <a:pPr algn="just"/>
            <a:r>
              <a:rPr lang="en-US" sz="1400" dirty="0" smtClean="0"/>
              <a:t>	</a:t>
            </a:r>
            <a:r>
              <a:rPr lang="ru-RU" sz="1400" dirty="0" smtClean="0"/>
              <a:t>- </a:t>
            </a:r>
            <a:r>
              <a:rPr lang="ru-RU" sz="1400" dirty="0"/>
              <a:t>передачу произведения в эфир;</a:t>
            </a:r>
          </a:p>
          <a:p>
            <a:pPr algn="just"/>
            <a:r>
              <a:rPr lang="en-US" sz="1400" dirty="0" smtClean="0"/>
              <a:t>	</a:t>
            </a:r>
            <a:r>
              <a:rPr lang="ru-RU" sz="1400" dirty="0" smtClean="0"/>
              <a:t>- </a:t>
            </a:r>
            <a:r>
              <a:rPr lang="ru-RU" sz="1400" dirty="0"/>
              <a:t>иное сообщение произведения для всеобщего сведения;</a:t>
            </a:r>
          </a:p>
          <a:p>
            <a:pPr algn="just"/>
            <a:r>
              <a:rPr lang="en-US" sz="1400" dirty="0" smtClean="0"/>
              <a:t>	</a:t>
            </a:r>
            <a:r>
              <a:rPr lang="ru-RU" sz="1400" dirty="0" smtClean="0"/>
              <a:t>- </a:t>
            </a:r>
            <a:r>
              <a:rPr lang="ru-RU" sz="1400" dirty="0"/>
              <a:t>перевод произведения на другой язык;</a:t>
            </a:r>
          </a:p>
          <a:p>
            <a:pPr algn="just"/>
            <a:r>
              <a:rPr lang="en-US" sz="1400" dirty="0" smtClean="0"/>
              <a:t>	</a:t>
            </a:r>
            <a:r>
              <a:rPr lang="ru-RU" sz="1400" dirty="0" smtClean="0"/>
              <a:t>- </a:t>
            </a:r>
            <a:r>
              <a:rPr lang="ru-RU" sz="1400" dirty="0"/>
              <a:t>переделку или иную переработку произведения.</a:t>
            </a:r>
          </a:p>
          <a:p>
            <a:pPr algn="just"/>
            <a:r>
              <a:rPr lang="en-US" sz="1400" i="1" dirty="0" smtClean="0"/>
              <a:t>	</a:t>
            </a:r>
            <a:r>
              <a:rPr lang="ru-RU" sz="1400" i="1" dirty="0" smtClean="0"/>
              <a:t>Воспроизведения </a:t>
            </a:r>
            <a:r>
              <a:rPr lang="ru-RU" sz="1400" i="1" dirty="0"/>
              <a:t>произведения</a:t>
            </a:r>
            <a:r>
              <a:rPr lang="ru-RU" sz="1400" dirty="0"/>
              <a:t> определено в Законе «Об авторском праве и смежных правах» как изготовление одного или более экземпляров произведения в любой материальной форме, включая постоянное или временное хранение в цифровой форме в электронном средстве.</a:t>
            </a:r>
          </a:p>
          <a:p>
            <a:pPr algn="just"/>
            <a:r>
              <a:rPr lang="en-US" sz="1400" i="1" dirty="0" smtClean="0"/>
              <a:t>	</a:t>
            </a:r>
            <a:r>
              <a:rPr lang="ru-RU" sz="1400" i="1" dirty="0" smtClean="0"/>
              <a:t>Распространение</a:t>
            </a:r>
            <a:r>
              <a:rPr lang="ru-RU" sz="1400" dirty="0" smtClean="0"/>
              <a:t> </a:t>
            </a:r>
            <a:r>
              <a:rPr lang="ru-RU" sz="1400" i="1" dirty="0"/>
              <a:t>оригинала или экземпляров произведения</a:t>
            </a:r>
            <a:r>
              <a:rPr lang="ru-RU" sz="1400" dirty="0"/>
              <a:t> является самостоятельным способом использования произведения, при котором число лиц, знакомых с произведением, увеличивается при переходе права собственности или права владения экземпляром произведения от одного лица к другому. </a:t>
            </a:r>
          </a:p>
          <a:p>
            <a:pPr algn="just"/>
            <a:r>
              <a:rPr lang="en-US" sz="1400" dirty="0" smtClean="0"/>
              <a:t>	</a:t>
            </a:r>
            <a:r>
              <a:rPr lang="ru-RU" sz="1400" i="1" dirty="0"/>
              <a:t>Публичным показом</a:t>
            </a:r>
            <a:r>
              <a:rPr lang="ru-RU" sz="1400" dirty="0"/>
              <a:t> является показ оригинала или экземпляра произведения непосредственно или в виде слайда, кино-, теле- кадра на экране, с помощью любого другого технического средства или иным способом (в отношении аудиовизуального произведения – </a:t>
            </a:r>
            <a:r>
              <a:rPr lang="ru-RU" sz="1400" dirty="0" smtClean="0"/>
              <a:t>показ</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ru-RU" sz="1400" dirty="0"/>
              <a:t>отдельных кадров вне их последовательности) в местах, где присутствуют или могут присутствовать лица, не принадлежащие к обычному кругу семьи или к близким знакомым семьи. Данный способ использования наиболее характерен для произведений изобразительного искусства.</a:t>
            </a:r>
          </a:p>
          <a:p>
            <a:pPr algn="just"/>
            <a:r>
              <a:rPr lang="en-US" sz="1400" dirty="0" smtClean="0"/>
              <a:t>	</a:t>
            </a:r>
            <a:r>
              <a:rPr lang="ru-RU" sz="1400" i="1" dirty="0"/>
              <a:t>Публичным исполнением</a:t>
            </a:r>
            <a:r>
              <a:rPr lang="ru-RU" sz="1400" dirty="0"/>
              <a:t> является исполнение произведения посредством декламации, игры, танца или каким-либо иным образом, в том числе с помощью технических средств (в отношении аудиовизуального произведения – показ кадров в их последовательности с сопровождением звуком) в местах, где присутствуют или могут присутствовать лица, не принадлежащие к обычному кругу семьи или к близким знакомым семьи. К публичному исполнению относятся все виды театральных постановок, концерты, цирковые представления, исполнение музыкальных произведений на танцплощадках и дискотеках, клубах, барах, ресторанах и иных общественных местах. К публичному исполнению также относится демонстрация аудиовизуальных произведений в кинотеатрах, видеосалонах и иных общественных местах.    </a:t>
            </a:r>
          </a:p>
          <a:p>
            <a:pPr algn="just"/>
            <a:r>
              <a:rPr lang="en-US" sz="1400" i="1" dirty="0" smtClean="0"/>
              <a:t>	</a:t>
            </a:r>
            <a:r>
              <a:rPr lang="ru-RU" sz="1400" i="1" dirty="0" smtClean="0"/>
              <a:t>Передача </a:t>
            </a:r>
            <a:r>
              <a:rPr lang="ru-RU" sz="1400" i="1" dirty="0"/>
              <a:t>в эфир</a:t>
            </a:r>
            <a:r>
              <a:rPr lang="ru-RU" sz="1400" dirty="0"/>
              <a:t> представляет собой сообщение произведения для всеобщего сведения посредством беспроволочной передачи, включая передачу через спутник. Данное авторское правомочие представляет особое значение, поскольку предполагает доведение произведения до сведения наиболее широкой аудитории. При этом не имеет значения, какое количество лиц фактически воспринимали переданное в эфир произведение; объектом права является сама возможность воспринимать произведение с эфира.       </a:t>
            </a:r>
          </a:p>
          <a:p>
            <a:pPr algn="just"/>
            <a:r>
              <a:rPr lang="en-US" sz="1400" i="1" dirty="0" smtClean="0"/>
              <a:t>	</a:t>
            </a:r>
            <a:r>
              <a:rPr lang="ru-RU" sz="1400" i="1" dirty="0" smtClean="0"/>
              <a:t>Право </a:t>
            </a:r>
            <a:r>
              <a:rPr lang="ru-RU" sz="1400" i="1" dirty="0"/>
              <a:t>на сообщение произведения для всеобщего сведения</a:t>
            </a:r>
            <a:r>
              <a:rPr lang="ru-RU" sz="1400" dirty="0"/>
              <a:t> определено в Законе «Об авторском праве и смежных правах» как сообщение для всеобщего сведения как «передачу по проводам или средствами беспроволочной связи изображений или звуков … таким образом, что они  становятся доступными для восприятия лицами, не принадлежащими к обычному кругу семьи или к близким знакомым семьи, в местах, настолько удаленных от места передачи, что без передачи такие изображения или звуки не были бы доступны для восприятия; сообщением произведения для </a:t>
            </a:r>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ru-RU" sz="1400" dirty="0"/>
              <a:t>всеобщего сведения также является доведение произведения до всеобщего сведения таким образом, что представители публики могут осуществлять доступ к произведению из любого места и в любое время по их собственному выбору». Таким образом, данное авторское правомочие охватывает как сообщение  произведения по кабелю, так и размещение его в сети Интернет.</a:t>
            </a:r>
          </a:p>
          <a:p>
            <a:pPr algn="just"/>
            <a:r>
              <a:rPr lang="en-US" sz="1400" dirty="0"/>
              <a:t>	</a:t>
            </a:r>
            <a:r>
              <a:rPr lang="ru-RU" sz="1400" i="1" dirty="0"/>
              <a:t>Право осуществлять или разрешать осуществлять перевод произведения</a:t>
            </a:r>
            <a:r>
              <a:rPr lang="ru-RU" sz="1400" dirty="0"/>
              <a:t> на другой язык является традиционно признаваемым правом автора. По большому счету перевод является частным случаем </a:t>
            </a:r>
            <a:r>
              <a:rPr lang="ru-RU" sz="1400" i="1" dirty="0"/>
              <a:t>переработки произведения</a:t>
            </a:r>
            <a:r>
              <a:rPr lang="ru-RU" sz="1400" dirty="0"/>
              <a:t>, а выделение права на перевод в отдельное правомочие является не более чем данью традиции. Поэтому многие исследователи отмечают необходимость объединения указанных правомочий в одно, например, в единое право на преобразование произведения. </a:t>
            </a:r>
          </a:p>
          <a:p>
            <a:pPr algn="just"/>
            <a:r>
              <a:rPr lang="en-US" sz="1400" i="1" dirty="0" smtClean="0"/>
              <a:t>	</a:t>
            </a:r>
            <a:r>
              <a:rPr lang="ru-RU" sz="1400" i="1" dirty="0" smtClean="0"/>
              <a:t>Право </a:t>
            </a:r>
            <a:r>
              <a:rPr lang="ru-RU" sz="1400" i="1" dirty="0"/>
              <a:t>перерабатывать произведение</a:t>
            </a:r>
            <a:r>
              <a:rPr lang="ru-RU" sz="1400" dirty="0"/>
              <a:t> включает в себя возможность автора самому переработать произведение в другой вид, придать произведению другую форму, перевести его в другой жанр и т.п., а также разрешать другим лицам осуществлять такую переработку и использовать произведение в переработанном виде.</a:t>
            </a:r>
          </a:p>
          <a:p>
            <a:pPr algn="just"/>
            <a:r>
              <a:rPr lang="ru-RU" sz="1400" dirty="0"/>
              <a:t> </a:t>
            </a:r>
          </a:p>
          <a:p>
            <a:pPr lvl="0" algn="just"/>
            <a:r>
              <a:rPr lang="en-US" sz="1400" b="1" dirty="0" smtClean="0"/>
              <a:t>	</a:t>
            </a:r>
            <a:r>
              <a:rPr lang="en-US" sz="1600" b="1" dirty="0" smtClean="0"/>
              <a:t>IV. </a:t>
            </a:r>
            <a:r>
              <a:rPr lang="ru-RU" sz="1600" b="1" dirty="0" smtClean="0"/>
              <a:t>Понятие </a:t>
            </a:r>
            <a:r>
              <a:rPr lang="ru-RU" sz="1600" b="1" dirty="0"/>
              <a:t>и содержание авторского договора</a:t>
            </a:r>
          </a:p>
          <a:p>
            <a:pPr algn="just"/>
            <a:r>
              <a:rPr lang="ru-RU" sz="1400" dirty="0"/>
              <a:t> </a:t>
            </a:r>
          </a:p>
          <a:p>
            <a:pPr algn="just"/>
            <a:r>
              <a:rPr lang="en-US" sz="1400" dirty="0" smtClean="0"/>
              <a:t>	</a:t>
            </a:r>
            <a:r>
              <a:rPr lang="ru-RU" sz="1400" dirty="0" smtClean="0"/>
              <a:t>Авторский </a:t>
            </a:r>
            <a:r>
              <a:rPr lang="ru-RU" sz="1400" dirty="0"/>
              <a:t>договор является основным документом, на основании которого осуществляется передача права использования объектов авторского права. Таким способом автор передает право распространения своего произведения, которое становится доступным для широкого круга лиц.</a:t>
            </a:r>
          </a:p>
          <a:p>
            <a:pPr algn="just"/>
            <a:r>
              <a:rPr lang="en-US" sz="1400" dirty="0" smtClean="0"/>
              <a:t>	</a:t>
            </a:r>
            <a:r>
              <a:rPr lang="ru-RU" sz="1400" dirty="0"/>
              <a:t>Авторский договор может быть заключен в отношении</a:t>
            </a:r>
            <a:r>
              <a:rPr lang="ru-RU" sz="1400" b="1" dirty="0"/>
              <a:t> </a:t>
            </a:r>
            <a:r>
              <a:rPr lang="ru-RU" sz="1400" dirty="0"/>
              <a:t>следующих произведений, являющихся информационными объектами:</a:t>
            </a:r>
          </a:p>
          <a:p>
            <a:pPr marL="285750" indent="-285750" algn="just">
              <a:buFont typeface="Arial" pitchFamily="34" charset="0"/>
              <a:buChar char="•"/>
            </a:pPr>
            <a:r>
              <a:rPr lang="ru-RU" sz="1400" dirty="0"/>
              <a:t>литературные произведения (включая программы для ЭВМ);</a:t>
            </a:r>
          </a:p>
          <a:p>
            <a:pPr marL="285750" indent="-285750" algn="just">
              <a:buFont typeface="Arial" pitchFamily="34" charset="0"/>
              <a:buChar char="•"/>
            </a:pPr>
            <a:r>
              <a:rPr lang="ru-RU" sz="1400" dirty="0" smtClean="0"/>
              <a:t>драматические </a:t>
            </a:r>
            <a:r>
              <a:rPr lang="ru-RU" sz="1400" dirty="0"/>
              <a:t>и музыкально-драматические произведения, сценарные произведения</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marL="285750" indent="-285750" algn="just">
              <a:buFont typeface="Arial" pitchFamily="34" charset="0"/>
              <a:buChar char="•"/>
            </a:pPr>
            <a:r>
              <a:rPr lang="ru-RU" sz="1400" dirty="0"/>
              <a:t>хореографические произведения и пантомимы;</a:t>
            </a:r>
          </a:p>
          <a:p>
            <a:pPr marL="285750" indent="-285750" algn="just">
              <a:buFont typeface="Arial" pitchFamily="34" charset="0"/>
              <a:buChar char="•"/>
            </a:pPr>
            <a:r>
              <a:rPr lang="ru-RU" sz="1400" dirty="0" smtClean="0"/>
              <a:t>музыкальные </a:t>
            </a:r>
            <a:r>
              <a:rPr lang="ru-RU" sz="1400" dirty="0"/>
              <a:t>произведения с текстом или без текста;</a:t>
            </a:r>
          </a:p>
          <a:p>
            <a:pPr marL="285750" indent="-285750" algn="just">
              <a:buFont typeface="Arial" pitchFamily="34" charset="0"/>
              <a:buChar char="•"/>
            </a:pPr>
            <a:r>
              <a:rPr lang="ru-RU" sz="1400" dirty="0" smtClean="0"/>
              <a:t>аудиовизуальные </a:t>
            </a:r>
            <a:r>
              <a:rPr lang="ru-RU" sz="1400" dirty="0"/>
              <a:t>произведения (кино-, теле– и видеофильмы, </a:t>
            </a:r>
            <a:r>
              <a:rPr lang="ru-RU" sz="1400" dirty="0" err="1"/>
              <a:t>слайдфильмы</a:t>
            </a:r>
            <a:r>
              <a:rPr lang="ru-RU" sz="1400" dirty="0"/>
              <a:t>, диафильмы и другие кино– и </a:t>
            </a:r>
            <a:r>
              <a:rPr lang="ru-RU" sz="1400" dirty="0" err="1"/>
              <a:t>телепроизведения</a:t>
            </a:r>
            <a:r>
              <a:rPr lang="ru-RU" sz="1400" dirty="0"/>
              <a:t>);</a:t>
            </a:r>
          </a:p>
          <a:p>
            <a:pPr marL="285750" indent="-285750" algn="just">
              <a:buFont typeface="Arial" pitchFamily="34" charset="0"/>
              <a:buChar char="•"/>
            </a:pPr>
            <a:r>
              <a:rPr lang="ru-RU" sz="1400" dirty="0" smtClean="0"/>
              <a:t>произведения </a:t>
            </a:r>
            <a:r>
              <a:rPr lang="ru-RU" sz="1400" dirty="0"/>
              <a:t>живописи, скульптуры, графики, дизайна, графические рассказы, комиксы и другие произведения изобразительного искусства;</a:t>
            </a:r>
          </a:p>
          <a:p>
            <a:pPr marL="285750" indent="-285750" algn="just">
              <a:buFont typeface="Arial" pitchFamily="34" charset="0"/>
              <a:buChar char="•"/>
            </a:pPr>
            <a:r>
              <a:rPr lang="ru-RU" sz="1400" dirty="0" smtClean="0"/>
              <a:t>произведения </a:t>
            </a:r>
            <a:r>
              <a:rPr lang="ru-RU" sz="1400" dirty="0"/>
              <a:t>декоративно-прикладного и сценографического искусства;</a:t>
            </a:r>
          </a:p>
          <a:p>
            <a:pPr marL="285750" indent="-285750" algn="just">
              <a:buFont typeface="Arial" pitchFamily="34" charset="0"/>
              <a:buChar char="•"/>
            </a:pPr>
            <a:r>
              <a:rPr lang="ru-RU" sz="1400" dirty="0" smtClean="0"/>
              <a:t>произведения </a:t>
            </a:r>
            <a:r>
              <a:rPr lang="ru-RU" sz="1400" dirty="0"/>
              <a:t>архитектуры, градостроительства и садоводческого искусства;</a:t>
            </a:r>
          </a:p>
          <a:p>
            <a:pPr marL="285750" indent="-285750" algn="just">
              <a:buFont typeface="Arial" pitchFamily="34" charset="0"/>
              <a:buChar char="•"/>
            </a:pPr>
            <a:r>
              <a:rPr lang="ru-RU" sz="1400" dirty="0" smtClean="0"/>
              <a:t>фотографические </a:t>
            </a:r>
            <a:r>
              <a:rPr lang="ru-RU" sz="1400" dirty="0"/>
              <a:t>произведения и произведения, выполненные способами, аналогичными фотографии;</a:t>
            </a:r>
          </a:p>
          <a:p>
            <a:pPr marL="285750" indent="-285750" algn="just">
              <a:buFont typeface="Arial" pitchFamily="34" charset="0"/>
              <a:buChar char="•"/>
            </a:pPr>
            <a:r>
              <a:rPr lang="ru-RU" sz="1400" dirty="0" smtClean="0"/>
              <a:t>географические</a:t>
            </a:r>
            <a:r>
              <a:rPr lang="ru-RU" sz="1400" dirty="0"/>
              <a:t>, геологические и другие карты, пластические произведения, относящиеся к географии и к другим наукам. другие произведения.</a:t>
            </a:r>
          </a:p>
          <a:p>
            <a:pPr algn="just"/>
            <a:r>
              <a:rPr lang="en-US" sz="1400" dirty="0" smtClean="0"/>
              <a:t>	</a:t>
            </a:r>
            <a:r>
              <a:rPr lang="ru-RU" sz="1400" dirty="0" smtClean="0"/>
              <a:t>Авторский </a:t>
            </a:r>
            <a:r>
              <a:rPr lang="ru-RU" sz="1400" dirty="0"/>
              <a:t>договор о передаче исключительных прав разрешает использование произведения определенным способом и в установленных договором пределах только лицу, которому эти права передаются, дает такому лицу право запрещать подобное использование произведения другими лицами. Такое лицо с позиций информационного права является обладателем информации (или обладателем содержания).</a:t>
            </a:r>
          </a:p>
          <a:p>
            <a:pPr algn="just"/>
            <a:r>
              <a:rPr lang="en-US" sz="1400" dirty="0" smtClean="0"/>
              <a:t>	</a:t>
            </a:r>
            <a:r>
              <a:rPr lang="ru-RU" sz="1400" dirty="0"/>
              <a:t>Право запрещать использование произведения другим лицам может осуществляться автором произведения, если лицо, которому переданы исключительные права, не осуществляет защиту этого права.</a:t>
            </a:r>
          </a:p>
          <a:p>
            <a:pPr algn="just"/>
            <a:r>
              <a:rPr lang="en-US" sz="1400" dirty="0" smtClean="0"/>
              <a:t>	</a:t>
            </a:r>
            <a:r>
              <a:rPr lang="ru-RU" sz="1400" dirty="0" smtClean="0"/>
              <a:t>Авторский </a:t>
            </a:r>
            <a:r>
              <a:rPr lang="ru-RU" sz="1400" dirty="0"/>
              <a:t>договор о передаче неисключительных прав разрешает пользователю (обладателю – по терминологии информационного права) использование произведения наравне с обладателем исключительных прав, передавшим такие права, и (или) другим лицам, получившим разрешение на использование этого произведения таким же способом</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62870"/>
          </a:xfrm>
          <a:prstGeom prst="rect">
            <a:avLst/>
          </a:prstGeom>
          <a:noFill/>
        </p:spPr>
        <p:txBody>
          <a:bodyPr wrap="square" rtlCol="0">
            <a:spAutoFit/>
          </a:bodyPr>
          <a:lstStyle/>
          <a:p>
            <a:pPr algn="just"/>
            <a:r>
              <a:rPr lang="en-US" sz="1400" dirty="0" smtClean="0"/>
              <a:t>	</a:t>
            </a:r>
            <a:r>
              <a:rPr lang="ru-RU" sz="1400" dirty="0"/>
              <a:t>Права, передаваемые по авторскому договору, считаются неисключительными, если в договоре прямо не предусмотрено иное.</a:t>
            </a:r>
          </a:p>
          <a:p>
            <a:pPr algn="just"/>
            <a:r>
              <a:rPr lang="en-US" sz="1400" dirty="0" smtClean="0"/>
              <a:t>	</a:t>
            </a:r>
            <a:r>
              <a:rPr lang="ru-RU" sz="1400" dirty="0" smtClean="0"/>
              <a:t>Авторский </a:t>
            </a:r>
            <a:r>
              <a:rPr lang="ru-RU" sz="1400" dirty="0"/>
              <a:t>договор должен предусматривать:</a:t>
            </a:r>
          </a:p>
          <a:p>
            <a:pPr marL="285750" indent="-285750" algn="just">
              <a:buFont typeface="Arial" pitchFamily="34" charset="0"/>
              <a:buChar char="•"/>
            </a:pPr>
            <a:r>
              <a:rPr lang="ru-RU" sz="1400" dirty="0" smtClean="0"/>
              <a:t>способы </a:t>
            </a:r>
            <a:r>
              <a:rPr lang="ru-RU" sz="1400" dirty="0"/>
              <a:t>использования произведения (конкретные права, передаваемые по данному договору);</a:t>
            </a:r>
          </a:p>
          <a:p>
            <a:pPr marL="285750" indent="-285750" algn="just">
              <a:buFont typeface="Arial" pitchFamily="34" charset="0"/>
              <a:buChar char="•"/>
            </a:pPr>
            <a:r>
              <a:rPr lang="ru-RU" sz="1400" dirty="0" smtClean="0"/>
              <a:t>срок</a:t>
            </a:r>
            <a:r>
              <a:rPr lang="ru-RU" sz="1400" dirty="0"/>
              <a:t>, на который передается право;</a:t>
            </a:r>
          </a:p>
          <a:p>
            <a:pPr marL="285750" indent="-285750" algn="just">
              <a:buFont typeface="Arial" pitchFamily="34" charset="0"/>
              <a:buChar char="•"/>
            </a:pPr>
            <a:r>
              <a:rPr lang="ru-RU" sz="1400" dirty="0" smtClean="0"/>
              <a:t>размер </a:t>
            </a:r>
            <a:r>
              <a:rPr lang="ru-RU" sz="1400" dirty="0"/>
              <a:t>вознаграждения и (или) порядок определения размера вознаграждения за каждый способ использования произведения, порядок и сроки его выплаты;</a:t>
            </a:r>
          </a:p>
          <a:p>
            <a:pPr marL="285750" indent="-285750" algn="just">
              <a:buFont typeface="Arial" pitchFamily="34" charset="0"/>
              <a:buChar char="•"/>
            </a:pPr>
            <a:r>
              <a:rPr lang="ru-RU" sz="1400" dirty="0" smtClean="0"/>
              <a:t>другие </a:t>
            </a:r>
            <a:r>
              <a:rPr lang="ru-RU" sz="1400" dirty="0"/>
              <a:t>условия, которые стороны сочтут существенными для данного договора.</a:t>
            </a:r>
          </a:p>
          <a:p>
            <a:pPr algn="just"/>
            <a:r>
              <a:rPr lang="en-US" sz="1400" dirty="0" smtClean="0"/>
              <a:t>	</a:t>
            </a:r>
            <a:r>
              <a:rPr lang="ru-RU" sz="1400" dirty="0" smtClean="0"/>
              <a:t>Сторона</a:t>
            </a:r>
            <a:r>
              <a:rPr lang="ru-RU" sz="1400" dirty="0"/>
              <a:t>, не исполнившая или ненадлежащим образом исполнившая обязательства по авторскому договору, обязана возместить убытки, причиненные другой стороне, включая упущенную выгоду. Если автор не представил заказное произведение в соответствии с условиями договора заказа, он обязан возместить реальный ущерб, причиненный заказчику. За нарушение авторских и смежных прав наступает гражданская, уголовная или административная ответственность в соответствии с законодательством Республики Беларусь.</a:t>
            </a:r>
          </a:p>
          <a:p>
            <a:pPr algn="just"/>
            <a:r>
              <a:rPr lang="ru-RU" sz="1400" dirty="0"/>
              <a:t> </a:t>
            </a:r>
          </a:p>
          <a:p>
            <a:pPr lvl="0" algn="just"/>
            <a:r>
              <a:rPr lang="en-US" sz="1600" b="1" dirty="0" smtClean="0"/>
              <a:t>	V. </a:t>
            </a:r>
            <a:r>
              <a:rPr lang="ru-RU" sz="1600" b="1" dirty="0" smtClean="0"/>
              <a:t>Защита </a:t>
            </a:r>
            <a:r>
              <a:rPr lang="ru-RU" sz="1600" b="1" dirty="0"/>
              <a:t>авторских и смежных прав</a:t>
            </a:r>
            <a:endParaRPr lang="ru-RU" sz="1600" dirty="0"/>
          </a:p>
          <a:p>
            <a:pPr algn="just"/>
            <a:r>
              <a:rPr lang="ru-RU" sz="1400" dirty="0"/>
              <a:t> </a:t>
            </a:r>
          </a:p>
          <a:p>
            <a:pPr algn="just"/>
            <a:r>
              <a:rPr lang="en-US" sz="1400" dirty="0" smtClean="0"/>
              <a:t>	</a:t>
            </a:r>
            <a:r>
              <a:rPr lang="ru-RU" sz="1400" dirty="0" smtClean="0"/>
              <a:t>Под </a:t>
            </a:r>
            <a:r>
              <a:rPr lang="ru-RU" sz="1400" dirty="0"/>
              <a:t>защитой авторских и смежных прав понимается совокупность мер, направленных на восстановление и признание нарушенных или оспаривае­мых прав авторов и обладателей смежных прав, а также их наследников и правопреемников.</a:t>
            </a:r>
          </a:p>
          <a:p>
            <a:pPr algn="just"/>
            <a:r>
              <a:rPr lang="en-US" sz="1400" dirty="0" smtClean="0"/>
              <a:t>	</a:t>
            </a:r>
            <a:r>
              <a:rPr lang="ru-RU" sz="1400" dirty="0"/>
              <a:t>В качестве нарушителя указанной категории прав может явиться любое физическое и юридическое лицо, действующее вопреки законодательству об авторских и смежных правах</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en-US" sz="1400" dirty="0" smtClean="0"/>
              <a:t>	</a:t>
            </a:r>
            <a:r>
              <a:rPr lang="ru-RU" sz="1400" dirty="0"/>
              <a:t>Защита осуществляется как путем подачи иска в суд, так и обращения в  вышестоящий орган, которому подчиняется ответчик. Обеспечение защиты прав автора и обладателей смежных прав осуществляется с момента их возникновения. При этом они защищаются как от лица, использующего произведение по договору, так и от третьих лиц. Защите подлежат как личные неимущественные права автора, так и имущественные права автора и обладателей смежных прав.                               </a:t>
            </a:r>
          </a:p>
          <a:p>
            <a:pPr algn="just"/>
            <a:r>
              <a:rPr lang="en-US" sz="1400" dirty="0" smtClean="0"/>
              <a:t>	</a:t>
            </a:r>
            <a:r>
              <a:rPr lang="ru-RU" sz="1400" dirty="0" smtClean="0"/>
              <a:t>В </a:t>
            </a:r>
            <a:r>
              <a:rPr lang="ru-RU" sz="1400" dirty="0"/>
              <a:t>соответствии со Всемирной конвенцией об авторском праве (1952 г.) на всех печатных изданиях проставляется знак охраны авторского права, состоящий из элементов: имени обладателя авторского права и года первого опубликования произведения.</a:t>
            </a:r>
          </a:p>
          <a:p>
            <a:pPr algn="just"/>
            <a:r>
              <a:rPr lang="en-US" sz="1400" dirty="0" smtClean="0"/>
              <a:t>	</a:t>
            </a:r>
            <a:r>
              <a:rPr lang="ru-RU" sz="1400" dirty="0" smtClean="0"/>
              <a:t>Нарушение </a:t>
            </a:r>
            <a:r>
              <a:rPr lang="ru-RU" sz="1400" dirty="0"/>
              <a:t>прав и интересов автора по заключенному авторскому договору влечет за собой и соответствующие способы их защиты. В частности, нарушение личных неимущественных прав автора влечет за собой право автора потребовать применения одной из следующих мер:</a:t>
            </a:r>
          </a:p>
          <a:p>
            <a:pPr algn="just"/>
            <a:r>
              <a:rPr lang="en-US" sz="1400" dirty="0" smtClean="0"/>
              <a:t>	</a:t>
            </a:r>
            <a:r>
              <a:rPr lang="ru-RU" sz="1400" dirty="0" smtClean="0"/>
              <a:t>- </a:t>
            </a:r>
            <a:r>
              <a:rPr lang="ru-RU" sz="1400" dirty="0"/>
              <a:t>восстановления нарушенного права и внесения соответствующих исправлений (например, </a:t>
            </a:r>
            <a:r>
              <a:rPr lang="en-US" sz="1400" dirty="0" smtClean="0"/>
              <a:t>	</a:t>
            </a:r>
            <a:r>
              <a:rPr lang="ru-RU" sz="1400" dirty="0" smtClean="0"/>
              <a:t>при </a:t>
            </a:r>
            <a:r>
              <a:rPr lang="ru-RU" sz="1400" dirty="0"/>
              <a:t>нарушении права на неприкосновенность произведения - публикация в печати или </a:t>
            </a:r>
            <a:r>
              <a:rPr lang="en-US" sz="1400" dirty="0" smtClean="0"/>
              <a:t>	</a:t>
            </a:r>
            <a:r>
              <a:rPr lang="ru-RU" sz="1400" dirty="0" smtClean="0"/>
              <a:t>иным </a:t>
            </a:r>
            <a:r>
              <a:rPr lang="ru-RU" sz="1400" dirty="0"/>
              <a:t>способом о допущенном нарушении);</a:t>
            </a:r>
          </a:p>
          <a:p>
            <a:pPr algn="just"/>
            <a:r>
              <a:rPr lang="en-US" sz="1400" dirty="0" smtClean="0"/>
              <a:t>	</a:t>
            </a:r>
            <a:r>
              <a:rPr lang="ru-RU" sz="1400" dirty="0" smtClean="0"/>
              <a:t>- </a:t>
            </a:r>
            <a:r>
              <a:rPr lang="ru-RU" sz="1400" dirty="0"/>
              <a:t>запрещения выпуска произведения в свет (например, в случаях использования чужого </a:t>
            </a:r>
            <a:r>
              <a:rPr lang="en-US" sz="1400" dirty="0" smtClean="0"/>
              <a:t>	</a:t>
            </a:r>
            <a:r>
              <a:rPr lang="ru-RU" sz="1400" dirty="0" smtClean="0"/>
              <a:t>произведения </a:t>
            </a:r>
            <a:r>
              <a:rPr lang="ru-RU" sz="1400" dirty="0"/>
              <a:t>без договора с автором или его правопреемниками);</a:t>
            </a:r>
          </a:p>
          <a:p>
            <a:pPr algn="just"/>
            <a:r>
              <a:rPr lang="en-US" sz="1400" dirty="0" smtClean="0"/>
              <a:t>	</a:t>
            </a:r>
            <a:r>
              <a:rPr lang="ru-RU" sz="1400" dirty="0" smtClean="0"/>
              <a:t>- </a:t>
            </a:r>
            <a:r>
              <a:rPr lang="ru-RU" sz="1400" dirty="0"/>
              <a:t>прекращения его распространения (например, несоблюдение условий использования </a:t>
            </a:r>
            <a:r>
              <a:rPr lang="en-US" sz="1400" dirty="0" smtClean="0"/>
              <a:t>	</a:t>
            </a:r>
            <a:r>
              <a:rPr lang="ru-RU" sz="1400" dirty="0" smtClean="0"/>
              <a:t>произведения </a:t>
            </a:r>
            <a:r>
              <a:rPr lang="ru-RU" sz="1400" dirty="0"/>
              <a:t>без согласия автора) и др.</a:t>
            </a:r>
          </a:p>
          <a:p>
            <a:pPr algn="just"/>
            <a:r>
              <a:rPr lang="en-US" sz="1400" dirty="0" smtClean="0"/>
              <a:t>	</a:t>
            </a:r>
            <a:r>
              <a:rPr lang="ru-RU" sz="1400" dirty="0" smtClean="0"/>
              <a:t>Право </a:t>
            </a:r>
            <a:r>
              <a:rPr lang="ru-RU" sz="1400" dirty="0"/>
              <a:t>выбора способа защиты своего права принадлежит носителю авторского права.</a:t>
            </a:r>
          </a:p>
          <a:p>
            <a:pPr algn="just"/>
            <a:r>
              <a:rPr lang="en-US" sz="1400" dirty="0" smtClean="0"/>
              <a:t>	</a:t>
            </a:r>
            <a:r>
              <a:rPr lang="ru-RU" sz="1400" dirty="0"/>
              <a:t>При нарушении права авторства автор имеет право требовать в судебном порядке признания своего авторства. Разновидностью споров об авторстве являются споры о соавторстве, а также защита от плагиата — присвоения каким-либо лицом чужого произведения. Споры об авторстве решаются судом, при необходимости с назначением экспертизы. По решению суда </a:t>
            </a:r>
            <a:r>
              <a:rPr lang="ru-RU" sz="1400" dirty="0" smtClean="0"/>
              <a:t>производится</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652948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ru-RU" sz="1400" dirty="0"/>
              <a:t>публикация о действительном авторе произведения или совершаются другие действия, подтверждающие его авторство и имя.</a:t>
            </a:r>
          </a:p>
          <a:p>
            <a:pPr algn="just"/>
            <a:r>
              <a:rPr lang="en-US" sz="1400" dirty="0" smtClean="0"/>
              <a:t>	</a:t>
            </a:r>
            <a:r>
              <a:rPr lang="ru-RU" sz="1400" dirty="0"/>
              <a:t>Что касается имущественных прав автора и обладателей смежных прав, то защита их заключается в возмещении им убытков. Основной формой убытков, как правило, являются неполученные доходы в виде невыплаченного авторского вознаграждения. При неправомерном бездоговорном использовании про­изведения автору должен быть выплачен гонорар, который причитался бы ему при правомерном использовании произведения по договору</a:t>
            </a:r>
          </a:p>
          <a:p>
            <a:pPr algn="just"/>
            <a:r>
              <a:rPr lang="en-US" sz="1400" dirty="0" smtClean="0"/>
              <a:t>	</a:t>
            </a:r>
            <a:r>
              <a:rPr lang="ru-RU" sz="1400" dirty="0" smtClean="0"/>
              <a:t>Защита </a:t>
            </a:r>
            <a:r>
              <a:rPr lang="ru-RU" sz="1400" dirty="0"/>
              <a:t>прав автора осуществляется и после смерти автора. Автор вправе в том же порядке, в каком назначается исполнитель завещания, указать лицо, на которое он возлагает охрану неприкосновенности своих произведений после своей смерти. Лицо, получившее такие полномочия, осуществляет их пожизненно. Если таких указаний не последовало, то после смерти автора защита его прав осуществляется наследниками, а также организациями, на которые возложена охрана авторских прав. </a:t>
            </a:r>
          </a:p>
          <a:p>
            <a:pPr algn="just"/>
            <a:r>
              <a:rPr lang="ru-RU" sz="1400" dirty="0"/>
              <a:t> </a:t>
            </a:r>
          </a:p>
          <a:p>
            <a:pPr lvl="0" algn="just"/>
            <a:r>
              <a:rPr lang="en-US" sz="1400" b="1" dirty="0" smtClean="0"/>
              <a:t>	VI. </a:t>
            </a:r>
            <a:r>
              <a:rPr lang="ru-RU" sz="1400" b="1" dirty="0" smtClean="0"/>
              <a:t>Особенности </a:t>
            </a:r>
            <a:r>
              <a:rPr lang="ru-RU" sz="1400" b="1" dirty="0"/>
              <a:t>регулирования информационных отношений институтом патентного </a:t>
            </a:r>
            <a:r>
              <a:rPr lang="en-US" sz="1400" b="1" dirty="0" smtClean="0"/>
              <a:t>	</a:t>
            </a:r>
            <a:r>
              <a:rPr lang="ru-RU" sz="1400" b="1" dirty="0" smtClean="0"/>
              <a:t>права</a:t>
            </a:r>
            <a:endParaRPr lang="ru-RU" sz="1400" dirty="0"/>
          </a:p>
          <a:p>
            <a:pPr algn="just"/>
            <a:r>
              <a:rPr lang="ru-RU" sz="1400" b="1" dirty="0"/>
              <a:t> </a:t>
            </a:r>
            <a:endParaRPr lang="ru-RU" sz="1400" dirty="0"/>
          </a:p>
          <a:p>
            <a:pPr algn="just"/>
            <a:r>
              <a:rPr lang="en-US" sz="1400" dirty="0" smtClean="0"/>
              <a:t>	</a:t>
            </a:r>
            <a:r>
              <a:rPr lang="ru-RU" sz="1400" dirty="0" smtClean="0"/>
              <a:t>Изобретению </a:t>
            </a:r>
            <a:r>
              <a:rPr lang="ru-RU" sz="1400" dirty="0"/>
              <a:t>в любой области техники предоставляется правовая охрана, если оно относится к продукту или способу, является новым, имеет изобретательский уровень и промышленно применимо (ст.2 Закона Республики Беларусь «О патентах на изобретения, полезные модели, промышленные образцы»).</a:t>
            </a:r>
          </a:p>
          <a:p>
            <a:pPr algn="just"/>
            <a:r>
              <a:rPr lang="en-US" sz="1400" dirty="0" smtClean="0"/>
              <a:t>	</a:t>
            </a:r>
            <a:r>
              <a:rPr lang="ru-RU" sz="1400" dirty="0"/>
              <a:t>Объектами изобретения могут быть: устройство, способ, вещество, штамм микроорганизма, культуры клеток растений и животных, а также применение известного ранее устройства, способа, вещества, штамма по новому назначению</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62979"/>
          </a:xfrm>
          <a:prstGeom prst="rect">
            <a:avLst/>
          </a:prstGeom>
          <a:noFill/>
        </p:spPr>
        <p:txBody>
          <a:bodyPr wrap="square" rtlCol="0">
            <a:spAutoFit/>
          </a:bodyPr>
          <a:lstStyle/>
          <a:p>
            <a:pPr algn="just"/>
            <a:r>
              <a:rPr lang="en-US" sz="1400" dirty="0" smtClean="0"/>
              <a:t>	</a:t>
            </a:r>
            <a:r>
              <a:rPr lang="ru-RU" sz="1400" dirty="0"/>
              <a:t>Не признаются патентоспособными изобретениями: научные теории и математические методы; методы организации и управления хозяйством; условные обозначения, расписания, правила; методы выполнения умственных операций; алгоритмы и программы для вычислительных машин; проекты и схемы планировки сооружений, зданий, территорий; решения, касающиеся только внешнего вида изделий, направленные на удовлетворение эстетических потребностей; топологии интегральных микросхем; сорта растений и породы животных; решения, противоречащие общественным интересам, принципам, гуманности и морали.</a:t>
            </a:r>
          </a:p>
          <a:p>
            <a:pPr algn="just"/>
            <a:r>
              <a:rPr lang="en-US" sz="1400" dirty="0" smtClean="0"/>
              <a:t>	</a:t>
            </a:r>
            <a:r>
              <a:rPr lang="ru-RU" sz="1400" dirty="0" smtClean="0"/>
              <a:t>К </a:t>
            </a:r>
            <a:r>
              <a:rPr lang="ru-RU" sz="1400" dirty="0"/>
              <a:t>полезным моделям относится конструктивное производство и производство предметов потребления, а также их составные части.</a:t>
            </a:r>
          </a:p>
          <a:p>
            <a:pPr algn="just"/>
            <a:r>
              <a:rPr lang="en-US" sz="1400" dirty="0" smtClean="0"/>
              <a:t>	</a:t>
            </a:r>
            <a:r>
              <a:rPr lang="ru-RU" sz="1400" dirty="0" smtClean="0"/>
              <a:t>Полезной </a:t>
            </a:r>
            <a:r>
              <a:rPr lang="ru-RU" sz="1400" dirty="0"/>
              <a:t>модели предоставляется правовая охрана, если она являются новой и промышленно применимой. Полезная модель считается новой, если совокупность ее существенных признаков не известна технике настоящего уровня. Полезная модель промышленно применима, если может быть использована в промышленности, сельском хозяйстве, здравоохранении и других отраслях деятельности.</a:t>
            </a:r>
          </a:p>
          <a:p>
            <a:pPr algn="just"/>
            <a:r>
              <a:rPr lang="en-US" sz="1400" dirty="0" smtClean="0"/>
              <a:t>	</a:t>
            </a:r>
            <a:r>
              <a:rPr lang="ru-RU" sz="1400" dirty="0" smtClean="0"/>
              <a:t>В </a:t>
            </a:r>
            <a:r>
              <a:rPr lang="ru-RU" sz="1400" dirty="0"/>
              <a:t>качестве полезных моделей не охраняются: способы, вещества, штаммы микроорганизмов, культур клеток растений и животных, а также их применение по новому назначению.</a:t>
            </a:r>
          </a:p>
          <a:p>
            <a:pPr algn="just"/>
            <a:r>
              <a:rPr lang="en-US" sz="1400" dirty="0" smtClean="0"/>
              <a:t>	</a:t>
            </a:r>
            <a:r>
              <a:rPr lang="ru-RU" sz="1400" dirty="0" smtClean="0"/>
              <a:t>К </a:t>
            </a:r>
            <a:r>
              <a:rPr lang="ru-RU" sz="1400" dirty="0"/>
              <a:t>промышленным образцам относится художественно-конструкторское решение изделия, определяющее его внешний вид.</a:t>
            </a:r>
          </a:p>
          <a:p>
            <a:pPr algn="just"/>
            <a:r>
              <a:rPr lang="en-US" sz="1400" dirty="0" smtClean="0"/>
              <a:t>	</a:t>
            </a:r>
            <a:r>
              <a:rPr lang="ru-RU" sz="1400" dirty="0" smtClean="0"/>
              <a:t>Промышленному </a:t>
            </a:r>
            <a:r>
              <a:rPr lang="ru-RU" sz="1400" dirty="0"/>
              <a:t>образцу предоставляется правовая охрана, если он является новым, оригинальным и промышленно применимым. Промышленный образец признается новым, если совокупность признаков, определяющих эстетические особенности изделия, не известна из сведений, ставших общедоступными в мире до даты приоритета промышленного образца. Промышленный образец признается оригинальным, если его существенные признаки обусловливают творческий характер эстетических особенностей изделия. Промышленный образец признается </a:t>
            </a:r>
            <a:r>
              <a:rPr lang="ru-RU" sz="1400" dirty="0" smtClean="0"/>
              <a:t>промышленно</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139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32092"/>
          </a:xfrm>
          <a:prstGeom prst="rect">
            <a:avLst/>
          </a:prstGeom>
          <a:noFill/>
        </p:spPr>
        <p:txBody>
          <a:bodyPr wrap="square" rtlCol="0">
            <a:spAutoFit/>
          </a:bodyPr>
          <a:lstStyle/>
          <a:p>
            <a:pPr algn="just"/>
            <a:r>
              <a:rPr lang="ru-RU" sz="1400" dirty="0"/>
              <a:t>применимым, если может быть многократно воспроизведен путем изготовления соответствующего изделия.</a:t>
            </a:r>
          </a:p>
          <a:p>
            <a:pPr algn="just"/>
            <a:r>
              <a:rPr lang="en-US" sz="1400" dirty="0" smtClean="0"/>
              <a:t>	</a:t>
            </a:r>
            <a:r>
              <a:rPr lang="ru-RU" sz="1400" dirty="0"/>
              <a:t>Не признаются патентоспособными промышленными образцами решения: обусловленные исключительно технической функцией изделия; объектов архитектуры (кроме малых архитектурных форм), промышленных, гидротехнических и других стационарных сооружений; печатной продукции как таковой; объектов неустойчивой формы из жидких, газообразных, сыпучих или им подобных веществ; изделий, противоречащих общественным интересам, принципам гуманности и морали.</a:t>
            </a:r>
          </a:p>
          <a:p>
            <a:pPr algn="just"/>
            <a:r>
              <a:rPr lang="en-US" sz="1400" dirty="0" smtClean="0"/>
              <a:t>	</a:t>
            </a:r>
            <a:r>
              <a:rPr lang="ru-RU" sz="1400" dirty="0" smtClean="0"/>
              <a:t>Автором </a:t>
            </a:r>
            <a:r>
              <a:rPr lang="ru-RU" sz="1400" dirty="0"/>
              <a:t>изобретения, полезной модели, промышленного образца признается физическое лицо, творческим трудом которого они созданы. Если в создании объекта промышленной собственности участвовало несколько физических лиц, все они считаются его авторами. Порядок пользования правами, принадлежащими авторам, определяется соглашением между ними.</a:t>
            </a:r>
          </a:p>
          <a:p>
            <a:pPr algn="just"/>
            <a:r>
              <a:rPr lang="en-US" sz="1400" dirty="0" smtClean="0"/>
              <a:t>	</a:t>
            </a:r>
            <a:r>
              <a:rPr lang="ru-RU" sz="1400" dirty="0" smtClean="0"/>
              <a:t>Не </a:t>
            </a:r>
            <a:r>
              <a:rPr lang="ru-RU" sz="1400" dirty="0"/>
              <a:t>признаются авторами физические лица, не внесшие личного творческого вклада в создание объекта промышленной собственности, оказавшие автору (авторам) только техническую, организационную или материальную помощь либо только способствовавшие оформлению прав на него и его использованию. Право авторства является неотчуждаемым личным правом и охраняется бессрочно.</a:t>
            </a:r>
          </a:p>
          <a:p>
            <a:pPr algn="just"/>
            <a:r>
              <a:rPr lang="en-US" sz="1400" dirty="0" smtClean="0"/>
              <a:t>	</a:t>
            </a:r>
            <a:r>
              <a:rPr lang="ru-RU" sz="1400" dirty="0" smtClean="0"/>
              <a:t>Права </a:t>
            </a:r>
            <a:r>
              <a:rPr lang="ru-RU" sz="1400" dirty="0"/>
              <a:t>на изобретение, полезную модель, промышленный образец подтверждаются патентом на изобретение, свидетельством на полезную модель или патентом на промышленный образец (далее – патент) и охраняются законом. Патент удостоверяет приоритет, авторство на изобретение, полезную модель или промышленный образец и исключительное право на их использование.</a:t>
            </a:r>
          </a:p>
          <a:p>
            <a:pPr algn="just"/>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4524315"/>
          </a:xfrm>
          <a:prstGeom prst="rect">
            <a:avLst/>
          </a:prstGeom>
          <a:noFill/>
        </p:spPr>
        <p:txBody>
          <a:bodyPr wrap="square" rtlCol="0">
            <a:spAutoFit/>
          </a:bodyPr>
          <a:lstStyle/>
          <a:p>
            <a:pPr algn="just"/>
            <a:r>
              <a:rPr lang="ru-RU" sz="1400" dirty="0" smtClean="0"/>
              <a:t>	</a:t>
            </a:r>
            <a:r>
              <a:rPr lang="ru-RU" sz="1400" i="1" dirty="0"/>
              <a:t>Для сокращенной формы</a:t>
            </a:r>
            <a:r>
              <a:rPr lang="ru-RU" sz="1400" dirty="0"/>
              <a:t> обучения (4 года) в 3 семестре предусмотрено 8 часов лекционных занятий , 4 часа практических занятий. Итоговой формой контроля является зачет в 3 семестре.</a:t>
            </a:r>
          </a:p>
          <a:p>
            <a:pPr algn="just"/>
            <a:r>
              <a:rPr lang="ru-RU" sz="1400" dirty="0" smtClean="0"/>
              <a:t>	План-график </a:t>
            </a:r>
            <a:r>
              <a:rPr lang="ru-RU" sz="1400" dirty="0"/>
              <a:t>дисциплины «Информационное право». Сокращенная форма обучения, 4 года.</a:t>
            </a:r>
          </a:p>
          <a:p>
            <a:pPr algn="just"/>
            <a:endParaRPr lang="ru-RU" sz="1400" dirty="0" smtClean="0"/>
          </a:p>
          <a:p>
            <a:pPr algn="just"/>
            <a:endParaRPr lang="ru-RU" sz="1400" dirty="0"/>
          </a:p>
          <a:p>
            <a:pPr algn="just"/>
            <a:endParaRPr lang="ru-RU" sz="1400" dirty="0" smtClean="0"/>
          </a:p>
          <a:p>
            <a:pPr algn="just"/>
            <a:endParaRPr lang="ru-RU" sz="1400" dirty="0"/>
          </a:p>
          <a:p>
            <a:pPr algn="just"/>
            <a:endParaRPr lang="ru-RU" sz="1400" dirty="0" smtClean="0"/>
          </a:p>
          <a:p>
            <a:pPr algn="just"/>
            <a:endParaRPr lang="ru-RU" sz="1400" dirty="0"/>
          </a:p>
          <a:p>
            <a:r>
              <a:rPr lang="ru-RU" sz="1600" b="1" dirty="0" smtClean="0"/>
              <a:t>	</a:t>
            </a:r>
          </a:p>
          <a:p>
            <a:endParaRPr lang="ru-RU" sz="1600" b="1" dirty="0"/>
          </a:p>
          <a:p>
            <a:r>
              <a:rPr lang="ru-RU" sz="1600" b="1" dirty="0" smtClean="0"/>
              <a:t>	1.5</a:t>
            </a:r>
            <a:r>
              <a:rPr lang="ru-RU" sz="1600" dirty="0" smtClean="0"/>
              <a:t> </a:t>
            </a:r>
            <a:r>
              <a:rPr lang="ru-RU" sz="1600" b="1" dirty="0"/>
              <a:t>Распределение часов по темам и видам учебных занятий</a:t>
            </a:r>
            <a:endParaRPr lang="ru-RU" sz="1600" dirty="0"/>
          </a:p>
          <a:p>
            <a:r>
              <a:rPr lang="ru-RU" sz="1600" b="1" dirty="0" smtClean="0"/>
              <a:t>	Специальность </a:t>
            </a:r>
            <a:r>
              <a:rPr lang="ru-RU" sz="1600" b="1" dirty="0"/>
              <a:t>«Правоведение», шифр 1 – 24 01 02</a:t>
            </a:r>
          </a:p>
          <a:p>
            <a:r>
              <a:rPr lang="ru-RU" sz="1400" dirty="0" smtClean="0"/>
              <a:t>	Для </a:t>
            </a:r>
            <a:r>
              <a:rPr lang="ru-RU" sz="1400" dirty="0"/>
              <a:t>дневной формы обучения предусмотрено: лекционных занятий – 30 часов, практических занятий – 24 часа, курсовая работа в 6 семестре по выбору студента. Итоговой формой контроля является зачет в 6 семестре. </a:t>
            </a:r>
          </a:p>
          <a:p>
            <a:r>
              <a:rPr lang="ru-RU" sz="1400" dirty="0" smtClean="0"/>
              <a:t>	Для </a:t>
            </a:r>
            <a:r>
              <a:rPr lang="ru-RU" sz="1400" dirty="0"/>
              <a:t>заочной и сокращенной формы обучения предусмотрено 8 часов лекционных занятий, 4 часа практических занятий и курсовая работа по выбору студента. Итоговой формой контроля является зачет.</a:t>
            </a:r>
          </a:p>
          <a:p>
            <a:pPr algn="just"/>
            <a:endParaRPr lang="ru-RU" sz="1400" dirty="0"/>
          </a:p>
        </p:txBody>
      </p:sp>
      <p:graphicFrame>
        <p:nvGraphicFramePr>
          <p:cNvPr id="7" name="Таблица 6"/>
          <p:cNvGraphicFramePr>
            <a:graphicFrameLocks noGrp="1"/>
          </p:cNvGraphicFramePr>
          <p:nvPr>
            <p:extLst>
              <p:ext uri="{D42A27DB-BD31-4B8C-83A1-F6EECF244321}">
                <p14:modId xmlns:p14="http://schemas.microsoft.com/office/powerpoint/2010/main" xmlns="" val="2335937743"/>
              </p:ext>
            </p:extLst>
          </p:nvPr>
        </p:nvGraphicFramePr>
        <p:xfrm>
          <a:off x="1979632" y="2204864"/>
          <a:ext cx="7056864" cy="420624"/>
        </p:xfrm>
        <a:graphic>
          <a:graphicData uri="http://schemas.openxmlformats.org/drawingml/2006/table">
            <a:tbl>
              <a:tblPr firstRow="1" firstCol="1" lastRow="1" lastCol="1" bandRow="1" bandCol="1">
                <a:tableStyleId>{5940675A-B579-460E-94D1-54222C63F5DA}</a:tableStyleId>
              </a:tblPr>
              <a:tblGrid>
                <a:gridCol w="1413510"/>
                <a:gridCol w="1917065"/>
                <a:gridCol w="3726289"/>
              </a:tblGrid>
              <a:tr h="0">
                <a:tc>
                  <a:txBody>
                    <a:bodyPr/>
                    <a:lstStyle/>
                    <a:p>
                      <a:pPr indent="540385" algn="just">
                        <a:lnSpc>
                          <a:spcPct val="115000"/>
                        </a:lnSpc>
                        <a:spcAft>
                          <a:spcPts val="0"/>
                        </a:spcAft>
                      </a:pPr>
                      <a:r>
                        <a:rPr lang="ru-RU" sz="1200" dirty="0">
                          <a:effectLst/>
                        </a:rPr>
                        <a:t>Семестр</a:t>
                      </a:r>
                      <a:endParaRPr lang="ru-RU" sz="1200" dirty="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a:effectLst/>
                        </a:rPr>
                        <a:t>Кол-во лек. часов</a:t>
                      </a:r>
                      <a:endParaRPr lang="ru-RU" sz="120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dirty="0">
                          <a:effectLst/>
                        </a:rPr>
                        <a:t>Кол-во часов </a:t>
                      </a:r>
                      <a:r>
                        <a:rPr lang="ru-RU" sz="1200" dirty="0" err="1">
                          <a:effectLst/>
                        </a:rPr>
                        <a:t>практ</a:t>
                      </a:r>
                      <a:r>
                        <a:rPr lang="ru-RU" sz="1200" dirty="0">
                          <a:effectLst/>
                        </a:rPr>
                        <a:t>. занятий</a:t>
                      </a:r>
                      <a:endParaRPr lang="ru-RU" sz="1200" dirty="0">
                        <a:effectLst/>
                        <a:latin typeface="Times New Roman"/>
                        <a:ea typeface="Times New Roman"/>
                      </a:endParaRPr>
                    </a:p>
                  </a:txBody>
                  <a:tcPr marL="68580" marR="68580" marT="0" marB="0"/>
                </a:tc>
              </a:tr>
              <a:tr h="0">
                <a:tc>
                  <a:txBody>
                    <a:bodyPr/>
                    <a:lstStyle/>
                    <a:p>
                      <a:pPr indent="540385" algn="just">
                        <a:lnSpc>
                          <a:spcPct val="115000"/>
                        </a:lnSpc>
                        <a:spcAft>
                          <a:spcPts val="0"/>
                        </a:spcAft>
                      </a:pPr>
                      <a:r>
                        <a:rPr lang="ru-RU" sz="1200" dirty="0">
                          <a:effectLst/>
                        </a:rPr>
                        <a:t>3</a:t>
                      </a:r>
                      <a:endParaRPr lang="ru-RU" sz="1200" dirty="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a:effectLst/>
                        </a:rPr>
                        <a:t>8</a:t>
                      </a:r>
                      <a:endParaRPr lang="ru-RU" sz="1200">
                        <a:effectLst/>
                        <a:latin typeface="Times New Roman"/>
                        <a:ea typeface="Times New Roman"/>
                      </a:endParaRPr>
                    </a:p>
                  </a:txBody>
                  <a:tcPr marL="68580" marR="68580" marT="0" marB="0"/>
                </a:tc>
                <a:tc>
                  <a:txBody>
                    <a:bodyPr/>
                    <a:lstStyle/>
                    <a:p>
                      <a:pPr indent="540385" algn="just">
                        <a:lnSpc>
                          <a:spcPct val="115000"/>
                        </a:lnSpc>
                        <a:spcAft>
                          <a:spcPts val="0"/>
                        </a:spcAft>
                      </a:pPr>
                      <a:r>
                        <a:rPr lang="ru-RU" sz="1200" dirty="0">
                          <a:effectLst/>
                        </a:rPr>
                        <a:t>4</a:t>
                      </a:r>
                      <a:endParaRPr lang="ru-RU" sz="1200" dirty="0">
                        <a:effectLst/>
                        <a:latin typeface="Times New Roman"/>
                        <a:ea typeface="Times New Roman"/>
                      </a:endParaRPr>
                    </a:p>
                  </a:txBody>
                  <a:tcPr marL="68580" marR="68580" marT="0" marB="0"/>
                </a:tc>
              </a:tr>
            </a:tbl>
          </a:graphicData>
        </a:graphic>
      </p:graphicFrame>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15901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170646"/>
          </a:xfrm>
          <a:prstGeom prst="rect">
            <a:avLst/>
          </a:prstGeom>
          <a:noFill/>
        </p:spPr>
        <p:txBody>
          <a:bodyPr wrap="square" rtlCol="0">
            <a:spAutoFit/>
          </a:bodyPr>
          <a:lstStyle/>
          <a:p>
            <a:pPr algn="just"/>
            <a:r>
              <a:rPr lang="en-US" sz="1400" dirty="0" smtClean="0"/>
              <a:t>	</a:t>
            </a:r>
            <a:r>
              <a:rPr lang="ru-RU" sz="1600" b="1" dirty="0"/>
              <a:t>2.10. Правовое регулирование информационных отношений в области </a:t>
            </a:r>
            <a:r>
              <a:rPr lang="en-US" sz="1600" b="1" dirty="0" smtClean="0"/>
              <a:t>	</a:t>
            </a:r>
            <a:r>
              <a:rPr lang="ru-RU" sz="1600" b="1" dirty="0" smtClean="0"/>
              <a:t>библиотечного </a:t>
            </a:r>
            <a:r>
              <a:rPr lang="ru-RU" sz="1600" b="1" dirty="0"/>
              <a:t>и архивного дела</a:t>
            </a:r>
            <a:endParaRPr lang="ru-RU" sz="1600" dirty="0"/>
          </a:p>
          <a:p>
            <a:pPr algn="just"/>
            <a:r>
              <a:rPr lang="ru-RU" sz="1400" b="1" dirty="0"/>
              <a:t> </a:t>
            </a:r>
            <a:endParaRPr lang="ru-RU" sz="1400" dirty="0"/>
          </a:p>
          <a:p>
            <a:pPr algn="just"/>
            <a:r>
              <a:rPr lang="en-US" sz="1400" b="1" dirty="0" smtClean="0"/>
              <a:t>	</a:t>
            </a:r>
            <a:r>
              <a:rPr lang="ru-RU" sz="1600" b="1" dirty="0" smtClean="0"/>
              <a:t>План </a:t>
            </a:r>
            <a:r>
              <a:rPr lang="ru-RU" sz="1600" b="1" dirty="0"/>
              <a:t>лекции</a:t>
            </a:r>
            <a:endParaRPr lang="ru-RU" sz="1600" dirty="0"/>
          </a:p>
          <a:p>
            <a:pPr algn="just"/>
            <a:r>
              <a:rPr lang="ru-RU" sz="1400" dirty="0"/>
              <a:t> </a:t>
            </a:r>
          </a:p>
          <a:p>
            <a:pPr marL="400050" lvl="0" indent="-400050" algn="just">
              <a:buFont typeface="+mj-lt"/>
              <a:buAutoNum type="romanUcPeriod"/>
            </a:pPr>
            <a:r>
              <a:rPr lang="ru-RU" sz="1400" dirty="0"/>
              <a:t>Понятие библиотечного дела. Правовой статус и виды библиотек. </a:t>
            </a:r>
          </a:p>
          <a:p>
            <a:pPr marL="400050" lvl="0" indent="-400050" algn="just">
              <a:buFont typeface="+mj-lt"/>
              <a:buAutoNum type="romanUcPeriod"/>
            </a:pPr>
            <a:r>
              <a:rPr lang="ru-RU" sz="1400" dirty="0"/>
              <a:t>Государственное регулирование библиотечного дела.</a:t>
            </a:r>
          </a:p>
          <a:p>
            <a:pPr marL="400050" lvl="0" indent="-400050" algn="just">
              <a:buFont typeface="+mj-lt"/>
              <a:buAutoNum type="romanUcPeriod"/>
            </a:pPr>
            <a:r>
              <a:rPr lang="ru-RU" sz="1400" dirty="0"/>
              <a:t>Правовое регулирование информационных отношений в области архивного дела.</a:t>
            </a:r>
          </a:p>
          <a:p>
            <a:pPr algn="just"/>
            <a:r>
              <a:rPr lang="ru-RU" sz="1400" dirty="0"/>
              <a:t> </a:t>
            </a:r>
          </a:p>
          <a:p>
            <a:pPr lvl="2" algn="just"/>
            <a:r>
              <a:rPr lang="en-US" sz="1600" b="1" dirty="0" smtClean="0"/>
              <a:t>I. </a:t>
            </a:r>
            <a:r>
              <a:rPr lang="ru-RU" sz="1600" b="1" dirty="0" smtClean="0"/>
              <a:t>Понятие </a:t>
            </a:r>
            <a:r>
              <a:rPr lang="ru-RU" sz="1600" b="1" dirty="0"/>
              <a:t>библиотечного дела. Правовой статус и виды библиотек</a:t>
            </a:r>
            <a:endParaRPr lang="ru-RU" sz="1600" dirty="0"/>
          </a:p>
          <a:p>
            <a:pPr algn="just"/>
            <a:r>
              <a:rPr lang="ru-RU" sz="1400" dirty="0"/>
              <a:t> </a:t>
            </a:r>
          </a:p>
          <a:p>
            <a:pPr algn="just"/>
            <a:r>
              <a:rPr lang="en-US" sz="1400" dirty="0" smtClean="0"/>
              <a:t>	</a:t>
            </a:r>
            <a:r>
              <a:rPr lang="ru-RU" sz="1400" dirty="0" smtClean="0"/>
              <a:t>Библиотечное </a:t>
            </a:r>
            <a:r>
              <a:rPr lang="ru-RU" sz="1400" dirty="0"/>
              <a:t>дело представляет собой отрасль информационной, культурной, культурно-просветительской и образовательной деятельности, в задачи которой входит создание и развитие сети библиотек, формирование и обработка их фондов, организация библиотечного, информационного и справочно-библиографического обслуживания пользователей библиотек, подготовка кадров работников библиотек, научное и методическое обеспечение развития библиотек. Институт библиотечного дела – это одно из направлений правового регулирования отношений, складывающихся в информационной сфере в ходе обеспечения реализации права каждого на поиск, получение и передачу библиотечной информации, которое может быть признано в качестве одного из значимых прав человека. </a:t>
            </a:r>
          </a:p>
          <a:p>
            <a:pPr algn="just"/>
            <a:r>
              <a:rPr lang="en-US" sz="1400" dirty="0" smtClean="0"/>
              <a:t>	</a:t>
            </a:r>
            <a:r>
              <a:rPr lang="ru-RU" sz="1400" b="1" dirty="0"/>
              <a:t>Субъектами</a:t>
            </a:r>
            <a:r>
              <a:rPr lang="ru-RU" sz="1400" dirty="0"/>
              <a:t> правоотношений в сфере создания и деятельности библиотек являются: сами библиотеки, а также государство, физические и юридические лица, в том числе, поставляющие документы для комплектования библиотек и пользующиеся услугами библиотек. Библиотека — это организация или структурное подразделение организации, которая осуществляет сбор и </a:t>
            </a:r>
            <a:r>
              <a:rPr lang="ru-RU" sz="1400" dirty="0" smtClean="0"/>
              <a:t>обеспечивает</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algn="just"/>
            <a:r>
              <a:rPr lang="ru-RU" sz="1400" dirty="0"/>
              <a:t>охрану документов с целью удовлетворения информационных, культурных, научных и других потребностей пользователей библиотеки. Библиотеки могут быть учреждены органами государственной власти всех уровней, органами местного самоуправления, юридическими и физическими лицами.</a:t>
            </a:r>
          </a:p>
          <a:p>
            <a:pPr algn="just"/>
            <a:r>
              <a:rPr lang="en-US" sz="1400" dirty="0" smtClean="0"/>
              <a:t>	</a:t>
            </a:r>
            <a:r>
              <a:rPr lang="ru-RU" sz="1400" dirty="0"/>
              <a:t>Исходя из специфики правового режима, библиотеки бывают: </a:t>
            </a:r>
          </a:p>
          <a:p>
            <a:pPr algn="just"/>
            <a:r>
              <a:rPr lang="en-US" sz="1400" dirty="0" smtClean="0"/>
              <a:t>	</a:t>
            </a:r>
            <a:r>
              <a:rPr lang="ru-RU" sz="1400" dirty="0" smtClean="0"/>
              <a:t>- </a:t>
            </a:r>
            <a:r>
              <a:rPr lang="ru-RU" sz="1400" dirty="0"/>
              <a:t>публичная библиотека - библиотека, которая предоставляет возможность пользования ее фондами и услугами гражданам независимо от их возраста, пола, национальности, языка, происхождения, должности, материального положения, вероисповедания, политических взглядов и других условий, а также юридическим лицам; </a:t>
            </a:r>
          </a:p>
          <a:p>
            <a:pPr algn="just"/>
            <a:r>
              <a:rPr lang="en-US" sz="1400" dirty="0" smtClean="0"/>
              <a:t>	</a:t>
            </a:r>
            <a:r>
              <a:rPr lang="ru-RU" sz="1400" dirty="0" smtClean="0"/>
              <a:t>- </a:t>
            </a:r>
            <a:r>
              <a:rPr lang="ru-RU" sz="1400" dirty="0"/>
              <a:t>специальная библиотека - библиотека, которая удовлетворяет профессиональные информационные потребности пользователей библиотеки;</a:t>
            </a:r>
          </a:p>
          <a:p>
            <a:pPr algn="just"/>
            <a:r>
              <a:rPr lang="en-US" sz="1400" dirty="0" smtClean="0"/>
              <a:t>	</a:t>
            </a:r>
            <a:r>
              <a:rPr lang="ru-RU" sz="1400" dirty="0" smtClean="0"/>
              <a:t>- </a:t>
            </a:r>
            <a:r>
              <a:rPr lang="ru-RU" sz="1400" dirty="0"/>
              <a:t>центральная библиотека - библиотека, которая возглавляет сетку библиотек и может создаваться по территориальному, отраслевому и другим принципам. </a:t>
            </a:r>
          </a:p>
          <a:p>
            <a:pPr algn="just"/>
            <a:r>
              <a:rPr lang="en-US" sz="1400" dirty="0" smtClean="0"/>
              <a:t>	</a:t>
            </a:r>
            <a:r>
              <a:rPr lang="ru-RU" sz="1400" dirty="0"/>
              <a:t>В теории информационного права предложены различные критерии классификации библиотек на виды. </a:t>
            </a:r>
          </a:p>
          <a:p>
            <a:pPr lvl="0" algn="just"/>
            <a:r>
              <a:rPr lang="en-US" sz="1400" dirty="0" smtClean="0"/>
              <a:t>1.	</a:t>
            </a:r>
            <a:r>
              <a:rPr lang="ru-RU" sz="1400" dirty="0" smtClean="0"/>
              <a:t>По </a:t>
            </a:r>
            <a:r>
              <a:rPr lang="ru-RU" sz="1400" dirty="0"/>
              <a:t>форме собственности и порядку учреждения:</a:t>
            </a:r>
          </a:p>
          <a:p>
            <a:pPr marL="285750" lvl="0" indent="-285750" algn="just">
              <a:buFont typeface="Arial" pitchFamily="34" charset="0"/>
              <a:buChar char="•"/>
            </a:pPr>
            <a:r>
              <a:rPr lang="ru-RU" sz="1400" dirty="0"/>
              <a:t>государственные;</a:t>
            </a:r>
          </a:p>
          <a:p>
            <a:pPr marL="285750" lvl="0" indent="-285750" algn="just">
              <a:buFont typeface="Arial" pitchFamily="34" charset="0"/>
              <a:buChar char="•"/>
            </a:pPr>
            <a:r>
              <a:rPr lang="ru-RU" sz="1400" dirty="0"/>
              <a:t>частные.</a:t>
            </a:r>
          </a:p>
          <a:p>
            <a:pPr lvl="0" algn="just"/>
            <a:r>
              <a:rPr lang="en-US" sz="1400" dirty="0" smtClean="0"/>
              <a:t>2.	</a:t>
            </a:r>
            <a:r>
              <a:rPr lang="ru-RU" sz="1400" dirty="0" smtClean="0"/>
              <a:t>По </a:t>
            </a:r>
            <a:r>
              <a:rPr lang="ru-RU" sz="1400" dirty="0"/>
              <a:t>назначению:</a:t>
            </a:r>
          </a:p>
          <a:p>
            <a:pPr marL="285750" lvl="0" indent="-285750" algn="just">
              <a:buFont typeface="Arial" pitchFamily="34" charset="0"/>
              <a:buChar char="•"/>
            </a:pPr>
            <a:r>
              <a:rPr lang="ru-RU" sz="1400" dirty="0"/>
              <a:t>национальную;</a:t>
            </a:r>
          </a:p>
          <a:p>
            <a:pPr marL="285750" lvl="0" indent="-285750" algn="just">
              <a:buFont typeface="Arial" pitchFamily="34" charset="0"/>
              <a:buChar char="•"/>
            </a:pPr>
            <a:r>
              <a:rPr lang="ru-RU" sz="1400" dirty="0"/>
              <a:t>республиканскую;</a:t>
            </a:r>
          </a:p>
          <a:p>
            <a:pPr marL="285750" lvl="0" indent="-285750" algn="just">
              <a:buFont typeface="Arial" pitchFamily="34" charset="0"/>
              <a:buChar char="•"/>
            </a:pPr>
            <a:r>
              <a:rPr lang="ru-RU" sz="1400" dirty="0"/>
              <a:t>областные; </a:t>
            </a:r>
          </a:p>
          <a:p>
            <a:pPr marL="285750" lvl="0" indent="-285750" algn="just">
              <a:buFont typeface="Arial" pitchFamily="34" charset="0"/>
              <a:buChar char="•"/>
            </a:pPr>
            <a:r>
              <a:rPr lang="ru-RU" sz="1400" dirty="0"/>
              <a:t>городские; </a:t>
            </a:r>
          </a:p>
          <a:p>
            <a:pPr marL="285750" lvl="0" indent="-285750" algn="just">
              <a:buFont typeface="Arial" pitchFamily="34" charset="0"/>
              <a:buChar char="•"/>
            </a:pPr>
            <a:r>
              <a:rPr lang="ru-RU" sz="1400" dirty="0"/>
              <a:t>районные;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285750" lvl="0" indent="-285750" algn="just">
              <a:buFont typeface="Arial" pitchFamily="34" charset="0"/>
              <a:buChar char="•"/>
            </a:pPr>
            <a:r>
              <a:rPr lang="ru-RU" sz="1400" dirty="0"/>
              <a:t>поселковые городского типа; </a:t>
            </a:r>
          </a:p>
          <a:p>
            <a:pPr marL="285750" lvl="0" indent="-285750" algn="just">
              <a:buFont typeface="Arial" pitchFamily="34" charset="0"/>
              <a:buChar char="•"/>
            </a:pPr>
            <a:r>
              <a:rPr lang="ru-RU" sz="1400" dirty="0"/>
              <a:t>сельские.</a:t>
            </a:r>
          </a:p>
          <a:p>
            <a:pPr lvl="0" algn="just"/>
            <a:r>
              <a:rPr lang="en-US" sz="1400" dirty="0" smtClean="0"/>
              <a:t>3.	</a:t>
            </a:r>
            <a:r>
              <a:rPr lang="ru-RU" sz="1400" dirty="0" smtClean="0"/>
              <a:t>По </a:t>
            </a:r>
            <a:r>
              <a:rPr lang="ru-RU" sz="1400" dirty="0"/>
              <a:t>содержанию библиотечных фондов: </a:t>
            </a:r>
          </a:p>
          <a:p>
            <a:pPr marL="285750" lvl="0" indent="-285750" algn="just">
              <a:buFont typeface="Arial" pitchFamily="34" charset="0"/>
              <a:buChar char="•"/>
            </a:pPr>
            <a:r>
              <a:rPr lang="ru-RU" sz="1400" dirty="0"/>
              <a:t>универсальные; </a:t>
            </a:r>
          </a:p>
          <a:p>
            <a:pPr marL="285750" lvl="0" indent="-285750" algn="just">
              <a:buFont typeface="Arial" pitchFamily="34" charset="0"/>
              <a:buChar char="•"/>
            </a:pPr>
            <a:r>
              <a:rPr lang="ru-RU" sz="1400" dirty="0"/>
              <a:t>отраслевые.</a:t>
            </a:r>
          </a:p>
          <a:p>
            <a:pPr algn="just"/>
            <a:r>
              <a:rPr lang="en-US" sz="1400" dirty="0" smtClean="0"/>
              <a:t>	</a:t>
            </a:r>
            <a:r>
              <a:rPr lang="ru-RU" sz="1400" dirty="0" smtClean="0"/>
              <a:t>Главной </a:t>
            </a:r>
            <a:r>
              <a:rPr lang="ru-RU" sz="1400" dirty="0"/>
              <a:t>универсальной научной библиотекой в Республике Беларусь является Национальная библиотека Республики Беларусь. Как особенно ценный объект историко-культурного наследия фонд Национальной библиотеки Беларуси находится в соответствии с законодательством на особенном режиме охраны.</a:t>
            </a:r>
          </a:p>
          <a:p>
            <a:pPr algn="just"/>
            <a:r>
              <a:rPr lang="en-US" sz="1400" dirty="0" smtClean="0"/>
              <a:t>	</a:t>
            </a:r>
            <a:r>
              <a:rPr lang="ru-RU" sz="1400" dirty="0" smtClean="0"/>
              <a:t>Национальная </a:t>
            </a:r>
            <a:r>
              <a:rPr lang="ru-RU" sz="1400" dirty="0"/>
              <a:t>библиотека Республики Беларусь выполняет следующие функции:</a:t>
            </a:r>
          </a:p>
          <a:p>
            <a:pPr marL="342900" lvl="0" indent="-342900" algn="just">
              <a:buFont typeface="+mj-lt"/>
              <a:buAutoNum type="arabicParenR"/>
            </a:pPr>
            <a:r>
              <a:rPr lang="ru-RU" sz="1400" dirty="0"/>
              <a:t>формирует, бережет, постоянно охраняет и предоставляет пользователям библиотеки наиболее полный подбор отечественных документов и научно-значимых иностранных документов, приобретает в первоочередном порядке библиотечные сборы у известных писателей, деятелей культуры и науки, их наследников, а также в букинистических магазинах и на аукционах;</a:t>
            </a:r>
          </a:p>
          <a:p>
            <a:pPr marL="342900" lvl="0" indent="-342900" algn="just">
              <a:buFont typeface="+mj-lt"/>
              <a:buAutoNum type="arabicParenR"/>
            </a:pPr>
            <a:r>
              <a:rPr lang="ru-RU" sz="1400" dirty="0"/>
              <a:t>организует библиотечный подсчет публикаций о Республике Беларусь;</a:t>
            </a:r>
          </a:p>
          <a:p>
            <a:pPr marL="342900" lvl="0" indent="-342900" algn="just">
              <a:buFont typeface="+mj-lt"/>
              <a:buAutoNum type="arabicParenR"/>
            </a:pPr>
            <a:r>
              <a:rPr lang="ru-RU" sz="1400" dirty="0"/>
              <a:t>является научно-исследовательской организацией по библиотековедению, </a:t>
            </a:r>
            <a:r>
              <a:rPr lang="ru-RU" sz="1400" dirty="0" err="1"/>
              <a:t>библиографоведению</a:t>
            </a:r>
            <a:r>
              <a:rPr lang="ru-RU" sz="1400" dirty="0"/>
              <a:t> и книговедению;</a:t>
            </a:r>
          </a:p>
          <a:p>
            <a:pPr marL="342900" lvl="0" indent="-342900" algn="just">
              <a:buFont typeface="+mj-lt"/>
              <a:buAutoNum type="arabicParenR"/>
            </a:pPr>
            <a:r>
              <a:rPr lang="ru-RU" sz="1400" dirty="0"/>
              <a:t>является депозитарием материалов ЮНЕСКО и др.</a:t>
            </a:r>
          </a:p>
          <a:p>
            <a:pPr algn="just"/>
            <a:r>
              <a:rPr lang="en-US" sz="1400" dirty="0" smtClean="0"/>
              <a:t>	</a:t>
            </a:r>
            <a:r>
              <a:rPr lang="ru-RU" sz="1400" dirty="0" smtClean="0"/>
              <a:t>Права</a:t>
            </a:r>
            <a:r>
              <a:rPr lang="ru-RU" sz="1400" dirty="0"/>
              <a:t>, предоставляемые пользователям государственных библиотек:</a:t>
            </a:r>
          </a:p>
          <a:p>
            <a:pPr marL="342900" lvl="0" indent="-342900" algn="just">
              <a:buFont typeface="+mj-lt"/>
              <a:buAutoNum type="arabicParenR"/>
            </a:pPr>
            <a:r>
              <a:rPr lang="ru-RU" sz="1400" dirty="0"/>
              <a:t>бесплатно получать полную информацию о складе фондов библиотеки;</a:t>
            </a:r>
          </a:p>
          <a:p>
            <a:pPr marL="342900" lvl="0" indent="-342900" algn="just">
              <a:buFont typeface="+mj-lt"/>
              <a:buAutoNum type="arabicParenR"/>
            </a:pPr>
            <a:r>
              <a:rPr lang="ru-RU" sz="1400" dirty="0"/>
              <a:t>бесплатно получать консультационную помощь в поиске источников информации;</a:t>
            </a:r>
          </a:p>
          <a:p>
            <a:pPr marL="342900" lvl="0" indent="-342900" algn="just">
              <a:buFont typeface="+mj-lt"/>
              <a:buAutoNum type="arabicParenR"/>
            </a:pPr>
            <a:r>
              <a:rPr lang="ru-RU" sz="1400" dirty="0"/>
              <a:t>бесплатно получать для временного пользования документы с фондов библиотеки;</a:t>
            </a:r>
          </a:p>
          <a:p>
            <a:pPr marL="342900" lvl="0" indent="-342900" algn="just">
              <a:buFont typeface="+mj-lt"/>
              <a:buAutoNum type="arabicParenR"/>
            </a:pPr>
            <a:r>
              <a:rPr lang="ru-RU" sz="1400" dirty="0"/>
              <a:t>получать документы или их копии по межбиблиотечному абонементу</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93757"/>
          </a:xfrm>
          <a:prstGeom prst="rect">
            <a:avLst/>
          </a:prstGeom>
          <a:noFill/>
        </p:spPr>
        <p:txBody>
          <a:bodyPr wrap="square" rtlCol="0">
            <a:spAutoFit/>
          </a:bodyPr>
          <a:lstStyle/>
          <a:p>
            <a:pPr marL="342900" lvl="0" indent="-342900" algn="just">
              <a:buFont typeface="+mj-lt"/>
              <a:buAutoNum type="arabicParenR" startAt="5"/>
            </a:pPr>
            <a:r>
              <a:rPr lang="ru-RU" sz="1400" dirty="0"/>
              <a:t>пользоваться другими видами услуг, в том числе платными;</a:t>
            </a:r>
          </a:p>
          <a:p>
            <a:pPr marL="342900" lvl="0" indent="-342900" algn="just">
              <a:buFont typeface="+mj-lt"/>
              <a:buAutoNum type="arabicParenR" startAt="5"/>
            </a:pPr>
            <a:r>
              <a:rPr lang="ru-RU" sz="1400" dirty="0"/>
              <a:t>несовершеннолетние имеют право на библиотечное, информационное и справочно-библиографическое обслуживание в публичных библиотеках, государственных детских библиотеках;</a:t>
            </a:r>
          </a:p>
          <a:p>
            <a:pPr marL="342900" lvl="0" indent="-342900" algn="just">
              <a:buFont typeface="+mj-lt"/>
              <a:buAutoNum type="arabicParenR" startAt="5"/>
            </a:pPr>
            <a:r>
              <a:rPr lang="ru-RU" sz="1400" dirty="0"/>
              <a:t>люди со слабым зрением и слепые имеют право на библиотечное обслуживание и получение документов на специальных носителях информации в специальных государственных библиотеках;</a:t>
            </a:r>
          </a:p>
          <a:p>
            <a:pPr marL="342900" lvl="0" indent="-342900" algn="just">
              <a:buFont typeface="+mj-lt"/>
              <a:buAutoNum type="arabicParenR" startAt="5"/>
            </a:pPr>
            <a:r>
              <a:rPr lang="ru-RU" sz="1400" dirty="0"/>
              <a:t>физические лица, которые не могут посещать библиотеку по месту жительства по причинам возраста или физических недостатков, имеют право обслуживания через нестационарные формы.</a:t>
            </a:r>
          </a:p>
          <a:p>
            <a:pPr algn="just"/>
            <a:r>
              <a:rPr lang="en-US" sz="1400" dirty="0" smtClean="0"/>
              <a:t>	</a:t>
            </a:r>
            <a:r>
              <a:rPr lang="ru-RU" sz="1400" dirty="0"/>
              <a:t>Обязанности пользователей библиотечным фондом: исполнять правила пользования библиотекой; бережно относится к библиотечным фондам; в назначенный срок возвращать документы, полученные с библиотечных фондов.</a:t>
            </a:r>
          </a:p>
          <a:p>
            <a:pPr algn="just"/>
            <a:r>
              <a:rPr lang="ru-RU" sz="1400" dirty="0"/>
              <a:t> </a:t>
            </a:r>
          </a:p>
          <a:p>
            <a:pPr lvl="2" algn="just"/>
            <a:r>
              <a:rPr lang="en-US" sz="1600" b="1" dirty="0" smtClean="0"/>
              <a:t>II. </a:t>
            </a:r>
            <a:r>
              <a:rPr lang="ru-RU" sz="1600" b="1" dirty="0" smtClean="0"/>
              <a:t>Государственное </a:t>
            </a:r>
            <a:r>
              <a:rPr lang="ru-RU" sz="1600" b="1" dirty="0"/>
              <a:t>регулирование библиотечного дела</a:t>
            </a:r>
            <a:endParaRPr lang="ru-RU" sz="1600" dirty="0"/>
          </a:p>
          <a:p>
            <a:pPr algn="just"/>
            <a:r>
              <a:rPr lang="ru-RU" sz="1400" dirty="0"/>
              <a:t> </a:t>
            </a:r>
          </a:p>
          <a:p>
            <a:pPr algn="just"/>
            <a:r>
              <a:rPr lang="en-US" sz="1400" dirty="0" smtClean="0"/>
              <a:t>	</a:t>
            </a:r>
            <a:r>
              <a:rPr lang="ru-RU" sz="1400" dirty="0" smtClean="0"/>
              <a:t>Основой </a:t>
            </a:r>
            <a:r>
              <a:rPr lang="ru-RU" sz="1400" dirty="0"/>
              <a:t>государственной политики в области библиотечного дела является обеспечение реализации прав граждан на библиотечное и информационное обслуживание. Для этой цели государство:</a:t>
            </a:r>
          </a:p>
          <a:p>
            <a:pPr marL="342900" lvl="0" indent="-342900" algn="just">
              <a:buFont typeface="+mj-lt"/>
              <a:buAutoNum type="arabicParenR"/>
            </a:pPr>
            <a:r>
              <a:rPr lang="ru-RU" sz="1400" dirty="0"/>
              <a:t>гарантирует финансирование государственных библиотек;</a:t>
            </a:r>
          </a:p>
          <a:p>
            <a:pPr marL="342900" lvl="0" indent="-342900" algn="just">
              <a:buFont typeface="+mj-lt"/>
              <a:buAutoNum type="arabicParenR"/>
            </a:pPr>
            <a:r>
              <a:rPr lang="ru-RU" sz="1400" dirty="0"/>
              <a:t>создает и обеспечивает деятельность сетки библиотек в соответствии с основными принципами организации библиотечного дела;</a:t>
            </a:r>
          </a:p>
          <a:p>
            <a:pPr marL="342900" lvl="0" indent="-342900" algn="just">
              <a:buFont typeface="+mj-lt"/>
              <a:buAutoNum type="arabicParenR"/>
            </a:pPr>
            <a:r>
              <a:rPr lang="ru-RU" sz="1400" dirty="0"/>
              <a:t>содействует развитию государственных и частных библиотек независимо от специализации и масштабах их деятельности;</a:t>
            </a:r>
          </a:p>
          <a:p>
            <a:pPr marL="342900" lvl="0" indent="-342900" algn="just">
              <a:buFont typeface="+mj-lt"/>
              <a:buAutoNum type="arabicParenR"/>
            </a:pPr>
            <a:r>
              <a:rPr lang="ru-RU" sz="1400" dirty="0"/>
              <a:t>обеспечивает подготовку кадров для отрасли библиотечного дела, содействует их переподготовке и повышению квалификации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539978"/>
          </a:xfrm>
          <a:prstGeom prst="rect">
            <a:avLst/>
          </a:prstGeom>
          <a:noFill/>
        </p:spPr>
        <p:txBody>
          <a:bodyPr wrap="square" rtlCol="0">
            <a:spAutoFit/>
          </a:bodyPr>
          <a:lstStyle/>
          <a:p>
            <a:pPr marL="342900" lvl="0" indent="-342900" algn="just">
              <a:buFont typeface="+mj-lt"/>
              <a:buAutoNum type="arabicParenR" startAt="5"/>
            </a:pPr>
            <a:r>
              <a:rPr lang="ru-RU" sz="1400" dirty="0"/>
              <a:t>создает условия для международного взаимодействия библиотек.</a:t>
            </a:r>
          </a:p>
          <a:p>
            <a:pPr algn="just"/>
            <a:r>
              <a:rPr lang="en-US" sz="1400" dirty="0" smtClean="0"/>
              <a:t>	</a:t>
            </a:r>
            <a:r>
              <a:rPr lang="ru-RU" sz="1400" dirty="0" smtClean="0"/>
              <a:t>Общее </a:t>
            </a:r>
            <a:r>
              <a:rPr lang="ru-RU" sz="1400" dirty="0"/>
              <a:t>управление библиотечным делом осуществляется Министерством культуры Республики Беларусь.</a:t>
            </a:r>
          </a:p>
          <a:p>
            <a:pPr algn="just"/>
            <a:r>
              <a:rPr lang="en-US" sz="1400" dirty="0" smtClean="0"/>
              <a:t>	</a:t>
            </a:r>
            <a:r>
              <a:rPr lang="ru-RU" sz="1400" dirty="0" smtClean="0"/>
              <a:t>На </a:t>
            </a:r>
            <a:r>
              <a:rPr lang="ru-RU" sz="1400" dirty="0"/>
              <a:t>территории Республики Беларусь разрешено создание библиотек различных форм собственности в порядке, установленном действующим законодательством.</a:t>
            </a:r>
          </a:p>
          <a:p>
            <a:pPr algn="just"/>
            <a:r>
              <a:rPr lang="en-US" sz="1400" dirty="0" smtClean="0"/>
              <a:t>	</a:t>
            </a:r>
            <a:r>
              <a:rPr lang="ru-RU" sz="1400" dirty="0" smtClean="0"/>
              <a:t>Библиотеки </a:t>
            </a:r>
            <a:r>
              <a:rPr lang="ru-RU" sz="1400" dirty="0"/>
              <a:t>считаются учрежденными и приобретают права юридического лица со дня регистрации в порядке, установленном действующим законодательством Республики Беларусь. </a:t>
            </a:r>
            <a:r>
              <a:rPr lang="en-US" sz="1400" dirty="0" smtClean="0"/>
              <a:t>	</a:t>
            </a:r>
            <a:r>
              <a:rPr lang="ru-RU" sz="1400" dirty="0" smtClean="0"/>
              <a:t>Учредителями </a:t>
            </a:r>
            <a:r>
              <a:rPr lang="ru-RU" sz="1400" dirty="0"/>
              <a:t>библиотек могут быть собственники имущества либо уполномоченные ими физические и юридические лица, а также органы культуры.</a:t>
            </a:r>
          </a:p>
          <a:p>
            <a:pPr algn="just"/>
            <a:r>
              <a:rPr lang="en-US" sz="1400" dirty="0" smtClean="0"/>
              <a:t>	</a:t>
            </a:r>
            <a:r>
              <a:rPr lang="ru-RU" sz="1400" dirty="0" smtClean="0"/>
              <a:t>Библиотека </a:t>
            </a:r>
            <a:r>
              <a:rPr lang="ru-RU" sz="1400" dirty="0"/>
              <a:t>может быть реорганизована или ликвидирована по решению собственника или учредителя, а также в случаях, предусмотренных законодательством Республики Беларусь. При ликвидации библиотеки преимущественным правом приобретения ее библиотечного фонда обладают органы государственной власти всех уровней.</a:t>
            </a:r>
          </a:p>
          <a:p>
            <a:pPr algn="just"/>
            <a:r>
              <a:rPr lang="ru-RU" sz="1400" b="1" dirty="0"/>
              <a:t> </a:t>
            </a:r>
            <a:endParaRPr lang="ru-RU" sz="1400" dirty="0"/>
          </a:p>
          <a:p>
            <a:pPr lvl="0" algn="just"/>
            <a:r>
              <a:rPr lang="en-US" sz="1400" b="1" dirty="0" smtClean="0"/>
              <a:t>	</a:t>
            </a:r>
            <a:r>
              <a:rPr lang="en-US" sz="1600" b="1" dirty="0" smtClean="0"/>
              <a:t>III. </a:t>
            </a:r>
            <a:r>
              <a:rPr lang="ru-RU" sz="1600" b="1" dirty="0" smtClean="0"/>
              <a:t>Правовое </a:t>
            </a:r>
            <a:r>
              <a:rPr lang="ru-RU" sz="1600" b="1" dirty="0"/>
              <a:t>регулирование информационных отношений в области </a:t>
            </a:r>
            <a:r>
              <a:rPr lang="en-US" sz="1600" b="1" dirty="0" smtClean="0"/>
              <a:t>	</a:t>
            </a:r>
            <a:r>
              <a:rPr lang="ru-RU" sz="1600" b="1" dirty="0" smtClean="0"/>
              <a:t>архивного </a:t>
            </a:r>
            <a:r>
              <a:rPr lang="ru-RU" sz="1600" b="1" dirty="0"/>
              <a:t>дела</a:t>
            </a:r>
            <a:endParaRPr lang="ru-RU" sz="1600" dirty="0"/>
          </a:p>
          <a:p>
            <a:pPr algn="just"/>
            <a:r>
              <a:rPr lang="ru-RU" sz="1400" dirty="0"/>
              <a:t> </a:t>
            </a:r>
            <a:endParaRPr lang="en-US" sz="1400" dirty="0" smtClean="0"/>
          </a:p>
          <a:p>
            <a:pPr algn="just"/>
            <a:r>
              <a:rPr lang="en-US" sz="1400" dirty="0"/>
              <a:t>	</a:t>
            </a:r>
            <a:r>
              <a:rPr lang="ru-RU" sz="1400" dirty="0"/>
              <a:t>Организация, хранение, учет и использование архивных документов – одно из важнейших направлений формирования государственных информационных ресурсов. Под архивным фондом понимается совокупность архивных документов, исторически и логически связанных между собой. Архивный документ – это документ, сохраняемый или подлежащий сохранению в силу его значимости для государства и общества независимо от вида носителя информации, а равно имеющего историческую, научную, художественную, культурную ценность для собственника. </a:t>
            </a:r>
          </a:p>
          <a:p>
            <a:pPr algn="just"/>
            <a:endParaRPr lang="ru-RU" sz="1400" dirty="0"/>
          </a:p>
          <a:p>
            <a:pPr algn="just"/>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70646"/>
          </a:xfrm>
          <a:prstGeom prst="rect">
            <a:avLst/>
          </a:prstGeom>
          <a:noFill/>
        </p:spPr>
        <p:txBody>
          <a:bodyPr wrap="square" rtlCol="0">
            <a:spAutoFit/>
          </a:bodyPr>
          <a:lstStyle/>
          <a:p>
            <a:pPr algn="just"/>
            <a:r>
              <a:rPr lang="en-US" sz="1400" dirty="0" smtClean="0"/>
              <a:t>	</a:t>
            </a:r>
            <a:r>
              <a:rPr lang="ru-RU" sz="1400" dirty="0"/>
              <a:t>Национальный архивный фонд Республики Беларусь – это совокупность документов, созданных в Республике Беларусь в процессе экономической, общественно-политической, социально-культурной и иной деятельности государства на различных этапах его развития и отражающих материальную и духовную жизнь белорусского народа.</a:t>
            </a:r>
          </a:p>
          <a:p>
            <a:pPr algn="just"/>
            <a:r>
              <a:rPr lang="en-US" sz="1400" dirty="0" smtClean="0"/>
              <a:t>	</a:t>
            </a:r>
            <a:r>
              <a:rPr lang="ru-RU" sz="1400" dirty="0" smtClean="0"/>
              <a:t>Состав </a:t>
            </a:r>
            <a:r>
              <a:rPr lang="ru-RU" sz="1400" dirty="0"/>
              <a:t>Национального архивного фонда Республики Беларусь образуют находящиеся на территории Республики Беларусь архивные фонды и архивные документы независимо от источника их образования, вида носителя информации, места хранения и формы собственности.</a:t>
            </a:r>
          </a:p>
          <a:p>
            <a:pPr algn="just"/>
            <a:r>
              <a:rPr lang="en-US" sz="1400" dirty="0" smtClean="0"/>
              <a:t>	</a:t>
            </a:r>
            <a:r>
              <a:rPr lang="ru-RU" sz="1400" dirty="0" smtClean="0"/>
              <a:t>Национальный </a:t>
            </a:r>
            <a:r>
              <a:rPr lang="ru-RU" sz="1400" dirty="0"/>
              <a:t>архивный фонд составляют государственная и негосударственная части.</a:t>
            </a:r>
          </a:p>
          <a:p>
            <a:pPr algn="just"/>
            <a:r>
              <a:rPr lang="en-US" sz="1400" dirty="0" smtClean="0"/>
              <a:t>	</a:t>
            </a:r>
            <a:r>
              <a:rPr lang="ru-RU" sz="1400" dirty="0" smtClean="0"/>
              <a:t>Государственная </a:t>
            </a:r>
            <a:r>
              <a:rPr lang="ru-RU" sz="1400" dirty="0"/>
              <a:t>часть Национального архивного фонда Республики Беларусь включает архивные фонды и архивные документы:</a:t>
            </a:r>
          </a:p>
          <a:p>
            <a:pPr marL="342900" lvl="0" indent="-342900" algn="just">
              <a:buFont typeface="+mj-lt"/>
              <a:buAutoNum type="arabicParenR"/>
            </a:pPr>
            <a:r>
              <a:rPr lang="ru-RU" sz="1400" dirty="0"/>
              <a:t>государственных предприятий, организаций, учреждений, структур городского, земского и сословного самоуправления, действовавших на территории Беларуси до 1917 года;</a:t>
            </a:r>
          </a:p>
          <a:p>
            <a:pPr marL="342900" lvl="0" indent="-342900" algn="just">
              <a:buFont typeface="+mj-lt"/>
              <a:buAutoNum type="arabicParenR"/>
            </a:pPr>
            <a:r>
              <a:rPr lang="ru-RU" sz="1400" dirty="0"/>
              <a:t>Президента Республики Беларусь, государственных органов, государственных предприятий, организаций, учреждений, штабов объединений, мобильных сил, соединений и воинских частей Вооруженных Сил Республики Беларусь, штабов соединений и воинских частей пограничных войск, внутренних войск Министерства внутренних дел Республики Беларусь, войск Комитета государственной безопасности Республики Беларусь и железнодорожных войск, военно-учебных заведений, находящихся на территории Республики Беларусь;</a:t>
            </a:r>
          </a:p>
          <a:p>
            <a:pPr marL="342900" lvl="0" indent="-342900" algn="just">
              <a:buFont typeface="+mj-lt"/>
              <a:buAutoNum type="arabicParenR"/>
            </a:pPr>
            <a:r>
              <a:rPr lang="ru-RU" sz="1400" dirty="0"/>
              <a:t>государственных предприятий, организаций, учреждений, воинских частей Республики Беларусь, находившихся или находящихся за пределами республики;</a:t>
            </a:r>
          </a:p>
          <a:p>
            <a:pPr marL="342900" lvl="0" indent="-342900" algn="just">
              <a:buFont typeface="+mj-lt"/>
              <a:buAutoNum type="arabicParenR"/>
            </a:pPr>
            <a:r>
              <a:rPr lang="ru-RU" sz="1400" dirty="0"/>
              <a:t>объединений, предприятий, организаций, учреждений, в уставных фондах которых преобладает доля государственной собственности;</a:t>
            </a:r>
          </a:p>
          <a:p>
            <a:pPr algn="just"/>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9979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342900" lvl="0" indent="-342900" algn="just">
              <a:buFont typeface="+mj-lt"/>
              <a:buAutoNum type="arabicParenR" startAt="5"/>
            </a:pPr>
            <a:r>
              <a:rPr lang="ru-RU" sz="1400" dirty="0"/>
              <a:t>общественных объединений и их предприятий, образовавшихся до момента введения регистрации этих объединений и предприятий в установленном законом порядке и принятых на государственное хранение;</a:t>
            </a:r>
          </a:p>
          <a:p>
            <a:pPr marL="342900" lvl="0" indent="-342900" algn="just">
              <a:buFont typeface="+mj-lt"/>
              <a:buAutoNum type="arabicParenR" startAt="5"/>
            </a:pPr>
            <a:r>
              <a:rPr lang="ru-RU" sz="1400" dirty="0"/>
              <a:t>юридических и физических лиц, поступивших в собственность государства, в том числе из-за рубежа, на основаниях, предусмотренных законодательством Республики Беларусь.</a:t>
            </a:r>
          </a:p>
          <a:p>
            <a:pPr algn="just"/>
            <a:r>
              <a:rPr lang="en-US" sz="1400" dirty="0" smtClean="0"/>
              <a:t>	</a:t>
            </a:r>
            <a:r>
              <a:rPr lang="ru-RU" sz="1400" dirty="0" smtClean="0"/>
              <a:t>К </a:t>
            </a:r>
            <a:r>
              <a:rPr lang="ru-RU" sz="1400" dirty="0"/>
              <a:t>государственной части Национального архивного фонда Республики Беларусь также относятся: фамильные архивные фонды, имеющие историческое значение; архивные фонды учреждений религиозных конфессий, образовавшиеся до отделения церкви от государства; копии архивных документов на правах подлинников; копии архивных документов, поступившие в собственность государства из-за рубежа на основаниях, предусмотренных законодательством Республики Беларусь; художественные, мультипликационные, документальные, научно-популярные фильмы, кино-, фото-, фоно- и видеодокументы, статистическая, научная, технологическая, нормативно-техническая, проектная, конструкторская, картографическая, геологическая, коммерческая и иная документация, научные, литературные, музыкальные и другие рукописи, живописные изображения, рисунки, дневники, мемуары и иные виды документов, изготовленные или разработанные на предприятиях, в организациях, учреждениях, редакциях газет и журналов за счет государственных средств. Они подлежат бесплатной передаче в государственные архивы соответствующего профиля.</a:t>
            </a:r>
          </a:p>
          <a:p>
            <a:pPr algn="just"/>
            <a:r>
              <a:rPr lang="en-US" sz="1400" dirty="0" smtClean="0"/>
              <a:t>	</a:t>
            </a:r>
            <a:r>
              <a:rPr lang="ru-RU" sz="1400" dirty="0"/>
              <a:t>Постоянное хранение документов государственной части Национального архивного фонда Республики Беларусь осуществляют государственные архивы, государственные музеи и библиотеки.</a:t>
            </a:r>
          </a:p>
          <a:p>
            <a:pPr algn="just"/>
            <a:r>
              <a:rPr lang="ru-RU" sz="1400" dirty="0"/>
              <a:t>К архивам негосударственной части Национального архивного фонда Республики Беларусь относятся:</a:t>
            </a:r>
          </a:p>
          <a:p>
            <a:pPr marL="342900" lvl="0" indent="-342900" algn="just">
              <a:buFont typeface="+mj-lt"/>
              <a:buAutoNum type="arabicParenR"/>
            </a:pPr>
            <a:r>
              <a:rPr lang="ru-RU" sz="1400" dirty="0"/>
              <a:t>частные архивы физических лиц — комплексы архивных документов, созданные лицом, семьей, родом либо приобретенные ими на законных основаниях и находящиеся в их собственности, а также комплексы архивных документов, созданные на предприятиях торговли и обслуживания,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38786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lvl="0" algn="just"/>
            <a:r>
              <a:rPr lang="ru-RU" sz="1400" dirty="0"/>
              <a:t>объектах культуры и искусства, находящихся в частной собственности физических лиц, и зарегистрированные в установленном порядке республиканскими органами Государственной архивной службы Республики Беларусь;</a:t>
            </a:r>
          </a:p>
          <a:p>
            <a:pPr marL="342900" lvl="0" indent="-342900" algn="just">
              <a:buFont typeface="+mj-lt"/>
              <a:buAutoNum type="arabicParenR" startAt="2"/>
            </a:pPr>
            <a:r>
              <a:rPr lang="ru-RU" sz="1400" dirty="0"/>
              <a:t>архивы юридических лиц негосударственной формы собственности, а также религиозных организаций, архивные документы которых созданы после отделения церкви от государства.</a:t>
            </a:r>
          </a:p>
          <a:p>
            <a:pPr algn="just"/>
            <a:r>
              <a:rPr lang="en-US" sz="1400" dirty="0" smtClean="0"/>
              <a:t>	</a:t>
            </a:r>
            <a:r>
              <a:rPr lang="ru-RU" sz="1400" dirty="0" smtClean="0"/>
              <a:t>Виды </a:t>
            </a:r>
            <a:r>
              <a:rPr lang="ru-RU" sz="1400" dirty="0"/>
              <a:t>архивов:</a:t>
            </a:r>
          </a:p>
          <a:p>
            <a:pPr marL="342900" lvl="0" indent="-342900" algn="just">
              <a:buFont typeface="+mj-lt"/>
              <a:buAutoNum type="arabicParenR"/>
            </a:pPr>
            <a:r>
              <a:rPr lang="ru-RU" sz="1400" dirty="0"/>
              <a:t>государственные</a:t>
            </a:r>
          </a:p>
          <a:p>
            <a:pPr marL="342900" lvl="0" indent="-342900" algn="just">
              <a:buFont typeface="+mj-lt"/>
              <a:buAutoNum type="arabicParenR"/>
            </a:pPr>
            <a:r>
              <a:rPr lang="ru-RU" sz="1400" dirty="0"/>
              <a:t>ведомственные (межведомственные) архивы;</a:t>
            </a:r>
          </a:p>
          <a:p>
            <a:pPr marL="342900" lvl="0" indent="-342900" algn="just">
              <a:buFont typeface="+mj-lt"/>
              <a:buAutoNum type="arabicParenR"/>
            </a:pPr>
            <a:r>
              <a:rPr lang="ru-RU" sz="1400" dirty="0"/>
              <a:t>архивы негосударственной части Национального архивного фонда Республики Беларусь.</a:t>
            </a:r>
          </a:p>
          <a:p>
            <a:pPr algn="just"/>
            <a:r>
              <a:rPr lang="en-US" sz="1400" dirty="0" smtClean="0"/>
              <a:t>	</a:t>
            </a:r>
            <a:r>
              <a:rPr lang="ru-RU" sz="1400" dirty="0" smtClean="0"/>
              <a:t>Государственными </a:t>
            </a:r>
            <a:r>
              <a:rPr lang="ru-RU" sz="1400" dirty="0"/>
              <a:t>архивами в Республике Беларусь являются республиканские, областные, зональные, районные и городские архивы.</a:t>
            </a:r>
          </a:p>
          <a:p>
            <a:pPr algn="just"/>
            <a:r>
              <a:rPr lang="en-US" sz="1400" dirty="0" smtClean="0"/>
              <a:t>	</a:t>
            </a:r>
            <a:r>
              <a:rPr lang="ru-RU" sz="1400" dirty="0" smtClean="0"/>
              <a:t>Республиканские </a:t>
            </a:r>
            <a:r>
              <a:rPr lang="ru-RU" sz="1400" dirty="0"/>
              <a:t>архивы создаются по решению республиканского органа государственного управления по архивам и делопроизводству, а областные, зональные, городские и районные – соответствующими местными исполнительными и распорядительными органами по согласованию с республиканским органом государственного управления по архивам и делопроизводству.</a:t>
            </a:r>
          </a:p>
          <a:p>
            <a:pPr algn="just"/>
            <a:r>
              <a:rPr lang="en-US" sz="1400" dirty="0" smtClean="0"/>
              <a:t>	</a:t>
            </a:r>
            <a:r>
              <a:rPr lang="ru-RU" sz="1400" dirty="0" smtClean="0"/>
              <a:t>Ведомственными </a:t>
            </a:r>
            <a:r>
              <a:rPr lang="ru-RU" sz="1400" dirty="0"/>
              <a:t>(межведомственными) архивами являются архивные учреждения или структурные подразделения государственных органов, государственных предприятий, учреждений и организаций, осуществляющие прием и хранение документов этих государственных органов, государственных предприятий, учреждений и организаций в течение периода времени, установленного законодательством.</a:t>
            </a:r>
          </a:p>
          <a:p>
            <a:pPr algn="just"/>
            <a:r>
              <a:rPr lang="en-US" sz="1400" dirty="0" smtClean="0"/>
              <a:t>	</a:t>
            </a:r>
            <a:r>
              <a:rPr lang="ru-RU" sz="1400" dirty="0"/>
              <a:t>Государственные архивы, а также государственные музеи и библиотеки являются владельцами находящихся у них на постоянном хранении архивных документов</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38786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en-US" sz="1400" dirty="0" smtClean="0"/>
              <a:t>	</a:t>
            </a:r>
            <a:r>
              <a:rPr lang="ru-RU" sz="1400" dirty="0"/>
              <a:t>Архивные фонды и архивные документы ведомственных архивов, осуществляющих их временное хранение, являются собственностью государства и не могут быть объектами купли-продажи и других сделок по их отчуждению. По истечении установленных сроков хранения эти архивные фонды и архивные документы передаются в государственные архивы на постоянное хранение.</a:t>
            </a:r>
          </a:p>
          <a:p>
            <a:pPr algn="just"/>
            <a:r>
              <a:rPr lang="en-US" sz="1400" dirty="0" smtClean="0"/>
              <a:t>	</a:t>
            </a:r>
            <a:r>
              <a:rPr lang="ru-RU" sz="1400" dirty="0" smtClean="0"/>
              <a:t>Собственники </a:t>
            </a:r>
            <a:r>
              <a:rPr lang="ru-RU" sz="1400" dirty="0"/>
              <a:t>архивных фондов и архивных документов негосударственной части Национального архивного фонда Республики Беларусь владеют, пользуются и распоряжаются ими в соответствии с законом. При согласии органов государственной архивной службы документы, имеющие научно-историческую ценность, могут быть приняты на государственное хранение с компенсацией собственником государству расходов по их хранению и использованию. Размер платы за хранение и порядок пользования архивными документами определяются договором между государственным архивом и собственником документов.</a:t>
            </a:r>
          </a:p>
          <a:p>
            <a:pPr algn="just"/>
            <a:r>
              <a:rPr lang="en-US" sz="1400" dirty="0" smtClean="0"/>
              <a:t>	</a:t>
            </a:r>
            <a:r>
              <a:rPr lang="ru-RU" sz="1400" dirty="0" smtClean="0"/>
              <a:t>Права </a:t>
            </a:r>
            <a:r>
              <a:rPr lang="ru-RU" sz="1400" dirty="0"/>
              <a:t>собственника архива охраняются законом. Ни один архивный документ без согласия собственника либо уполномоченного им лица не может быть изъят иначе, как на основании постановления суда, за исключением случаев временного изъятия, порядок которого устанавливается законам.</a:t>
            </a:r>
          </a:p>
          <a:p>
            <a:pPr algn="just"/>
            <a:r>
              <a:rPr lang="en-US" sz="1400" dirty="0" smtClean="0"/>
              <a:t>	</a:t>
            </a:r>
            <a:r>
              <a:rPr lang="ru-RU" sz="1400" dirty="0" smtClean="0"/>
              <a:t>Устанавливаются </a:t>
            </a:r>
            <a:r>
              <a:rPr lang="ru-RU" sz="1400" dirty="0"/>
              <a:t>следующие предельные сроки хранения документов в архивах: </a:t>
            </a:r>
          </a:p>
          <a:p>
            <a:pPr marL="342900" lvl="0" indent="-342900" algn="just">
              <a:buFont typeface="+mj-lt"/>
              <a:buAutoNum type="arabicParenR"/>
            </a:pPr>
            <a:r>
              <a:rPr lang="ru-RU" sz="1400" dirty="0"/>
              <a:t>документы Президента Республики Беларусь, Национального собрания Республики Беларусь, Совета Министров Республики Беларусь, Администрации Президента Республики Беларусь, министерств и других республиканских органов государственного управления – 15 лет; </a:t>
            </a:r>
          </a:p>
          <a:p>
            <a:pPr marL="342900" lvl="0" indent="-342900" algn="just">
              <a:buFont typeface="+mj-lt"/>
              <a:buAutoNum type="arabicParenR"/>
            </a:pPr>
            <a:r>
              <a:rPr lang="ru-RU" sz="1400" dirty="0"/>
              <a:t>документы органов иностранных дел, государственной безопасности, внутренних дел, обороны – 30 лет; </a:t>
            </a:r>
          </a:p>
          <a:p>
            <a:pPr marL="342900" lvl="0" indent="-342900" algn="just">
              <a:buFont typeface="+mj-lt"/>
              <a:buAutoNum type="arabicParenR"/>
            </a:pPr>
            <a:r>
              <a:rPr lang="ru-RU" sz="1400" dirty="0"/>
              <a:t>документы местных Советов депутатов, исполнительных и распорядительных органов, а также предприятий, учреждений и организаций областного подчинения – 10 лет, городского и районного подчинения – 5 лет;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38786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149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marL="342900" lvl="0" indent="-342900" algn="just">
              <a:buFont typeface="+mj-lt"/>
              <a:buAutoNum type="arabicParenR" startAt="4"/>
            </a:pPr>
            <a:r>
              <a:rPr lang="ru-RU" sz="1400" dirty="0"/>
              <a:t>записи актов гражданского состояния и нотариальных записей, документов по личному составу – 75 лет</a:t>
            </a:r>
            <a:r>
              <a:rPr lang="ru-RU" sz="1400" dirty="0" smtClean="0"/>
              <a:t>.</a:t>
            </a:r>
            <a:r>
              <a:rPr lang="en-US" sz="1400" dirty="0" smtClean="0"/>
              <a:t>	</a:t>
            </a:r>
          </a:p>
          <a:p>
            <a:pPr algn="just"/>
            <a:r>
              <a:rPr lang="en-US" sz="1400" dirty="0"/>
              <a:t>	</a:t>
            </a:r>
            <a:r>
              <a:rPr lang="ru-RU" sz="1400" dirty="0"/>
              <a:t>Использование информации, содержащейся в документах Национального архивного фонда Республики Беларусь, в целях удовлетворения нужд общества архивные учреждения осуществляют путем:</a:t>
            </a:r>
          </a:p>
          <a:p>
            <a:pPr marL="285750" lvl="0" indent="-285750" algn="just">
              <a:buFont typeface="Arial" pitchFamily="34" charset="0"/>
              <a:buChar char="•"/>
            </a:pPr>
            <a:r>
              <a:rPr lang="ru-RU" sz="1400" dirty="0"/>
              <a:t>информирования государственных органов о документах Национального архивного фонда Республики Беларусь, которые могут быть использованы при решении хозяйственных, политических, научных, культурных и иных задач;</a:t>
            </a:r>
          </a:p>
          <a:p>
            <a:pPr marL="285750" lvl="0" indent="-285750" algn="just">
              <a:buFont typeface="Arial" pitchFamily="34" charset="0"/>
              <a:buChar char="•"/>
            </a:pPr>
            <a:r>
              <a:rPr lang="ru-RU" sz="1400" dirty="0"/>
              <a:t>выдачи справок, копий и выписок из документов;</a:t>
            </a:r>
          </a:p>
          <a:p>
            <a:pPr marL="285750" lvl="0" indent="-285750" algn="just">
              <a:buFont typeface="Arial" pitchFamily="34" charset="0"/>
              <a:buChar char="•"/>
            </a:pPr>
            <a:r>
              <a:rPr lang="ru-RU" sz="1400" dirty="0"/>
              <a:t>создания электронных информационных ресурсов на базе архивной информации и предоставления доступа к ним;</a:t>
            </a:r>
          </a:p>
          <a:p>
            <a:pPr marL="285750" lvl="0" indent="-285750" algn="just">
              <a:buFont typeface="Arial" pitchFamily="34" charset="0"/>
              <a:buChar char="•"/>
            </a:pPr>
            <a:r>
              <a:rPr lang="ru-RU" sz="1400" dirty="0"/>
              <a:t>популяризации документов Национального архивного фонда Республики Беларусь в средствах массовой информации;</a:t>
            </a:r>
          </a:p>
          <a:p>
            <a:pPr marL="285750" lvl="0" indent="-285750" algn="just">
              <a:buFont typeface="Arial" pitchFamily="34" charset="0"/>
              <a:buChar char="•"/>
            </a:pPr>
            <a:r>
              <a:rPr lang="ru-RU" sz="1400" dirty="0"/>
              <a:t>издания документальных сборников;</a:t>
            </a:r>
          </a:p>
          <a:p>
            <a:pPr marL="285750" lvl="0" indent="-285750" algn="just">
              <a:buFont typeface="Arial" pitchFamily="34" charset="0"/>
              <a:buChar char="•"/>
            </a:pPr>
            <a:r>
              <a:rPr lang="ru-RU" sz="1400" dirty="0"/>
              <a:t>предоставления документов для изучения и использования;</a:t>
            </a:r>
          </a:p>
          <a:p>
            <a:pPr marL="285750" lvl="0" indent="-285750" algn="just">
              <a:buFont typeface="Arial" pitchFamily="34" charset="0"/>
              <a:buChar char="•"/>
            </a:pPr>
            <a:r>
              <a:rPr lang="ru-RU" sz="1400" dirty="0"/>
              <a:t>издания справочников о составе и содержании документов Национального архивного фонда Республики Беларусь.</a:t>
            </a:r>
          </a:p>
          <a:p>
            <a:pPr algn="just"/>
            <a:r>
              <a:rPr lang="en-US" sz="1400" dirty="0" smtClean="0"/>
              <a:t>	</a:t>
            </a:r>
            <a:r>
              <a:rPr lang="ru-RU" sz="1400" dirty="0"/>
              <a:t>Использование архивных документов запрещается или ограничивается, если имеются основания считать, что это:</a:t>
            </a:r>
          </a:p>
          <a:p>
            <a:pPr marL="342900" lvl="0" indent="-342900" algn="just">
              <a:buFont typeface="+mj-lt"/>
              <a:buAutoNum type="arabicParenR"/>
            </a:pPr>
            <a:r>
              <a:rPr lang="ru-RU" sz="1400" dirty="0"/>
              <a:t>нанесет вред интересам Республики Беларусь; </a:t>
            </a:r>
          </a:p>
          <a:p>
            <a:pPr marL="342900" lvl="0" indent="-342900" algn="just">
              <a:buFont typeface="+mj-lt"/>
              <a:buAutoNum type="arabicParenR"/>
            </a:pPr>
            <a:r>
              <a:rPr lang="ru-RU" sz="1400" dirty="0"/>
              <a:t>может нанести вред сохранности архивных документов (в этом случае выдается вместо оригинала копия); </a:t>
            </a:r>
          </a:p>
          <a:p>
            <a:pPr marL="342900" lvl="0" indent="-342900" algn="just">
              <a:buFont typeface="+mj-lt"/>
              <a:buAutoNum type="arabicParenR"/>
            </a:pPr>
            <a:r>
              <a:rPr lang="ru-RU" sz="1400" dirty="0"/>
              <a:t>нанесет вред личным интересам граждан; </a:t>
            </a:r>
          </a:p>
          <a:p>
            <a:pPr marL="342900" lvl="0" indent="-342900" algn="just">
              <a:buFont typeface="+mj-lt"/>
              <a:buAutoNum type="arabicParenR"/>
            </a:pPr>
            <a:r>
              <a:rPr lang="ru-RU" sz="1400" dirty="0"/>
              <a:t>повлечет иное нарушение законодательства Республики Беларусь.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38786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307777"/>
          </a:xfrm>
          <a:prstGeom prst="rect">
            <a:avLst/>
          </a:prstGeom>
          <a:noFill/>
        </p:spPr>
        <p:txBody>
          <a:bodyPr wrap="square" rtlCol="0">
            <a:spAutoFit/>
          </a:bodyPr>
          <a:lstStyle/>
          <a:p>
            <a:pPr algn="just"/>
            <a:r>
              <a:rPr lang="ru-RU" sz="1400" dirty="0" smtClean="0"/>
              <a:t>	</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329906931"/>
              </p:ext>
            </p:extLst>
          </p:nvPr>
        </p:nvGraphicFramePr>
        <p:xfrm>
          <a:off x="1907704" y="1412776"/>
          <a:ext cx="7128792" cy="5046522"/>
        </p:xfrm>
        <a:graphic>
          <a:graphicData uri="http://schemas.openxmlformats.org/drawingml/2006/table">
            <a:tbl>
              <a:tblPr>
                <a:tableStyleId>{5940675A-B579-460E-94D1-54222C63F5DA}</a:tableStyleId>
              </a:tblPr>
              <a:tblGrid>
                <a:gridCol w="4286082"/>
                <a:gridCol w="1421355"/>
                <a:gridCol w="1421355"/>
              </a:tblGrid>
              <a:tr h="720572">
                <a:tc>
                  <a:txBody>
                    <a:bodyPr/>
                    <a:lstStyle/>
                    <a:p>
                      <a:pPr indent="540385" algn="just">
                        <a:lnSpc>
                          <a:spcPct val="115000"/>
                        </a:lnSpc>
                        <a:spcAft>
                          <a:spcPts val="0"/>
                        </a:spcAft>
                      </a:pPr>
                      <a:r>
                        <a:rPr lang="ru-RU" sz="1200" dirty="0">
                          <a:effectLst/>
                        </a:rPr>
                        <a:t> </a:t>
                      </a:r>
                    </a:p>
                    <a:p>
                      <a:pPr indent="540385" algn="just">
                        <a:lnSpc>
                          <a:spcPct val="115000"/>
                        </a:lnSpc>
                        <a:spcAft>
                          <a:spcPts val="0"/>
                        </a:spcAft>
                      </a:pPr>
                      <a:r>
                        <a:rPr lang="ru-RU" sz="1200" dirty="0">
                          <a:effectLst/>
                        </a:rPr>
                        <a:t>Номер и название темы</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u="none" strike="noStrike" kern="0" dirty="0">
                          <a:effectLst/>
                        </a:rPr>
                        <a:t> </a:t>
                      </a:r>
                      <a:endParaRPr lang="ru-RU" sz="1200" u="sng" kern="0" dirty="0">
                        <a:effectLst/>
                      </a:endParaRPr>
                    </a:p>
                    <a:p>
                      <a:pPr indent="540385" algn="just">
                        <a:lnSpc>
                          <a:spcPct val="115000"/>
                        </a:lnSpc>
                        <a:spcAft>
                          <a:spcPts val="0"/>
                        </a:spcAft>
                      </a:pPr>
                      <a:r>
                        <a:rPr lang="ru-RU" sz="1200" dirty="0">
                          <a:effectLst/>
                        </a:rPr>
                        <a:t>Занятия ЛК ДО/ЗО/СФО</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u="none" strike="noStrike" kern="0" dirty="0">
                          <a:effectLst/>
                        </a:rPr>
                        <a:t> </a:t>
                      </a:r>
                      <a:endParaRPr lang="ru-RU" sz="1200" u="sng" kern="0" dirty="0">
                        <a:effectLst/>
                      </a:endParaRPr>
                    </a:p>
                    <a:p>
                      <a:pPr indent="540385" algn="just">
                        <a:lnSpc>
                          <a:spcPct val="115000"/>
                        </a:lnSpc>
                        <a:spcAft>
                          <a:spcPts val="0"/>
                        </a:spcAft>
                      </a:pPr>
                      <a:r>
                        <a:rPr lang="ru-RU" sz="1200" dirty="0">
                          <a:effectLst/>
                        </a:rPr>
                        <a:t>Занятия ПЗ ДО/ЗО/СФО</a:t>
                      </a:r>
                      <a:endParaRPr lang="ru-RU" sz="1200" dirty="0">
                        <a:effectLst/>
                        <a:latin typeface="Times New Roman"/>
                        <a:ea typeface="Times New Roman"/>
                      </a:endParaRPr>
                    </a:p>
                  </a:txBody>
                  <a:tcPr marL="51610" marR="51610" marT="0" marB="0"/>
                </a:tc>
              </a:tr>
              <a:tr h="334551">
                <a:tc>
                  <a:txBody>
                    <a:bodyPr/>
                    <a:lstStyle/>
                    <a:p>
                      <a:pPr indent="540385" algn="just">
                        <a:lnSpc>
                          <a:spcPct val="115000"/>
                        </a:lnSpc>
                        <a:spcAft>
                          <a:spcPts val="0"/>
                        </a:spcAft>
                      </a:pPr>
                      <a:r>
                        <a:rPr lang="ru-RU" sz="1200" dirty="0">
                          <a:effectLst/>
                        </a:rPr>
                        <a:t>1. Информационное право как отрасль права.</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2 / 2</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1/ 1</a:t>
                      </a:r>
                      <a:endParaRPr lang="ru-RU" sz="1200" dirty="0">
                        <a:effectLst/>
                        <a:latin typeface="Times New Roman"/>
                        <a:ea typeface="Times New Roman"/>
                      </a:endParaRPr>
                    </a:p>
                  </a:txBody>
                  <a:tcPr marL="51610" marR="51610" marT="0" marB="0"/>
                </a:tc>
              </a:tr>
              <a:tr h="410362">
                <a:tc>
                  <a:txBody>
                    <a:bodyPr/>
                    <a:lstStyle/>
                    <a:p>
                      <a:pPr indent="540385" algn="just">
                        <a:lnSpc>
                          <a:spcPct val="115000"/>
                        </a:lnSpc>
                        <a:spcAft>
                          <a:spcPts val="0"/>
                        </a:spcAft>
                      </a:pPr>
                      <a:r>
                        <a:rPr lang="ru-RU" sz="1200" dirty="0">
                          <a:effectLst/>
                        </a:rPr>
                        <a:t>2. </a:t>
                      </a:r>
                      <a:r>
                        <a:rPr lang="ru-RU" sz="1200" spc="-5" dirty="0">
                          <a:effectLst/>
                        </a:rPr>
                        <a:t>Информационно-правовые нормы и информационные </a:t>
                      </a:r>
                      <a:r>
                        <a:rPr lang="ru-RU" sz="1200" dirty="0">
                          <a:effectLst/>
                        </a:rPr>
                        <a:t>правоотношения.</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a:effectLst/>
                        </a:rPr>
                        <a:t>2 / 2 / 2</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1 / 1</a:t>
                      </a:r>
                      <a:endParaRPr lang="ru-RU" sz="1200" dirty="0">
                        <a:effectLst/>
                        <a:latin typeface="Times New Roman"/>
                        <a:ea typeface="Times New Roman"/>
                      </a:endParaRPr>
                    </a:p>
                  </a:txBody>
                  <a:tcPr marL="51610" marR="51610" marT="0" marB="0"/>
                </a:tc>
              </a:tr>
              <a:tr h="205181">
                <a:tc>
                  <a:txBody>
                    <a:bodyPr/>
                    <a:lstStyle/>
                    <a:p>
                      <a:pPr indent="540385" algn="just">
                        <a:lnSpc>
                          <a:spcPct val="115000"/>
                        </a:lnSpc>
                        <a:spcAft>
                          <a:spcPts val="0"/>
                        </a:spcAft>
                      </a:pPr>
                      <a:r>
                        <a:rPr lang="ru-RU" sz="1200" dirty="0">
                          <a:effectLst/>
                        </a:rPr>
                        <a:t>3. Субъекты информационного права.</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 / -</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 / - </a:t>
                      </a:r>
                      <a:endParaRPr lang="ru-RU" sz="1200" dirty="0">
                        <a:effectLst/>
                        <a:latin typeface="Times New Roman"/>
                        <a:ea typeface="Times New Roman"/>
                      </a:endParaRPr>
                    </a:p>
                  </a:txBody>
                  <a:tcPr marL="51610" marR="51610" marT="0" marB="0"/>
                </a:tc>
              </a:tr>
              <a:tr h="410362">
                <a:tc>
                  <a:txBody>
                    <a:bodyPr/>
                    <a:lstStyle/>
                    <a:p>
                      <a:pPr indent="540385" algn="just">
                        <a:lnSpc>
                          <a:spcPct val="115000"/>
                        </a:lnSpc>
                        <a:spcAft>
                          <a:spcPts val="0"/>
                        </a:spcAft>
                      </a:pPr>
                      <a:r>
                        <a:rPr lang="ru-RU" sz="1200" dirty="0">
                          <a:effectLst/>
                        </a:rPr>
                        <a:t>4. </a:t>
                      </a:r>
                      <a:r>
                        <a:rPr lang="ru-RU" sz="1200" spc="-10" dirty="0">
                          <a:effectLst/>
                        </a:rPr>
                        <a:t>Правовое регулиро</a:t>
                      </a:r>
                      <a:r>
                        <a:rPr lang="ru-RU" sz="1200" dirty="0">
                          <a:effectLst/>
                        </a:rPr>
                        <a:t>вание</a:t>
                      </a:r>
                      <a:r>
                        <a:rPr lang="ru-RU" sz="1200" spc="-10" dirty="0">
                          <a:effectLst/>
                        </a:rPr>
                        <a:t> информационной сферы</a:t>
                      </a:r>
                      <a:r>
                        <a:rPr lang="ru-RU" sz="1200" dirty="0">
                          <a:effectLst/>
                        </a:rPr>
                        <a:t>. </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4 / 2 / 2</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a:effectLst/>
                        </a:rPr>
                        <a:t>4 / 1 / 1</a:t>
                      </a:r>
                      <a:endParaRPr lang="ru-RU" sz="1200">
                        <a:effectLst/>
                        <a:latin typeface="Times New Roman"/>
                        <a:ea typeface="Times New Roman"/>
                      </a:endParaRPr>
                    </a:p>
                  </a:txBody>
                  <a:tcPr marL="51610" marR="51610" marT="0" marB="0"/>
                </a:tc>
              </a:tr>
              <a:tr h="410362">
                <a:tc>
                  <a:txBody>
                    <a:bodyPr/>
                    <a:lstStyle/>
                    <a:p>
                      <a:pPr indent="540385" algn="just">
                        <a:lnSpc>
                          <a:spcPct val="115000"/>
                        </a:lnSpc>
                        <a:spcAft>
                          <a:spcPts val="0"/>
                        </a:spcAft>
                      </a:pPr>
                      <a:r>
                        <a:rPr lang="ru-RU" sz="1200">
                          <a:effectLst/>
                        </a:rPr>
                        <a:t>5. Правовые основы информационной безопасности.</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4 / - / -</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 / - </a:t>
                      </a:r>
                      <a:endParaRPr lang="ru-RU" sz="1200" dirty="0">
                        <a:effectLst/>
                        <a:latin typeface="Times New Roman"/>
                        <a:ea typeface="Times New Roman"/>
                      </a:endParaRPr>
                    </a:p>
                  </a:txBody>
                  <a:tcPr marL="51610" marR="51610" marT="0" marB="0"/>
                </a:tc>
              </a:tr>
              <a:tr h="410362">
                <a:tc>
                  <a:txBody>
                    <a:bodyPr/>
                    <a:lstStyle/>
                    <a:p>
                      <a:pPr indent="540385" algn="just">
                        <a:lnSpc>
                          <a:spcPct val="115000"/>
                        </a:lnSpc>
                        <a:spcAft>
                          <a:spcPts val="0"/>
                        </a:spcAft>
                      </a:pPr>
                      <a:r>
                        <a:rPr lang="ru-RU" sz="1200">
                          <a:effectLst/>
                        </a:rPr>
                        <a:t>6. Юридическая ответственность за правонарушения в информационной сфере.</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 -</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 / -</a:t>
                      </a:r>
                      <a:endParaRPr lang="ru-RU" sz="1200" dirty="0">
                        <a:effectLst/>
                        <a:latin typeface="Times New Roman"/>
                        <a:ea typeface="Times New Roman"/>
                      </a:endParaRPr>
                    </a:p>
                  </a:txBody>
                  <a:tcPr marL="51610" marR="51610" marT="0" marB="0"/>
                </a:tc>
              </a:tr>
              <a:tr h="334551">
                <a:tc>
                  <a:txBody>
                    <a:bodyPr/>
                    <a:lstStyle/>
                    <a:p>
                      <a:pPr indent="540385" algn="just">
                        <a:lnSpc>
                          <a:spcPct val="115000"/>
                        </a:lnSpc>
                        <a:spcAft>
                          <a:spcPts val="0"/>
                        </a:spcAft>
                      </a:pPr>
                      <a:r>
                        <a:rPr lang="ru-RU" sz="1200">
                          <a:effectLst/>
                        </a:rPr>
                        <a:t>7. Особые правовые режимы информации.</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6 / 2 / 2</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4 / - / -</a:t>
                      </a:r>
                      <a:endParaRPr lang="ru-RU" sz="1200" dirty="0">
                        <a:effectLst/>
                        <a:latin typeface="Times New Roman"/>
                        <a:ea typeface="Times New Roman"/>
                      </a:endParaRPr>
                    </a:p>
                  </a:txBody>
                  <a:tcPr marL="51610" marR="51610" marT="0" marB="0"/>
                </a:tc>
              </a:tr>
              <a:tr h="501827">
                <a:tc>
                  <a:txBody>
                    <a:bodyPr/>
                    <a:lstStyle/>
                    <a:p>
                      <a:pPr indent="540385" algn="just">
                        <a:lnSpc>
                          <a:spcPct val="115000"/>
                        </a:lnSpc>
                        <a:spcAft>
                          <a:spcPts val="0"/>
                        </a:spcAft>
                      </a:pPr>
                      <a:r>
                        <a:rPr lang="ru-RU" sz="1200">
                          <a:effectLst/>
                        </a:rPr>
                        <a:t>8. </a:t>
                      </a:r>
                      <a:r>
                        <a:rPr lang="ru-RU" sz="1200" spc="-25">
                          <a:effectLst/>
                        </a:rPr>
                        <a:t>Правовое регулирование отношений в области создания и распространения </a:t>
                      </a:r>
                      <a:r>
                        <a:rPr lang="ru-RU" sz="1200">
                          <a:effectLst/>
                        </a:rPr>
                        <a:t>массовой информации.</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4 / - / -</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1 / 1</a:t>
                      </a:r>
                      <a:endParaRPr lang="ru-RU" sz="1200" dirty="0">
                        <a:effectLst/>
                        <a:latin typeface="Times New Roman"/>
                        <a:ea typeface="Times New Roman"/>
                      </a:endParaRPr>
                    </a:p>
                  </a:txBody>
                  <a:tcPr marL="51610" marR="51610" marT="0" marB="0"/>
                </a:tc>
              </a:tr>
              <a:tr h="410362">
                <a:tc>
                  <a:txBody>
                    <a:bodyPr/>
                    <a:lstStyle/>
                    <a:p>
                      <a:pPr indent="540385" algn="just">
                        <a:lnSpc>
                          <a:spcPct val="115000"/>
                        </a:lnSpc>
                        <a:spcAft>
                          <a:spcPts val="0"/>
                        </a:spcAft>
                      </a:pPr>
                      <a:r>
                        <a:rPr lang="ru-RU" sz="1200">
                          <a:effectLst/>
                        </a:rPr>
                        <a:t>9. Информационные аспекты интеллектуальной собственности.</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a:effectLst/>
                        </a:rPr>
                        <a:t>2 / -/ -</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 / -</a:t>
                      </a:r>
                      <a:endParaRPr lang="ru-RU" sz="1200" dirty="0">
                        <a:effectLst/>
                        <a:latin typeface="Times New Roman"/>
                        <a:ea typeface="Times New Roman"/>
                      </a:endParaRPr>
                    </a:p>
                  </a:txBody>
                  <a:tcPr marL="51610" marR="51610" marT="0" marB="0"/>
                </a:tc>
              </a:tr>
              <a:tr h="501827">
                <a:tc>
                  <a:txBody>
                    <a:bodyPr/>
                    <a:lstStyle/>
                    <a:p>
                      <a:pPr indent="540385" algn="just">
                        <a:lnSpc>
                          <a:spcPct val="115000"/>
                        </a:lnSpc>
                        <a:spcAft>
                          <a:spcPts val="0"/>
                        </a:spcAft>
                      </a:pPr>
                      <a:r>
                        <a:rPr lang="ru-RU" sz="1200">
                          <a:effectLst/>
                        </a:rPr>
                        <a:t>10. Правовое регулирование информационных отношений в области архивного и библиотечного дела.</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a:effectLst/>
                        </a:rPr>
                        <a:t>2 / - / -</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 / - / -</a:t>
                      </a:r>
                      <a:endParaRPr lang="ru-RU" sz="1200" dirty="0">
                        <a:effectLst/>
                        <a:latin typeface="Times New Roman"/>
                        <a:ea typeface="Times New Roman"/>
                      </a:endParaRPr>
                    </a:p>
                  </a:txBody>
                  <a:tcPr marL="51610" marR="51610" marT="0" marB="0"/>
                </a:tc>
              </a:tr>
              <a:tr h="360286">
                <a:tc>
                  <a:txBody>
                    <a:bodyPr/>
                    <a:lstStyle/>
                    <a:p>
                      <a:pPr indent="540385" algn="just">
                        <a:lnSpc>
                          <a:spcPct val="115000"/>
                        </a:lnSpc>
                        <a:spcAft>
                          <a:spcPts val="0"/>
                        </a:spcAft>
                      </a:pPr>
                      <a:r>
                        <a:rPr lang="ru-RU" sz="1200" dirty="0">
                          <a:effectLst/>
                        </a:rPr>
                        <a:t>Всего</a:t>
                      </a:r>
                      <a:endParaRPr lang="ru-RU" sz="1200" dirty="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a:effectLst/>
                        </a:rPr>
                        <a:t>30 / 8 / 8</a:t>
                      </a:r>
                      <a:endParaRPr lang="ru-RU" sz="1200">
                        <a:effectLst/>
                        <a:latin typeface="Times New Roman"/>
                        <a:ea typeface="Times New Roman"/>
                      </a:endParaRPr>
                    </a:p>
                  </a:txBody>
                  <a:tcPr marL="51610" marR="51610" marT="0" marB="0"/>
                </a:tc>
                <a:tc>
                  <a:txBody>
                    <a:bodyPr/>
                    <a:lstStyle/>
                    <a:p>
                      <a:pPr indent="540385" algn="just">
                        <a:lnSpc>
                          <a:spcPct val="115000"/>
                        </a:lnSpc>
                        <a:spcAft>
                          <a:spcPts val="0"/>
                        </a:spcAft>
                      </a:pPr>
                      <a:r>
                        <a:rPr lang="ru-RU" sz="1200" dirty="0">
                          <a:effectLst/>
                        </a:rPr>
                        <a:t>24 / 4 / 4</a:t>
                      </a:r>
                      <a:endParaRPr lang="ru-RU" sz="1200" dirty="0">
                        <a:effectLst/>
                        <a:latin typeface="Times New Roman"/>
                        <a:ea typeface="Times New Roman"/>
                      </a:endParaRPr>
                    </a:p>
                  </a:txBody>
                  <a:tcPr marL="51610" marR="51610" marT="0" marB="0"/>
                </a:tc>
              </a:tr>
            </a:tbl>
          </a:graphicData>
        </a:graphic>
      </p:graphicFrame>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15901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a:t>
            </a:r>
            <a:r>
              <a:rPr lang="en-US"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ПРАКТИЧЕСКАЯ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1538883"/>
          </a:xfrm>
          <a:prstGeom prst="rect">
            <a:avLst/>
          </a:prstGeom>
          <a:noFill/>
        </p:spPr>
        <p:txBody>
          <a:bodyPr wrap="square" rtlCol="0">
            <a:spAutoFit/>
          </a:bodyPr>
          <a:lstStyle/>
          <a:p>
            <a:pPr algn="just"/>
            <a:r>
              <a:rPr lang="en-US" sz="1400" dirty="0" smtClean="0"/>
              <a:t>	</a:t>
            </a:r>
            <a:r>
              <a:rPr lang="ru-RU" sz="1600" b="1" dirty="0"/>
              <a:t>РАЗДЕЛ 3. ПРАКТИЧЕСКАЯ ЧАСТЬ </a:t>
            </a:r>
            <a:endParaRPr lang="ru-RU" sz="1600" dirty="0"/>
          </a:p>
          <a:p>
            <a:pPr algn="just"/>
            <a:r>
              <a:rPr lang="ru-RU" sz="1400" b="1" dirty="0"/>
              <a:t> </a:t>
            </a:r>
            <a:endParaRPr lang="ru-RU" sz="1400" dirty="0"/>
          </a:p>
          <a:p>
            <a:pPr algn="just"/>
            <a:r>
              <a:rPr lang="ru-RU" sz="1600" b="1" dirty="0" smtClean="0"/>
              <a:t>	3.1 </a:t>
            </a:r>
            <a:r>
              <a:rPr lang="ru-RU" sz="1600" b="1" dirty="0"/>
              <a:t>Наименование тем практических занятий и их краткое содержание.</a:t>
            </a:r>
            <a:r>
              <a:rPr lang="ru-RU" sz="1600" dirty="0"/>
              <a:t> </a:t>
            </a:r>
            <a:r>
              <a:rPr lang="ru-RU" sz="1600" dirty="0" smtClean="0"/>
              <a:t>	</a:t>
            </a:r>
            <a:r>
              <a:rPr lang="ru-RU" sz="1600" b="1" dirty="0" smtClean="0"/>
              <a:t>Методические </a:t>
            </a:r>
            <a:r>
              <a:rPr lang="ru-RU" sz="1600" b="1" dirty="0"/>
              <a:t>указания по подготовке к практическим занятиям</a:t>
            </a:r>
            <a:endParaRPr lang="ru-RU" sz="1600" dirty="0"/>
          </a:p>
          <a:p>
            <a:pPr algn="just"/>
            <a:endParaRPr lang="ru-RU" sz="1600" b="1" dirty="0" smtClean="0"/>
          </a:p>
          <a:p>
            <a:pPr algn="just"/>
            <a:r>
              <a:rPr lang="ru-RU" sz="1600" b="1" dirty="0"/>
              <a:t>	</a:t>
            </a:r>
            <a:r>
              <a:rPr lang="ru-RU" sz="1600" b="1" dirty="0" smtClean="0"/>
              <a:t>Специальность </a:t>
            </a:r>
            <a:r>
              <a:rPr lang="ru-RU" sz="1600" b="1" dirty="0"/>
              <a:t>«Правоведение», шифр 1 – 24 01 02 </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196590473"/>
              </p:ext>
            </p:extLst>
          </p:nvPr>
        </p:nvGraphicFramePr>
        <p:xfrm>
          <a:off x="1907704" y="3015669"/>
          <a:ext cx="7056784" cy="3346539"/>
        </p:xfrm>
        <a:graphic>
          <a:graphicData uri="http://schemas.openxmlformats.org/drawingml/2006/table">
            <a:tbl>
              <a:tblPr firstRow="1" firstCol="1" lastRow="1" lastCol="1" bandRow="1" bandCol="1">
                <a:tableStyleId>{5940675A-B579-460E-94D1-54222C63F5DA}</a:tableStyleId>
              </a:tblPr>
              <a:tblGrid>
                <a:gridCol w="1900716"/>
                <a:gridCol w="5156068"/>
              </a:tblGrid>
              <a:tr h="427413">
                <a:tc>
                  <a:txBody>
                    <a:bodyPr/>
                    <a:lstStyle/>
                    <a:p>
                      <a:pPr indent="540385" algn="just">
                        <a:lnSpc>
                          <a:spcPct val="115000"/>
                        </a:lnSpc>
                        <a:spcAft>
                          <a:spcPts val="0"/>
                        </a:spcAft>
                      </a:pPr>
                      <a:r>
                        <a:rPr lang="ru-RU" sz="900" dirty="0" smtClean="0">
                          <a:effectLst/>
                        </a:rPr>
                        <a:t>Наименование </a:t>
                      </a:r>
                      <a:r>
                        <a:rPr lang="ru-RU" sz="900" dirty="0">
                          <a:effectLst/>
                        </a:rPr>
                        <a:t>темы практического занятия</a:t>
                      </a:r>
                      <a:endParaRPr lang="ru-RU" sz="900" dirty="0">
                        <a:effectLst/>
                        <a:latin typeface="Times New Roman"/>
                        <a:ea typeface="Times New Roman"/>
                      </a:endParaRPr>
                    </a:p>
                  </a:txBody>
                  <a:tcPr marL="50067" marR="50067" marT="0" marB="0"/>
                </a:tc>
                <a:tc>
                  <a:txBody>
                    <a:bodyPr/>
                    <a:lstStyle/>
                    <a:p>
                      <a:pPr indent="540385" algn="just">
                        <a:lnSpc>
                          <a:spcPct val="115000"/>
                        </a:lnSpc>
                        <a:spcAft>
                          <a:spcPts val="0"/>
                        </a:spcAft>
                      </a:pPr>
                      <a:r>
                        <a:rPr lang="ru-RU" sz="900" dirty="0">
                          <a:effectLst/>
                        </a:rPr>
                        <a:t> </a:t>
                      </a:r>
                      <a:endParaRPr lang="ru-RU" sz="900" dirty="0" smtClean="0">
                        <a:effectLst/>
                      </a:endParaRPr>
                    </a:p>
                    <a:p>
                      <a:pPr indent="540385" algn="just">
                        <a:lnSpc>
                          <a:spcPct val="115000"/>
                        </a:lnSpc>
                        <a:spcAft>
                          <a:spcPts val="0"/>
                        </a:spcAft>
                      </a:pPr>
                      <a:r>
                        <a:rPr lang="ru-RU" sz="900" dirty="0" smtClean="0">
                          <a:effectLst/>
                        </a:rPr>
                        <a:t>Цель занятия</a:t>
                      </a:r>
                      <a:endParaRPr lang="ru-RU" sz="900" dirty="0">
                        <a:effectLst/>
                        <a:latin typeface="Times New Roman"/>
                        <a:ea typeface="Times New Roman"/>
                      </a:endParaRPr>
                    </a:p>
                  </a:txBody>
                  <a:tcPr marL="50067" marR="50067" marT="0" marB="0"/>
                </a:tc>
              </a:tr>
              <a:tr h="814251">
                <a:tc>
                  <a:txBody>
                    <a:bodyPr/>
                    <a:lstStyle/>
                    <a:p>
                      <a:pPr indent="540385" algn="just">
                        <a:lnSpc>
                          <a:spcPct val="115000"/>
                        </a:lnSpc>
                        <a:spcAft>
                          <a:spcPts val="0"/>
                        </a:spcAft>
                      </a:pPr>
                      <a:r>
                        <a:rPr lang="ru-RU" sz="1000" dirty="0">
                          <a:effectLst/>
                        </a:rPr>
                        <a:t>1. Информационное право как отрасль права</a:t>
                      </a:r>
                      <a:endParaRPr lang="ru-RU" sz="900" dirty="0">
                        <a:effectLst/>
                        <a:latin typeface="Times New Roman"/>
                        <a:ea typeface="Times New Roman"/>
                      </a:endParaRPr>
                    </a:p>
                  </a:txBody>
                  <a:tcPr marL="50067" marR="50067" marT="0" marB="0"/>
                </a:tc>
                <a:tc>
                  <a:txBody>
                    <a:bodyPr/>
                    <a:lstStyle/>
                    <a:p>
                      <a:pPr indent="540385" algn="just">
                        <a:lnSpc>
                          <a:spcPct val="115000"/>
                        </a:lnSpc>
                        <a:spcAft>
                          <a:spcPts val="0"/>
                        </a:spcAft>
                      </a:pPr>
                      <a:r>
                        <a:rPr lang="ru-RU" sz="1000" dirty="0">
                          <a:effectLst/>
                        </a:rPr>
                        <a:t>Приобретение знаний о предмете, методе, принципах информационного права, об информационном праве как отрасли права, учебной дисциплине, науке. Овладение навыками систематизации информационного законодательства. Умение выделять принципы информационного права. Знать источники правового регулирования информационных отношений.</a:t>
                      </a:r>
                      <a:endParaRPr lang="ru-RU" sz="900" dirty="0">
                        <a:effectLst/>
                        <a:latin typeface="Times New Roman"/>
                        <a:ea typeface="Times New Roman"/>
                      </a:endParaRPr>
                    </a:p>
                  </a:txBody>
                  <a:tcPr marL="50067" marR="50067" marT="0" marB="0"/>
                </a:tc>
              </a:tr>
              <a:tr h="875497">
                <a:tc>
                  <a:txBody>
                    <a:bodyPr/>
                    <a:lstStyle/>
                    <a:p>
                      <a:pPr indent="540385" algn="just">
                        <a:lnSpc>
                          <a:spcPct val="115000"/>
                        </a:lnSpc>
                        <a:spcAft>
                          <a:spcPts val="0"/>
                        </a:spcAft>
                      </a:pPr>
                      <a:r>
                        <a:rPr lang="ru-RU" sz="1000" spc="-5">
                          <a:effectLst/>
                        </a:rPr>
                        <a:t>2. Информационно-правовые нормы и информационные </a:t>
                      </a:r>
                      <a:r>
                        <a:rPr lang="ru-RU" sz="1000">
                          <a:effectLst/>
                        </a:rPr>
                        <a:t>правоотношения.</a:t>
                      </a:r>
                      <a:endParaRPr lang="ru-RU" sz="900">
                        <a:effectLst/>
                        <a:latin typeface="Times New Roman"/>
                        <a:ea typeface="Times New Roman"/>
                      </a:endParaRPr>
                    </a:p>
                  </a:txBody>
                  <a:tcPr marL="50067" marR="50067" marT="0" marB="0"/>
                </a:tc>
                <a:tc>
                  <a:txBody>
                    <a:bodyPr/>
                    <a:lstStyle/>
                    <a:p>
                      <a:pPr indent="540385" algn="just">
                        <a:lnSpc>
                          <a:spcPct val="115000"/>
                        </a:lnSpc>
                        <a:spcAft>
                          <a:spcPts val="0"/>
                        </a:spcAft>
                      </a:pPr>
                      <a:r>
                        <a:rPr lang="ru-RU" sz="1000" dirty="0">
                          <a:effectLst/>
                        </a:rPr>
                        <a:t>Углубление знаний об основных характерных признаках информационных норм, приобретении умений по характеристике элементов информационных правоотношений. Овладение навыками классификации информационных отношений по различным основаниям.</a:t>
                      </a:r>
                      <a:endParaRPr lang="ru-RU" sz="900" dirty="0">
                        <a:effectLst/>
                        <a:latin typeface="Times New Roman"/>
                        <a:ea typeface="Times New Roman"/>
                      </a:endParaRPr>
                    </a:p>
                  </a:txBody>
                  <a:tcPr marL="50067" marR="50067" marT="0" marB="0"/>
                </a:tc>
              </a:tr>
              <a:tr h="1167329">
                <a:tc>
                  <a:txBody>
                    <a:bodyPr/>
                    <a:lstStyle/>
                    <a:p>
                      <a:pPr indent="540385" algn="just">
                        <a:lnSpc>
                          <a:spcPct val="115000"/>
                        </a:lnSpc>
                        <a:spcAft>
                          <a:spcPts val="0"/>
                        </a:spcAft>
                      </a:pPr>
                      <a:r>
                        <a:rPr lang="ru-RU" sz="1000" dirty="0">
                          <a:effectLst/>
                        </a:rPr>
                        <a:t>3. Субъекты информационного права. </a:t>
                      </a:r>
                      <a:endParaRPr lang="ru-RU" sz="900" dirty="0">
                        <a:effectLst/>
                        <a:latin typeface="Times New Roman"/>
                        <a:ea typeface="Times New Roman"/>
                      </a:endParaRPr>
                    </a:p>
                  </a:txBody>
                  <a:tcPr marL="50067" marR="50067" marT="0" marB="0"/>
                </a:tc>
                <a:tc>
                  <a:txBody>
                    <a:bodyPr/>
                    <a:lstStyle/>
                    <a:p>
                      <a:pPr indent="540385" algn="just">
                        <a:lnSpc>
                          <a:spcPct val="115000"/>
                        </a:lnSpc>
                        <a:spcAft>
                          <a:spcPts val="0"/>
                        </a:spcAft>
                      </a:pPr>
                      <a:r>
                        <a:rPr lang="ru-RU" sz="1000" dirty="0">
                          <a:effectLst/>
                        </a:rPr>
                        <a:t>Овладение знаниями о правовом статусе субъектов информационных правоотношений. Классификация субъектов информационных правоотношений по различным основаниям. Выявление основных признаков и особенностей правового статуса субъектов информационных правоотношений. Углубление знаний об информационной </a:t>
                      </a:r>
                      <a:r>
                        <a:rPr lang="ru-RU" sz="1000" dirty="0" err="1">
                          <a:effectLst/>
                        </a:rPr>
                        <a:t>правосубъектности</a:t>
                      </a:r>
                      <a:r>
                        <a:rPr lang="ru-RU" sz="1000" dirty="0">
                          <a:effectLst/>
                        </a:rPr>
                        <a:t>. </a:t>
                      </a:r>
                      <a:endParaRPr lang="ru-RU" sz="900" dirty="0">
                        <a:effectLst/>
                        <a:latin typeface="Times New Roman"/>
                        <a:ea typeface="Times New Roman"/>
                      </a:endParaRPr>
                    </a:p>
                  </a:txBody>
                  <a:tcPr marL="50067" marR="50067" marT="0" marB="0"/>
                </a:tc>
              </a:tr>
            </a:tbl>
          </a:graphicData>
        </a:graphic>
      </p:graphicFrame>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38786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a:t>
            </a:r>
            <a:r>
              <a:rPr lang="en-US"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ПРАКТИЧЕСКАЯ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307777"/>
          </a:xfrm>
          <a:prstGeom prst="rect">
            <a:avLst/>
          </a:prstGeom>
          <a:noFill/>
        </p:spPr>
        <p:txBody>
          <a:bodyPr wrap="square" rtlCol="0">
            <a:spAutoFit/>
          </a:bodyPr>
          <a:lstStyle/>
          <a:p>
            <a:pPr algn="just"/>
            <a:r>
              <a:rPr lang="en-US" sz="1400" dirty="0" smtClean="0"/>
              <a:t>	</a:t>
            </a:r>
            <a:endParaRPr lang="ru-RU" sz="1400" dirty="0"/>
          </a:p>
        </p:txBody>
      </p:sp>
      <p:graphicFrame>
        <p:nvGraphicFramePr>
          <p:cNvPr id="6" name="Таблица 5"/>
          <p:cNvGraphicFramePr>
            <a:graphicFrameLocks noGrp="1"/>
          </p:cNvGraphicFramePr>
          <p:nvPr>
            <p:extLst>
              <p:ext uri="{D42A27DB-BD31-4B8C-83A1-F6EECF244321}">
                <p14:modId xmlns:p14="http://schemas.microsoft.com/office/powerpoint/2010/main" xmlns="" val="1720693250"/>
              </p:ext>
            </p:extLst>
          </p:nvPr>
        </p:nvGraphicFramePr>
        <p:xfrm>
          <a:off x="1907704" y="1763340"/>
          <a:ext cx="7056784" cy="4041924"/>
        </p:xfrm>
        <a:graphic>
          <a:graphicData uri="http://schemas.openxmlformats.org/drawingml/2006/table">
            <a:tbl>
              <a:tblPr firstRow="1" firstCol="1" lastRow="1" lastCol="1" bandRow="1" bandCol="1">
                <a:tableStyleId>{5940675A-B579-460E-94D1-54222C63F5DA}</a:tableStyleId>
              </a:tblPr>
              <a:tblGrid>
                <a:gridCol w="1900716"/>
                <a:gridCol w="5156068"/>
              </a:tblGrid>
              <a:tr h="705945">
                <a:tc>
                  <a:txBody>
                    <a:bodyPr/>
                    <a:lstStyle/>
                    <a:p>
                      <a:pPr marR="3175" indent="540385" algn="just">
                        <a:lnSpc>
                          <a:spcPct val="115000"/>
                        </a:lnSpc>
                        <a:spcAft>
                          <a:spcPts val="0"/>
                        </a:spcAft>
                      </a:pPr>
                      <a:r>
                        <a:rPr lang="ru-RU" sz="1000" dirty="0">
                          <a:effectLst/>
                        </a:rPr>
                        <a:t>4. </a:t>
                      </a:r>
                      <a:r>
                        <a:rPr lang="ru-RU" sz="1000" spc="-10" dirty="0">
                          <a:effectLst/>
                        </a:rPr>
                        <a:t>Правовое регулиро</a:t>
                      </a:r>
                      <a:r>
                        <a:rPr lang="ru-RU" sz="1000" dirty="0">
                          <a:effectLst/>
                        </a:rPr>
                        <a:t>вание</a:t>
                      </a:r>
                      <a:r>
                        <a:rPr lang="ru-RU" sz="1000" spc="-10" dirty="0">
                          <a:effectLst/>
                        </a:rPr>
                        <a:t> информационной сферы.</a:t>
                      </a:r>
                      <a:endParaRPr lang="ru-RU" sz="1000" dirty="0">
                        <a:effectLst/>
                      </a:endParaRP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38707" marR="38707" marT="0" marB="0"/>
                </a:tc>
                <a:tc>
                  <a:txBody>
                    <a:bodyPr/>
                    <a:lstStyle/>
                    <a:p>
                      <a:pPr indent="540385" algn="just">
                        <a:lnSpc>
                          <a:spcPct val="115000"/>
                        </a:lnSpc>
                        <a:spcAft>
                          <a:spcPts val="0"/>
                        </a:spcAft>
                      </a:pPr>
                      <a:r>
                        <a:rPr lang="ru-RU" sz="1000" dirty="0">
                          <a:effectLst/>
                        </a:rPr>
                        <a:t>Усвоение понятия информационной сферы. Формирование навыков общей характеристики объектов информационной сферы: правовой режим информации, правовой режим информационных ресурсов, отдельных видов информации (документированная информация; электронный документ). Информационная система как объект информационной сферы.</a:t>
                      </a:r>
                      <a:endParaRPr lang="ru-RU" sz="1000" dirty="0">
                        <a:effectLst/>
                        <a:latin typeface="Times New Roman"/>
                        <a:ea typeface="Times New Roman"/>
                      </a:endParaRPr>
                    </a:p>
                  </a:txBody>
                  <a:tcPr marL="38707" marR="38707" marT="0" marB="0"/>
                </a:tc>
              </a:tr>
              <a:tr h="1008112">
                <a:tc>
                  <a:txBody>
                    <a:bodyPr/>
                    <a:lstStyle/>
                    <a:p>
                      <a:pPr indent="540385" algn="just">
                        <a:lnSpc>
                          <a:spcPct val="115000"/>
                        </a:lnSpc>
                        <a:spcAft>
                          <a:spcPts val="0"/>
                        </a:spcAft>
                      </a:pPr>
                      <a:r>
                        <a:rPr lang="ru-RU" sz="1000" u="none" strike="noStrike" dirty="0">
                          <a:effectLst/>
                        </a:rPr>
                        <a:t>5. Правовые основы информационной безопасности.</a:t>
                      </a:r>
                      <a:endParaRPr lang="ru-RU" sz="1000" u="sng" dirty="0">
                        <a:effectLst/>
                      </a:endParaRPr>
                    </a:p>
                    <a:p>
                      <a:pPr indent="540385" algn="just">
                        <a:lnSpc>
                          <a:spcPct val="115000"/>
                        </a:lnSpc>
                        <a:spcAft>
                          <a:spcPts val="0"/>
                        </a:spcAft>
                      </a:pPr>
                      <a:r>
                        <a:rPr lang="ru-RU" sz="1000" u="none" strike="noStrike" dirty="0">
                          <a:effectLst/>
                        </a:rPr>
                        <a:t> </a:t>
                      </a:r>
                      <a:endParaRPr lang="ru-RU" sz="1000" u="sng" dirty="0">
                        <a:effectLst/>
                        <a:latin typeface="Times New Roman"/>
                        <a:ea typeface="Times New Roman"/>
                      </a:endParaRPr>
                    </a:p>
                  </a:txBody>
                  <a:tcPr marL="38707" marR="38707" marT="0" marB="0"/>
                </a:tc>
                <a:tc>
                  <a:txBody>
                    <a:bodyPr/>
                    <a:lstStyle/>
                    <a:p>
                      <a:pPr indent="540385" algn="just">
                        <a:lnSpc>
                          <a:spcPct val="115000"/>
                        </a:lnSpc>
                        <a:spcAft>
                          <a:spcPts val="0"/>
                        </a:spcAft>
                      </a:pPr>
                      <a:r>
                        <a:rPr lang="ru-RU" sz="1000" dirty="0">
                          <a:effectLst/>
                        </a:rPr>
                        <a:t>Уяснение понятия информационной безопасности. Изучение основных угроз информационной безопасности. Формирование практических навыков применения основных методов обеспечения информационной безопасности. Овладение умениями выявления признаков вредной информации. Приобретение знаний в сфере государственной политики по обеспечению информационной безопасности, изучение функций государственной системы в области обеспечения информационной безопасности. Уяснение целей и мер защиты информации, информационных ресурсов.</a:t>
                      </a:r>
                      <a:endParaRPr lang="ru-RU" sz="1000" dirty="0">
                        <a:effectLst/>
                        <a:latin typeface="Times New Roman"/>
                        <a:ea typeface="Times New Roman"/>
                      </a:endParaRPr>
                    </a:p>
                  </a:txBody>
                  <a:tcPr marL="38707" marR="38707" marT="0" marB="0"/>
                </a:tc>
              </a:tr>
              <a:tr h="830916">
                <a:tc>
                  <a:txBody>
                    <a:bodyPr/>
                    <a:lstStyle/>
                    <a:p>
                      <a:pPr indent="540385" algn="just">
                        <a:lnSpc>
                          <a:spcPct val="115000"/>
                        </a:lnSpc>
                        <a:spcAft>
                          <a:spcPts val="0"/>
                        </a:spcAft>
                      </a:pPr>
                      <a:r>
                        <a:rPr lang="ru-RU" sz="1000">
                          <a:effectLst/>
                        </a:rPr>
                        <a:t>6. Юридическая ответственность за правонарушения в информационной сфере. </a:t>
                      </a:r>
                      <a:endParaRPr lang="ru-RU" sz="1000">
                        <a:effectLst/>
                        <a:latin typeface="Times New Roman"/>
                        <a:ea typeface="Times New Roman"/>
                      </a:endParaRPr>
                    </a:p>
                  </a:txBody>
                  <a:tcPr marL="38707" marR="38707" marT="0" marB="0"/>
                </a:tc>
                <a:tc>
                  <a:txBody>
                    <a:bodyPr/>
                    <a:lstStyle/>
                    <a:p>
                      <a:pPr indent="540385" algn="just">
                        <a:lnSpc>
                          <a:spcPct val="115000"/>
                        </a:lnSpc>
                        <a:spcAft>
                          <a:spcPts val="0"/>
                        </a:spcAft>
                      </a:pPr>
                      <a:r>
                        <a:rPr lang="ru-RU" sz="1000">
                          <a:effectLst/>
                        </a:rPr>
                        <a:t>Углубление знаний о юридической ответственности. Выявление особенностей ответственности за информационные правонарушения. Закрепление навыков применения норм ответственности за правонарушения в сфере обращения информации. </a:t>
                      </a:r>
                      <a:endParaRPr lang="ru-RU" sz="1000">
                        <a:effectLst/>
                        <a:latin typeface="Times New Roman"/>
                        <a:ea typeface="Times New Roman"/>
                      </a:endParaRPr>
                    </a:p>
                  </a:txBody>
                  <a:tcPr marL="38707" marR="38707" marT="0" marB="0"/>
                </a:tc>
              </a:tr>
              <a:tr h="1107888">
                <a:tc>
                  <a:txBody>
                    <a:bodyPr/>
                    <a:lstStyle/>
                    <a:p>
                      <a:pPr indent="540385" algn="just">
                        <a:lnSpc>
                          <a:spcPct val="115000"/>
                        </a:lnSpc>
                        <a:spcAft>
                          <a:spcPts val="0"/>
                        </a:spcAft>
                      </a:pPr>
                      <a:r>
                        <a:rPr lang="ru-RU" sz="1000">
                          <a:effectLst/>
                        </a:rPr>
                        <a:t>7. Особые правовые режимы информации.</a:t>
                      </a:r>
                    </a:p>
                    <a:p>
                      <a:pPr indent="540385" algn="just">
                        <a:lnSpc>
                          <a:spcPct val="115000"/>
                        </a:lnSpc>
                        <a:spcAft>
                          <a:spcPts val="0"/>
                        </a:spcAft>
                      </a:pPr>
                      <a:r>
                        <a:rPr lang="ru-RU" sz="1000">
                          <a:effectLst/>
                        </a:rPr>
                        <a:t> </a:t>
                      </a:r>
                      <a:endParaRPr lang="ru-RU" sz="1000">
                        <a:effectLst/>
                        <a:latin typeface="Times New Roman"/>
                        <a:ea typeface="Times New Roman"/>
                      </a:endParaRPr>
                    </a:p>
                  </a:txBody>
                  <a:tcPr marL="38707" marR="38707" marT="0" marB="0"/>
                </a:tc>
                <a:tc>
                  <a:txBody>
                    <a:bodyPr/>
                    <a:lstStyle/>
                    <a:p>
                      <a:pPr indent="540385" algn="just">
                        <a:lnSpc>
                          <a:spcPct val="115000"/>
                        </a:lnSpc>
                        <a:spcAft>
                          <a:spcPts val="0"/>
                        </a:spcAft>
                      </a:pPr>
                      <a:r>
                        <a:rPr lang="ru-RU" sz="1000" dirty="0">
                          <a:effectLst/>
                        </a:rPr>
                        <a:t>Изучение понятий: государственные секреты; служебная тайна; коммерческая тайна; банковская тайна; профессиональная тайна; персональные данные. Закрепление знаний об особом правовом режиме отдельных видов охраняемой информации. Овладение навыками применения норм правового регулирования отдельных видов охраняемой информации.</a:t>
                      </a:r>
                      <a:endParaRPr lang="ru-RU" sz="1000" dirty="0">
                        <a:effectLst/>
                        <a:latin typeface="Times New Roman"/>
                        <a:ea typeface="Times New Roman"/>
                      </a:endParaRPr>
                    </a:p>
                  </a:txBody>
                  <a:tcPr marL="38707" marR="38707" marT="0" marB="0"/>
                </a:tc>
              </a:tr>
            </a:tbl>
          </a:graphicData>
        </a:graphic>
      </p:graphicFrame>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548497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a:t>
            </a:r>
            <a:r>
              <a:rPr lang="en-US"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ПРАКТИЧЕСКАЯ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307777"/>
          </a:xfrm>
          <a:prstGeom prst="rect">
            <a:avLst/>
          </a:prstGeom>
          <a:noFill/>
        </p:spPr>
        <p:txBody>
          <a:bodyPr wrap="square" rtlCol="0">
            <a:spAutoFit/>
          </a:bodyPr>
          <a:lstStyle/>
          <a:p>
            <a:pPr algn="just"/>
            <a:r>
              <a:rPr lang="en-US" sz="1400" dirty="0" smtClean="0"/>
              <a:t>	</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xmlns="" val="3745969732"/>
              </p:ext>
            </p:extLst>
          </p:nvPr>
        </p:nvGraphicFramePr>
        <p:xfrm>
          <a:off x="1907704" y="1676905"/>
          <a:ext cx="7056784" cy="4142392"/>
        </p:xfrm>
        <a:graphic>
          <a:graphicData uri="http://schemas.openxmlformats.org/drawingml/2006/table">
            <a:tbl>
              <a:tblPr firstRow="1" firstCol="1" lastRow="1" lastCol="1" bandRow="1" bandCol="1">
                <a:tableStyleId>{5940675A-B579-460E-94D1-54222C63F5DA}</a:tableStyleId>
              </a:tblPr>
              <a:tblGrid>
                <a:gridCol w="1900716"/>
                <a:gridCol w="5156068"/>
              </a:tblGrid>
              <a:tr h="1134185">
                <a:tc>
                  <a:txBody>
                    <a:bodyPr/>
                    <a:lstStyle/>
                    <a:p>
                      <a:pPr indent="540385" algn="just">
                        <a:lnSpc>
                          <a:spcPct val="115000"/>
                        </a:lnSpc>
                        <a:spcAft>
                          <a:spcPts val="0"/>
                        </a:spcAft>
                      </a:pPr>
                      <a:r>
                        <a:rPr lang="ru-RU" sz="1000" u="none" strike="noStrike" dirty="0">
                          <a:effectLst/>
                        </a:rPr>
                        <a:t>8. </a:t>
                      </a:r>
                      <a:r>
                        <a:rPr lang="ru-RU" sz="1000" u="none" strike="noStrike" spc="-25" dirty="0">
                          <a:effectLst/>
                        </a:rPr>
                        <a:t>Правовое регулирование отношений в области создания и распространения </a:t>
                      </a:r>
                      <a:r>
                        <a:rPr lang="ru-RU" sz="1000" u="none" strike="noStrike" dirty="0">
                          <a:effectLst/>
                        </a:rPr>
                        <a:t>массовой информации.</a:t>
                      </a:r>
                      <a:endParaRPr lang="ru-RU" sz="1000" u="sng" dirty="0">
                        <a:effectLst/>
                      </a:endParaRP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43868" marR="43868" marT="0" marB="0"/>
                </a:tc>
                <a:tc>
                  <a:txBody>
                    <a:bodyPr/>
                    <a:lstStyle/>
                    <a:p>
                      <a:pPr indent="540385" algn="just">
                        <a:lnSpc>
                          <a:spcPct val="115000"/>
                        </a:lnSpc>
                        <a:spcAft>
                          <a:spcPts val="0"/>
                        </a:spcAft>
                      </a:pPr>
                      <a:r>
                        <a:rPr lang="ru-RU" sz="1000" dirty="0">
                          <a:effectLst/>
                        </a:rPr>
                        <a:t>Уяснение основных направлений правового регулирования отношений в области массовой информации, важнейших принципов деятельности СМИ. Изучение правового статуса журналиста и других субъектов правоотношений в сфере массовой информации. Формирование навыков практического применения норм об ответственности за нарушение законодательства о СМИ. </a:t>
                      </a:r>
                      <a:endParaRPr lang="ru-RU" sz="1000" dirty="0">
                        <a:effectLst/>
                        <a:latin typeface="Times New Roman"/>
                        <a:ea typeface="Times New Roman"/>
                      </a:endParaRPr>
                    </a:p>
                  </a:txBody>
                  <a:tcPr marL="43868" marR="43868" marT="0" marB="0"/>
                </a:tc>
              </a:tr>
              <a:tr h="1678778">
                <a:tc>
                  <a:txBody>
                    <a:bodyPr/>
                    <a:lstStyle/>
                    <a:p>
                      <a:pPr indent="540385" algn="just">
                        <a:lnSpc>
                          <a:spcPct val="115000"/>
                        </a:lnSpc>
                        <a:spcAft>
                          <a:spcPts val="0"/>
                        </a:spcAft>
                      </a:pPr>
                      <a:r>
                        <a:rPr lang="ru-RU" sz="1000" u="none" strike="noStrike" dirty="0">
                          <a:effectLst/>
                        </a:rPr>
                        <a:t>9. Информационные аспекты интеллектуальной собственности.</a:t>
                      </a:r>
                      <a:endParaRPr lang="ru-RU" sz="1000" u="sng" dirty="0">
                        <a:effectLst/>
                      </a:endParaRPr>
                    </a:p>
                    <a:p>
                      <a:pPr indent="540385" algn="just">
                        <a:lnSpc>
                          <a:spcPct val="115000"/>
                        </a:lnSpc>
                        <a:spcAft>
                          <a:spcPts val="0"/>
                        </a:spcAft>
                      </a:pPr>
                      <a:r>
                        <a:rPr lang="ru-RU" sz="1000" u="none" strike="noStrike" dirty="0">
                          <a:effectLst/>
                        </a:rPr>
                        <a:t> </a:t>
                      </a:r>
                      <a:endParaRPr lang="ru-RU" sz="1000" u="sng" dirty="0">
                        <a:effectLst/>
                        <a:latin typeface="Times New Roman"/>
                        <a:ea typeface="Times New Roman"/>
                      </a:endParaRPr>
                    </a:p>
                  </a:txBody>
                  <a:tcPr marL="43868" marR="43868" marT="0" marB="0"/>
                </a:tc>
                <a:tc>
                  <a:txBody>
                    <a:bodyPr/>
                    <a:lstStyle/>
                    <a:p>
                      <a:pPr marR="12065" indent="540385" algn="just">
                        <a:lnSpc>
                          <a:spcPct val="115000"/>
                        </a:lnSpc>
                        <a:spcAft>
                          <a:spcPts val="0"/>
                        </a:spcAft>
                      </a:pPr>
                      <a:r>
                        <a:rPr lang="ru-RU" sz="1000" dirty="0">
                          <a:effectLst/>
                        </a:rPr>
                        <a:t>Изучение понятия и системы объектов интеллектуальной собственности.</a:t>
                      </a:r>
                    </a:p>
                    <a:p>
                      <a:pPr marR="42545" indent="540385" algn="just">
                        <a:lnSpc>
                          <a:spcPct val="115000"/>
                        </a:lnSpc>
                        <a:spcAft>
                          <a:spcPts val="0"/>
                        </a:spcAft>
                      </a:pPr>
                      <a:r>
                        <a:rPr lang="ru-RU" sz="1000" dirty="0">
                          <a:effectLst/>
                        </a:rPr>
                        <a:t>Выявление особенностей регулирования информационных отношений институтом авторского права и смежных прав. </a:t>
                      </a:r>
                    </a:p>
                    <a:p>
                      <a:pPr marR="42545" indent="540385" algn="just">
                        <a:lnSpc>
                          <a:spcPct val="115000"/>
                        </a:lnSpc>
                        <a:spcAft>
                          <a:spcPts val="0"/>
                        </a:spcAft>
                      </a:pPr>
                      <a:r>
                        <a:rPr lang="ru-RU" sz="1000" dirty="0">
                          <a:effectLst/>
                        </a:rPr>
                        <a:t>Уяснение правового статуса автора.</a:t>
                      </a:r>
                    </a:p>
                    <a:p>
                      <a:pPr marR="42545" indent="540385" algn="just">
                        <a:lnSpc>
                          <a:spcPct val="115000"/>
                        </a:lnSpc>
                        <a:spcAft>
                          <a:spcPts val="0"/>
                        </a:spcAft>
                      </a:pPr>
                      <a:r>
                        <a:rPr lang="ru-RU" sz="1000" dirty="0">
                          <a:effectLst/>
                        </a:rPr>
                        <a:t>Овладение навыками составления и закреплении содержания авторского договора.</a:t>
                      </a:r>
                    </a:p>
                    <a:p>
                      <a:pPr marR="42545" indent="540385" algn="just">
                        <a:lnSpc>
                          <a:spcPct val="115000"/>
                        </a:lnSpc>
                        <a:spcAft>
                          <a:spcPts val="0"/>
                        </a:spcAft>
                      </a:pPr>
                      <a:r>
                        <a:rPr lang="ru-RU" sz="1000" dirty="0">
                          <a:effectLst/>
                        </a:rPr>
                        <a:t>Приобретение знаний и умений по защите авторского и смежных прав.</a:t>
                      </a:r>
                    </a:p>
                    <a:p>
                      <a:pPr marR="42545" indent="540385" algn="just">
                        <a:lnSpc>
                          <a:spcPct val="115000"/>
                        </a:lnSpc>
                        <a:spcAft>
                          <a:spcPts val="0"/>
                        </a:spcAft>
                      </a:pPr>
                      <a:r>
                        <a:rPr lang="ru-RU" sz="1000" spc="-5" dirty="0">
                          <a:effectLst/>
                        </a:rPr>
                        <a:t>Уяснение особенностей регулирования информационных отношений институ</a:t>
                      </a:r>
                      <a:r>
                        <a:rPr lang="ru-RU" sz="1000" dirty="0">
                          <a:effectLst/>
                        </a:rPr>
                        <a:t>том патентного права. </a:t>
                      </a: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43868" marR="43868" marT="0" marB="0"/>
                </a:tc>
              </a:tr>
              <a:tr h="1255607">
                <a:tc>
                  <a:txBody>
                    <a:bodyPr/>
                    <a:lstStyle/>
                    <a:p>
                      <a:pPr indent="540385" algn="just">
                        <a:lnSpc>
                          <a:spcPct val="115000"/>
                        </a:lnSpc>
                        <a:spcAft>
                          <a:spcPts val="0"/>
                        </a:spcAft>
                      </a:pPr>
                      <a:r>
                        <a:rPr lang="ru-RU" sz="1000">
                          <a:effectLst/>
                        </a:rPr>
                        <a:t>10. Правовое регулирование информационных отношений в области архивного и библиотечного дела.</a:t>
                      </a:r>
                      <a:endParaRPr lang="ru-RU" sz="1000">
                        <a:effectLst/>
                        <a:latin typeface="Times New Roman"/>
                        <a:ea typeface="Times New Roman"/>
                      </a:endParaRPr>
                    </a:p>
                  </a:txBody>
                  <a:tcPr marL="43868" marR="43868" marT="0" marB="0"/>
                </a:tc>
                <a:tc>
                  <a:txBody>
                    <a:bodyPr/>
                    <a:lstStyle/>
                    <a:p>
                      <a:pPr indent="540385" algn="just">
                        <a:lnSpc>
                          <a:spcPct val="115000"/>
                        </a:lnSpc>
                        <a:spcAft>
                          <a:spcPts val="0"/>
                        </a:spcAft>
                      </a:pPr>
                      <a:r>
                        <a:rPr lang="ru-RU" sz="1000" spc="-5" dirty="0">
                          <a:effectLst/>
                        </a:rPr>
                        <a:t>Усвоение понятия библиотечного дела. Изучение правового положения библиотеки и ее видов. </a:t>
                      </a:r>
                      <a:endParaRPr lang="ru-RU" sz="1000" dirty="0">
                        <a:effectLst/>
                      </a:endParaRPr>
                    </a:p>
                    <a:p>
                      <a:pPr indent="540385" algn="just">
                        <a:lnSpc>
                          <a:spcPct val="115000"/>
                        </a:lnSpc>
                        <a:spcAft>
                          <a:spcPts val="0"/>
                        </a:spcAft>
                      </a:pPr>
                      <a:r>
                        <a:rPr lang="ru-RU" sz="1000" spc="-5" dirty="0">
                          <a:effectLst/>
                        </a:rPr>
                        <a:t>Овладение навыками по г</a:t>
                      </a:r>
                      <a:r>
                        <a:rPr lang="ru-RU" sz="1000" dirty="0">
                          <a:effectLst/>
                        </a:rPr>
                        <a:t>осударственному регулированию библиотечного дела.</a:t>
                      </a:r>
                    </a:p>
                    <a:p>
                      <a:pPr indent="540385" algn="just">
                        <a:lnSpc>
                          <a:spcPct val="115000"/>
                        </a:lnSpc>
                        <a:spcAft>
                          <a:spcPts val="0"/>
                        </a:spcAft>
                      </a:pPr>
                      <a:r>
                        <a:rPr lang="ru-RU" sz="1000" dirty="0">
                          <a:effectLst/>
                        </a:rPr>
                        <a:t>Приобретение знаний по правовому регулированию информационных отношений в области архивного дела.</a:t>
                      </a: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43868" marR="43868" marT="0" marB="0"/>
                </a:tc>
              </a:tr>
            </a:tbl>
          </a:graphicData>
        </a:graphic>
      </p:graphicFrame>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548497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4</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КОНТРОЛЬ ЗНАНИЙ</a:t>
              </a:r>
              <a:endParaRPr lang="ru-RU" sz="1800" b="0" i="0" kern="1200" dirty="0">
                <a:latin typeface="Tw Cen MT Condensed"/>
                <a:ea typeface="+mn-ea"/>
                <a:cs typeface="+mn-cs"/>
              </a:endParaRPr>
            </a:p>
          </p:txBody>
        </p:sp>
      </p:grpSp>
      <p:sp>
        <p:nvSpPr>
          <p:cNvPr id="10" name="TextBox 9"/>
          <p:cNvSpPr txBox="1"/>
          <p:nvPr/>
        </p:nvSpPr>
        <p:spPr>
          <a:xfrm>
            <a:off x="918347" y="1365150"/>
            <a:ext cx="8191051" cy="2369880"/>
          </a:xfrm>
          <a:prstGeom prst="rect">
            <a:avLst/>
          </a:prstGeom>
          <a:noFill/>
        </p:spPr>
        <p:txBody>
          <a:bodyPr wrap="square" rtlCol="0">
            <a:spAutoFit/>
          </a:bodyPr>
          <a:lstStyle/>
          <a:p>
            <a:r>
              <a:rPr lang="en-US" sz="1400" dirty="0" smtClean="0"/>
              <a:t>	</a:t>
            </a:r>
            <a:endParaRPr lang="ru-RU" sz="1400" b="1" dirty="0"/>
          </a:p>
          <a:p>
            <a:pPr>
              <a:spcAft>
                <a:spcPts val="1200"/>
              </a:spcAft>
            </a:pPr>
            <a:r>
              <a:rPr lang="ru-RU" sz="1600" dirty="0" smtClean="0"/>
              <a:t>4.1 </a:t>
            </a:r>
            <a:r>
              <a:rPr lang="ru-RU" sz="1600" dirty="0">
                <a:hlinkClick r:id="rId4" action="ppaction://hlinksldjump"/>
              </a:rPr>
              <a:t>Пояснения и методические рекомендации по выполнению курсовых работ </a:t>
            </a:r>
            <a:r>
              <a:rPr lang="ru-RU" sz="1600" dirty="0" smtClean="0">
                <a:hlinkClick r:id="rId4" action="ppaction://hlinksldjump"/>
              </a:rPr>
              <a:t>по дисциплине </a:t>
            </a:r>
            <a:r>
              <a:rPr lang="ru-RU" sz="1600" dirty="0">
                <a:hlinkClick r:id="rId4" action="ppaction://hlinksldjump"/>
              </a:rPr>
              <a:t>«Информационное право</a:t>
            </a:r>
            <a:r>
              <a:rPr lang="ru-RU" sz="1600" dirty="0" smtClean="0">
                <a:hlinkClick r:id="rId4" action="ppaction://hlinksldjump"/>
              </a:rPr>
              <a:t>»</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154</a:t>
            </a:r>
          </a:p>
          <a:p>
            <a:pPr>
              <a:spcAft>
                <a:spcPts val="1200"/>
              </a:spcAft>
            </a:pPr>
            <a:r>
              <a:rPr lang="ru-RU" sz="1600" dirty="0" smtClean="0"/>
              <a:t>4.2 </a:t>
            </a:r>
            <a:r>
              <a:rPr lang="ru-RU" sz="1600" dirty="0">
                <a:hlinkClick r:id="rId5" action="ppaction://hlinksldjump"/>
              </a:rPr>
              <a:t>Темы (примерные) курсовых и дипломных работ по </a:t>
            </a:r>
            <a:r>
              <a:rPr lang="ru-RU" sz="1600" dirty="0" smtClean="0">
                <a:hlinkClick r:id="rId5" action="ppaction://hlinksldjump"/>
              </a:rPr>
              <a:t>дисциплине «Информационное право»</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156</a:t>
            </a:r>
          </a:p>
          <a:p>
            <a:pPr>
              <a:spcAft>
                <a:spcPts val="1200"/>
              </a:spcAft>
            </a:pPr>
            <a:r>
              <a:rPr lang="ru-RU" sz="1600" dirty="0" smtClean="0"/>
              <a:t>4.3 </a:t>
            </a:r>
            <a:r>
              <a:rPr lang="ru-RU" sz="1600" dirty="0">
                <a:hlinkClick r:id="rId6" action="ppaction://hlinksldjump"/>
              </a:rPr>
              <a:t>Вопросы к зачету по дисциплине «Информационное право</a:t>
            </a:r>
            <a:r>
              <a:rPr lang="ru-RU" sz="1600" dirty="0" smtClean="0">
                <a:hlinkClick r:id="rId6" action="ppaction://hlinksldjump"/>
              </a:rPr>
              <a:t>»</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157</a:t>
            </a:r>
          </a:p>
          <a:p>
            <a:pPr>
              <a:lnSpc>
                <a:spcPct val="150000"/>
              </a:lnSpc>
            </a:pPr>
            <a:r>
              <a:rPr lang="ru-RU" sz="1600" dirty="0" smtClean="0"/>
              <a:t>4.4 </a:t>
            </a:r>
            <a:r>
              <a:rPr lang="ru-RU" sz="1600" dirty="0">
                <a:hlinkClick r:id="rId7" action="ppaction://hlinksldjump"/>
              </a:rPr>
              <a:t>Средства диагностики знаний по дисциплине «Информационное право</a:t>
            </a:r>
            <a:r>
              <a:rPr lang="ru-RU" sz="1600" dirty="0" smtClean="0">
                <a:hlinkClick r:id="rId7" action="ppaction://hlinksldjump"/>
              </a:rPr>
              <a:t>»</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158</a:t>
            </a:r>
            <a:endParaRPr lang="ru-RU" sz="1600" dirty="0">
              <a:solidFill>
                <a:schemeClr val="accent1">
                  <a:lumMod val="75000"/>
                </a:schemeClr>
              </a:solidFill>
            </a:endParaRP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809927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4</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КОНТРОЛЬ ЗНАНИЙ</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39869"/>
          </a:xfrm>
          <a:prstGeom prst="rect">
            <a:avLst/>
          </a:prstGeom>
          <a:noFill/>
        </p:spPr>
        <p:txBody>
          <a:bodyPr wrap="square" rtlCol="0">
            <a:spAutoFit/>
          </a:bodyPr>
          <a:lstStyle/>
          <a:p>
            <a:pPr algn="just"/>
            <a:r>
              <a:rPr lang="en-US" sz="1400" dirty="0" smtClean="0"/>
              <a:t>	</a:t>
            </a:r>
            <a:r>
              <a:rPr lang="ru-RU" sz="1600" b="1" dirty="0"/>
              <a:t>РАЗДЕЛ 4. КОНТРОЛЬ ЗНАНИЙ</a:t>
            </a:r>
            <a:endParaRPr lang="ru-RU" sz="1600" dirty="0"/>
          </a:p>
          <a:p>
            <a:pPr algn="just"/>
            <a:r>
              <a:rPr lang="ru-RU" sz="1400" b="1" dirty="0"/>
              <a:t> </a:t>
            </a:r>
            <a:endParaRPr lang="ru-RU" sz="1400" dirty="0"/>
          </a:p>
          <a:p>
            <a:pPr algn="just"/>
            <a:r>
              <a:rPr lang="ru-RU" sz="1600" b="1" dirty="0" smtClean="0"/>
              <a:t>	4.1 </a:t>
            </a:r>
            <a:r>
              <a:rPr lang="ru-RU" sz="1600" b="1" dirty="0"/>
              <a:t>Пояснения и методические рекомендации по выполнению курсовых </a:t>
            </a:r>
            <a:r>
              <a:rPr lang="ru-RU" sz="1600" b="1" dirty="0" smtClean="0"/>
              <a:t>	работ </a:t>
            </a:r>
            <a:r>
              <a:rPr lang="ru-RU" sz="1600" b="1" dirty="0"/>
              <a:t>по дисциплине «Информационное право» </a:t>
            </a:r>
            <a:endParaRPr lang="ru-RU" sz="1600" dirty="0"/>
          </a:p>
          <a:p>
            <a:pPr algn="just"/>
            <a:r>
              <a:rPr lang="ru-RU" sz="1400" dirty="0"/>
              <a:t> </a:t>
            </a:r>
          </a:p>
          <a:p>
            <a:pPr algn="just"/>
            <a:r>
              <a:rPr lang="ru-RU" sz="1400" dirty="0" smtClean="0"/>
              <a:t>	Тематика </a:t>
            </a:r>
            <a:r>
              <a:rPr lang="ru-RU" sz="1400" dirty="0"/>
              <a:t>курсовых работ по информационному праву составлена с учетом уровня теоретической подготовки студентов. Постановка и выполнение учебно-планового задания по написанию курсовой работы по информационному плану открывает благоприятную возможность глубоко изучить определенные учебно-научные вопросы, письменно раскрыть их содержание и тем существенно повысить уровень своей теоретической и правовой подготовки.</a:t>
            </a:r>
          </a:p>
          <a:p>
            <a:pPr algn="just"/>
            <a:r>
              <a:rPr lang="ru-RU" sz="1400" dirty="0" smtClean="0"/>
              <a:t>	Студент </a:t>
            </a:r>
            <a:r>
              <a:rPr lang="ru-RU" sz="1400" dirty="0"/>
              <a:t>должен выбрать тему курсовой работы из списка рекомендованных тем и согласовать с преподавателем, ведущим данную дисциплину.</a:t>
            </a:r>
          </a:p>
          <a:p>
            <a:pPr algn="just"/>
            <a:r>
              <a:rPr lang="ru-RU" sz="1400" dirty="0" smtClean="0"/>
              <a:t>	Выполненную </a:t>
            </a:r>
            <a:r>
              <a:rPr lang="ru-RU" sz="1400" dirty="0"/>
              <a:t>согласно данным методическим рекомендациям курсовую работу необходимо зарегистрировать у методиста (лаборанта) кафедры  в сроки, установленные учебным планом. Отсутствие регистрации либо же нарушение ее сроков без уважительных причин автоматически лишает студента права на сдачу экзамена по данному курсу без разрешения деканата.</a:t>
            </a:r>
          </a:p>
          <a:p>
            <a:pPr algn="just"/>
            <a:r>
              <a:rPr lang="ru-RU" sz="1400" dirty="0" smtClean="0"/>
              <a:t>	</a:t>
            </a:r>
            <a:r>
              <a:rPr lang="ru-RU" sz="1400" dirty="0"/>
              <a:t>Обязательными требованиями, предъявляемыми к курсовой работе, являются:</a:t>
            </a:r>
          </a:p>
          <a:p>
            <a:pPr marL="342900" lvl="0" indent="-342900" algn="just">
              <a:buFont typeface="+mj-lt"/>
              <a:buAutoNum type="arabicPeriod"/>
            </a:pPr>
            <a:r>
              <a:rPr lang="ru-RU" sz="1400" dirty="0"/>
              <a:t>Курсовая работа должна иметь содержательную внутреннюю часть, изложенную студентом самостоятельно,  и правильное техническое оформление изученного учебного материала.</a:t>
            </a:r>
          </a:p>
          <a:p>
            <a:pPr marL="342900" lvl="0" indent="-342900" algn="just">
              <a:buFont typeface="+mj-lt"/>
              <a:buAutoNum type="arabicPeriod"/>
            </a:pPr>
            <a:r>
              <a:rPr lang="ru-RU" sz="1400" dirty="0"/>
              <a:t>Изложение вопросов плана  курсовой работы необходимо производить своими словами, последовательно, четко и логично.  Не следует бездумно переписывать учебно-научный текст дословно или с незначительными сокращениями. Приводимые в тексте цитаты, а также иные заимствованные материалы, следует соответствующим образом оформлять, приводя ссылки </a:t>
            </a:r>
            <a:r>
              <a:rPr lang="ru-RU" sz="1400" dirty="0" smtClean="0"/>
              <a:t>в</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548497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4</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КОНТРОЛЬ ЗНАНИЙ</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lvl="0" algn="just"/>
            <a:r>
              <a:rPr lang="ru-RU" sz="1400" dirty="0"/>
              <a:t>конце предложения. Источники необходимо указывать в квадратных либо косых скобках сразу же после приведенной цитаты. Например, / 7, с. 234/.</a:t>
            </a:r>
          </a:p>
          <a:p>
            <a:pPr marL="342900" lvl="0" indent="-342900" algn="just">
              <a:buFont typeface="+mj-lt"/>
              <a:buAutoNum type="arabicPeriod" startAt="3"/>
            </a:pPr>
            <a:r>
              <a:rPr lang="ru-RU" sz="1400" dirty="0"/>
              <a:t>Основное содержание раскрываемых вопросов должно глубоко и всесторонне осветить современное текущее информационное законодательство на основе изучения основной и дополнительной учебно-научной литературы. Кроме этого студент должен уметь самостоятельно подобрать необходимые специальные нормативные правовые и учебно-научные материалы по теме излагаемого вопроса. </a:t>
            </a:r>
          </a:p>
          <a:p>
            <a:pPr marL="342900" lvl="0" indent="-342900" algn="just">
              <a:buFont typeface="+mj-lt"/>
              <a:buAutoNum type="arabicPeriod" startAt="3"/>
            </a:pPr>
            <a:r>
              <a:rPr lang="ru-RU" sz="1400" dirty="0"/>
              <a:t>Структурно курсовая работа должна состоять из следующих частей: титульный лист с указанием темы работы и необходимых реквизитов; содержание работы с приведением наименований вопросов и ссылкой на их расположение в тексте; основное содержание работы, разделенное на главы (разделы) с </a:t>
            </a:r>
            <a:r>
              <a:rPr lang="ru-RU" sz="1400" dirty="0" err="1"/>
              <a:t>подглавами</a:t>
            </a:r>
            <a:r>
              <a:rPr lang="ru-RU" sz="1400" dirty="0"/>
              <a:t> (подразделами): внутри текста; список использованных нормативных правовых актов и литературы, при этом должны соблюдаться общепринятые правила библиографического описания источников; приложения – по необходимости. Список использованных источников составляется в порядке упоминания источника в тексте работы либо в алфавитном порядке. </a:t>
            </a:r>
          </a:p>
          <a:p>
            <a:pPr marL="342900" lvl="0" indent="-342900" algn="just">
              <a:buFont typeface="+mj-lt"/>
              <a:buAutoNum type="arabicPeriod" startAt="3"/>
            </a:pPr>
            <a:r>
              <a:rPr lang="ru-RU" sz="1400" dirty="0"/>
              <a:t>Оформление курсовой работы должно соответствовать требованиям, предъявляемым к курсовым работам на юридическом факультете. Текст желательно представлять выполненным машинописным способом, объемом не менее 25 страниц. Располагать текст следует на одной стороне листа с учетом полей. Параметры страницы должны быть: верхнее поле – 15 мм, нижнее – 15, правое – 15, левое 25 мм. </a:t>
            </a:r>
          </a:p>
          <a:p>
            <a:pPr marL="342900" lvl="0" indent="-342900" algn="just">
              <a:buFont typeface="+mj-lt"/>
              <a:buAutoNum type="arabicPeriod" startAt="3"/>
            </a:pPr>
            <a:r>
              <a:rPr lang="ru-RU" sz="1400" dirty="0"/>
              <a:t>Курсовая работа должна быть прошита и пронумерована. На последней странице текста студент обязан поставить личную собственноручную  подпись и дату выполнения работы. В начале работы необходимо наличие чистого листа для краткой рецензии преподавателя по курсовой работе. </a:t>
            </a:r>
            <a:r>
              <a:rPr lang="ru-RU" sz="1400" dirty="0" smtClean="0"/>
              <a:t>На</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6743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4</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КОНТРОЛЬ ЗНАНИЙ</a:t>
              </a:r>
              <a:endParaRPr lang="ru-RU" sz="1800" b="0" i="0" kern="1200" dirty="0">
                <a:latin typeface="Tw Cen MT Condensed"/>
                <a:ea typeface="+mn-ea"/>
                <a:cs typeface="+mn-cs"/>
              </a:endParaRPr>
            </a:p>
          </p:txBody>
        </p:sp>
      </p:grpSp>
      <p:sp>
        <p:nvSpPr>
          <p:cNvPr id="10" name="TextBox 9"/>
          <p:cNvSpPr txBox="1"/>
          <p:nvPr/>
        </p:nvSpPr>
        <p:spPr>
          <a:xfrm>
            <a:off x="918347" y="1200809"/>
            <a:ext cx="8118149" cy="5324535"/>
          </a:xfrm>
          <a:prstGeom prst="rect">
            <a:avLst/>
          </a:prstGeom>
          <a:noFill/>
        </p:spPr>
        <p:txBody>
          <a:bodyPr wrap="square" rtlCol="0">
            <a:spAutoFit/>
          </a:bodyPr>
          <a:lstStyle/>
          <a:p>
            <a:pPr lvl="0" algn="just"/>
            <a:r>
              <a:rPr lang="ru-RU" sz="1400" dirty="0"/>
              <a:t>титульном листе проверенной работы, отвечающей предъявленным требованиям, преподаватель ставит надпись «Работа допущена к собеседованию», «Работа допущена к защите», «Работа не допущена к защите, доработать», «Работу выполнить заново». В последних случаях работа возвращается для доработки. Не допущенная к собеседованию (защите) работа перерабатывается, дополняется либо выполняется вновь и повторно регистрируется вместе с первым вариантом  и замечаниями преподавателя.</a:t>
            </a:r>
          </a:p>
          <a:p>
            <a:pPr marL="342900" lvl="0" indent="-342900" algn="just">
              <a:buFont typeface="+mj-lt"/>
              <a:buAutoNum type="arabicPeriod" startAt="7"/>
            </a:pPr>
            <a:r>
              <a:rPr lang="ru-RU" sz="1400" dirty="0"/>
              <a:t>Защита и собеседование проводятся, как правило, в дни, предусмотренные учебным планом до сдачи экзамена. Студент должен знать и хорошо ориентироваться в изложенном тексте, ответить на устные вопросы преподавателя по вопросам курсовой работы.</a:t>
            </a:r>
          </a:p>
          <a:p>
            <a:pPr algn="just"/>
            <a:r>
              <a:rPr lang="ru-RU" sz="1400" dirty="0"/>
              <a:t> </a:t>
            </a:r>
            <a:br>
              <a:rPr lang="ru-RU" sz="1400" dirty="0"/>
            </a:br>
            <a:r>
              <a:rPr lang="ru-RU" sz="1400" dirty="0" smtClean="0"/>
              <a:t>	</a:t>
            </a:r>
            <a:r>
              <a:rPr lang="ru-RU" sz="1600" b="1" dirty="0" smtClean="0"/>
              <a:t>4.2 </a:t>
            </a:r>
            <a:r>
              <a:rPr lang="ru-RU" sz="1600" b="1" dirty="0"/>
              <a:t>Темы (примерные) курсовых и дипломных работ по дисциплине </a:t>
            </a:r>
            <a:r>
              <a:rPr lang="ru-RU" sz="1600" b="1" dirty="0" smtClean="0"/>
              <a:t>	«</a:t>
            </a:r>
            <a:r>
              <a:rPr lang="ru-RU" sz="1600" b="1" dirty="0"/>
              <a:t>Информационное право» </a:t>
            </a:r>
            <a:endParaRPr lang="ru-RU" sz="1600" dirty="0"/>
          </a:p>
          <a:p>
            <a:pPr algn="just"/>
            <a:endParaRPr lang="ru-RU" sz="1400" dirty="0" smtClean="0"/>
          </a:p>
          <a:p>
            <a:pPr marL="342900" lvl="0" indent="-342900" algn="just">
              <a:buFont typeface="+mj-lt"/>
              <a:buAutoNum type="arabicPeriod"/>
            </a:pPr>
            <a:r>
              <a:rPr lang="ru-RU" sz="1400" dirty="0"/>
              <a:t>Правовое положение субъектов информационного права: общая характеристика.</a:t>
            </a:r>
          </a:p>
          <a:p>
            <a:pPr marL="342900" lvl="0" indent="-342900" algn="just">
              <a:buFont typeface="+mj-lt"/>
              <a:buAutoNum type="arabicPeriod"/>
            </a:pPr>
            <a:r>
              <a:rPr lang="ru-RU" sz="1400" dirty="0"/>
              <a:t>Правовой режим документированной информации.</a:t>
            </a:r>
          </a:p>
          <a:p>
            <a:pPr marL="342900" lvl="0" indent="-342900" algn="just">
              <a:buFont typeface="+mj-lt"/>
              <a:buAutoNum type="arabicPeriod"/>
            </a:pPr>
            <a:r>
              <a:rPr lang="ru-RU" sz="1400" dirty="0"/>
              <a:t>Порядок и условия распространения правовой информации.</a:t>
            </a:r>
          </a:p>
          <a:p>
            <a:pPr marL="342900" lvl="0" indent="-342900" algn="just">
              <a:buFont typeface="+mj-lt"/>
              <a:buAutoNum type="arabicPeriod"/>
            </a:pPr>
            <a:r>
              <a:rPr lang="ru-RU" sz="1400" dirty="0"/>
              <a:t>Правовые основы создания и деятельности средств массовой информации.</a:t>
            </a:r>
          </a:p>
          <a:p>
            <a:pPr marL="342900" lvl="0" indent="-342900" algn="just">
              <a:buFont typeface="+mj-lt"/>
              <a:buAutoNum type="arabicPeriod"/>
            </a:pPr>
            <a:r>
              <a:rPr lang="ru-RU" sz="1400" dirty="0"/>
              <a:t>Юридическая ответственность за правонарушения в информационной сфере.</a:t>
            </a:r>
          </a:p>
          <a:p>
            <a:pPr marL="342900" lvl="0" indent="-342900" algn="just">
              <a:buFont typeface="+mj-lt"/>
              <a:buAutoNum type="arabicPeriod"/>
            </a:pPr>
            <a:r>
              <a:rPr lang="ru-RU" sz="1400" dirty="0"/>
              <a:t>Понятие, сущность и виды информации как объекта правового регулирования.</a:t>
            </a:r>
          </a:p>
          <a:p>
            <a:pPr marL="342900" lvl="0" indent="-342900" algn="just">
              <a:buFont typeface="+mj-lt"/>
              <a:buAutoNum type="arabicPeriod"/>
            </a:pPr>
            <a:r>
              <a:rPr lang="ru-RU" sz="1400" dirty="0"/>
              <a:t>Правовой режим и виды информации ограниченного доступа.</a:t>
            </a:r>
          </a:p>
          <a:p>
            <a:pPr marL="342900" lvl="0" indent="-342900" algn="just">
              <a:buFont typeface="+mj-lt"/>
              <a:buAutoNum type="arabicPeriod"/>
            </a:pPr>
            <a:r>
              <a:rPr lang="ru-RU" sz="1400" dirty="0"/>
              <a:t>Право граждан на доступ к информации: понятие и содержание.</a:t>
            </a:r>
          </a:p>
          <a:p>
            <a:pPr marL="342900" lvl="0" indent="-342900" algn="just">
              <a:buFont typeface="+mj-lt"/>
              <a:buAutoNum type="arabicPeriod"/>
            </a:pPr>
            <a:r>
              <a:rPr lang="ru-RU" sz="1400" dirty="0"/>
              <a:t>Проблемные аспекты регулирования отношений в виртуальной среде Интернет.</a:t>
            </a:r>
          </a:p>
          <a:p>
            <a:pPr marL="342900" lvl="0" indent="-342900" algn="just">
              <a:buFont typeface="+mj-lt"/>
              <a:buAutoNum type="arabicPeriod"/>
            </a:pPr>
            <a:r>
              <a:rPr lang="ru-RU" sz="1400" dirty="0"/>
              <a:t>Информационная безопасность: понятие и методы обеспечения.</a:t>
            </a:r>
          </a:p>
          <a:p>
            <a:pPr marL="342900" lvl="0" indent="-342900" algn="just">
              <a:buFont typeface="+mj-lt"/>
              <a:buAutoNum type="arabicPeriod"/>
            </a:pPr>
            <a:r>
              <a:rPr lang="ru-RU" sz="1400" dirty="0"/>
              <a:t>Преступления против информационной безопасности: понятие и виды</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6743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4</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КОНТРОЛЬ ЗНАНИЙ</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62870"/>
          </a:xfrm>
          <a:prstGeom prst="rect">
            <a:avLst/>
          </a:prstGeom>
          <a:noFill/>
        </p:spPr>
        <p:txBody>
          <a:bodyPr wrap="square" rtlCol="0">
            <a:spAutoFit/>
          </a:bodyPr>
          <a:lstStyle/>
          <a:p>
            <a:pPr marL="342900" lvl="0" indent="-342900" algn="just">
              <a:buFont typeface="+mj-lt"/>
              <a:buAutoNum type="arabicPeriod" startAt="12"/>
            </a:pPr>
            <a:r>
              <a:rPr lang="ru-RU" sz="1400" dirty="0"/>
              <a:t>Информационные отношения как предмет правового регулирования.</a:t>
            </a:r>
          </a:p>
          <a:p>
            <a:pPr marL="342900" lvl="0" indent="-342900" algn="just">
              <a:buFont typeface="+mj-lt"/>
              <a:buAutoNum type="arabicPeriod" startAt="12"/>
            </a:pPr>
            <a:r>
              <a:rPr lang="ru-RU" sz="1400" dirty="0"/>
              <a:t>Общая характеристика источников информационного права.</a:t>
            </a:r>
          </a:p>
          <a:p>
            <a:pPr marL="342900" lvl="0" indent="-342900" algn="just">
              <a:buFont typeface="+mj-lt"/>
              <a:buAutoNum type="arabicPeriod" startAt="12"/>
            </a:pPr>
            <a:r>
              <a:rPr lang="ru-RU" sz="1400" dirty="0"/>
              <a:t>Государство как особый субъект информационного права.</a:t>
            </a:r>
          </a:p>
          <a:p>
            <a:pPr marL="342900" lvl="0" indent="-342900" algn="just">
              <a:buFont typeface="+mj-lt"/>
              <a:buAutoNum type="arabicPeriod" startAt="12"/>
            </a:pPr>
            <a:r>
              <a:rPr lang="ru-RU" sz="1400" dirty="0"/>
              <a:t>Свобода массовой информации и юридические гарантии ее обеспечения.</a:t>
            </a:r>
          </a:p>
          <a:p>
            <a:pPr marL="342900" lvl="0" indent="-342900" algn="just">
              <a:buFont typeface="+mj-lt"/>
              <a:buAutoNum type="arabicPeriod" startAt="12"/>
            </a:pPr>
            <a:r>
              <a:rPr lang="ru-RU" sz="1400" dirty="0"/>
              <a:t>Принципы информационного права в системе правового регулирования: понятие, система и значение.</a:t>
            </a:r>
          </a:p>
          <a:p>
            <a:pPr marL="342900" lvl="0" indent="-342900" algn="just">
              <a:buFont typeface="+mj-lt"/>
              <a:buAutoNum type="arabicPeriod" startAt="12"/>
            </a:pPr>
            <a:r>
              <a:rPr lang="ru-RU" sz="1400" dirty="0"/>
              <a:t>Электронный документ: понятие и особенности правового режима.</a:t>
            </a:r>
          </a:p>
          <a:p>
            <a:pPr marL="342900" lvl="0" indent="-342900" algn="just">
              <a:buFont typeface="+mj-lt"/>
              <a:buAutoNum type="arabicPeriod" startAt="12"/>
            </a:pPr>
            <a:r>
              <a:rPr lang="ru-RU" sz="1400" dirty="0"/>
              <a:t>Информационные ресурсы как организационная форма представления документированной информации.</a:t>
            </a:r>
          </a:p>
          <a:p>
            <a:pPr marL="342900" lvl="0" indent="-342900" algn="just">
              <a:buFont typeface="+mj-lt"/>
              <a:buAutoNum type="arabicPeriod" startAt="12"/>
            </a:pPr>
            <a:r>
              <a:rPr lang="ru-RU" sz="1400" dirty="0"/>
              <a:t>Правовой статус и направления деятельности Министерства информации Республики Беларусь.</a:t>
            </a:r>
          </a:p>
          <a:p>
            <a:pPr marL="342900" lvl="0" indent="-342900" algn="just">
              <a:buFont typeface="+mj-lt"/>
              <a:buAutoNum type="arabicPeriod" startAt="12"/>
            </a:pPr>
            <a:r>
              <a:rPr lang="ru-RU" sz="1400" dirty="0"/>
              <a:t>Правовой статус журналиста и гарантии его деятельности.</a:t>
            </a:r>
          </a:p>
          <a:p>
            <a:pPr algn="just"/>
            <a:r>
              <a:rPr lang="ru-RU" sz="1400" dirty="0"/>
              <a:t/>
            </a:r>
            <a:br>
              <a:rPr lang="ru-RU" sz="1400" dirty="0"/>
            </a:br>
            <a:r>
              <a:rPr lang="ru-RU" sz="1400" dirty="0" smtClean="0"/>
              <a:t>	</a:t>
            </a:r>
            <a:r>
              <a:rPr lang="ru-RU" sz="1600" b="1" dirty="0" smtClean="0"/>
              <a:t>4.3 </a:t>
            </a:r>
            <a:r>
              <a:rPr lang="ru-RU" sz="1600" b="1" dirty="0"/>
              <a:t>Вопросы к зачету по дисциплине «Информационное право» </a:t>
            </a:r>
            <a:endParaRPr lang="ru-RU" sz="1600" dirty="0"/>
          </a:p>
          <a:p>
            <a:pPr algn="just"/>
            <a:endParaRPr lang="ru-RU" sz="1400" dirty="0" smtClean="0"/>
          </a:p>
          <a:p>
            <a:pPr marL="342900" lvl="0" indent="-342900" algn="just">
              <a:buFont typeface="+mj-lt"/>
              <a:buAutoNum type="arabicPeriod"/>
            </a:pPr>
            <a:r>
              <a:rPr lang="ru-RU" sz="1400" dirty="0"/>
              <a:t>Понятие информационного права. Предмет информационного права.</a:t>
            </a:r>
          </a:p>
          <a:p>
            <a:pPr marL="342900" lvl="0" indent="-342900" algn="just">
              <a:buFont typeface="+mj-lt"/>
              <a:buAutoNum type="arabicPeriod"/>
            </a:pPr>
            <a:r>
              <a:rPr lang="ru-RU" sz="1400" dirty="0"/>
              <a:t>Принципы информационного права.</a:t>
            </a:r>
          </a:p>
          <a:p>
            <a:pPr marL="342900" lvl="0" indent="-342900" algn="just">
              <a:buFont typeface="+mj-lt"/>
              <a:buAutoNum type="arabicPeriod"/>
            </a:pPr>
            <a:r>
              <a:rPr lang="ru-RU" sz="1400" dirty="0"/>
              <a:t>Метод информационного права.</a:t>
            </a:r>
          </a:p>
          <a:p>
            <a:pPr marL="342900" lvl="0" indent="-342900" algn="just">
              <a:buFont typeface="+mj-lt"/>
              <a:buAutoNum type="arabicPeriod"/>
            </a:pPr>
            <a:r>
              <a:rPr lang="ru-RU" sz="1400" dirty="0"/>
              <a:t>Система курса информационного права.</a:t>
            </a:r>
          </a:p>
          <a:p>
            <a:pPr marL="342900" lvl="0" indent="-342900" algn="just">
              <a:buFont typeface="+mj-lt"/>
              <a:buAutoNum type="arabicPeriod"/>
            </a:pPr>
            <a:r>
              <a:rPr lang="ru-RU" sz="1400" dirty="0"/>
              <a:t>Источники информационного права Республики Беларусь – информационное законодательство Республики Беларусь.</a:t>
            </a:r>
          </a:p>
          <a:p>
            <a:pPr marL="342900" lvl="0" indent="-342900" algn="just">
              <a:buFont typeface="+mj-lt"/>
              <a:buAutoNum type="arabicPeriod"/>
            </a:pPr>
            <a:r>
              <a:rPr lang="ru-RU" sz="1400" dirty="0"/>
              <a:t>Понятие и виды информационно-правовых отношений.</a:t>
            </a:r>
          </a:p>
          <a:p>
            <a:pPr marL="342900" lvl="0" indent="-342900" algn="just">
              <a:buFont typeface="+mj-lt"/>
              <a:buAutoNum type="arabicPeriod"/>
            </a:pPr>
            <a:r>
              <a:rPr lang="ru-RU" sz="1400" dirty="0"/>
              <a:t>Субъекты информационного права. Общие положения</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6743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4</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КОНТРОЛЬ ЗНАНИЙ</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en-US" sz="1400" dirty="0" smtClean="0"/>
              <a:t>	</a:t>
            </a:r>
            <a:r>
              <a:rPr lang="ru-RU" sz="1600" b="1" dirty="0" smtClean="0"/>
              <a:t>4.4 </a:t>
            </a:r>
            <a:r>
              <a:rPr lang="ru-RU" sz="1600" b="1" dirty="0"/>
              <a:t>Средства диагностики знаний по дисциплине «Информационное право»</a:t>
            </a:r>
          </a:p>
          <a:p>
            <a:pPr algn="just"/>
            <a:r>
              <a:rPr lang="ru-RU" sz="1400" b="1" dirty="0"/>
              <a:t> </a:t>
            </a:r>
            <a:endParaRPr lang="ru-RU" sz="1400" dirty="0"/>
          </a:p>
          <a:p>
            <a:pPr algn="just"/>
            <a:r>
              <a:rPr lang="ru-RU" sz="1400" dirty="0" smtClean="0"/>
              <a:t>	Перечень </a:t>
            </a:r>
            <a:r>
              <a:rPr lang="ru-RU" sz="1400" dirty="0"/>
              <a:t>средств диагностики включает следующие виды заданий: множественного выбора, дополнение ответа, вставка пропущенного ключевого слова, альтернативный выбор ответа, восстановление соответствия, аналогии, последовательности, исключение лишнего, задания на организацию деятельности по применению алгоритмов правового регулирования информационных отношений. </a:t>
            </a:r>
          </a:p>
          <a:p>
            <a:pPr algn="just"/>
            <a:r>
              <a:rPr lang="ru-RU" sz="1400" dirty="0" smtClean="0"/>
              <a:t>	Совокупность </a:t>
            </a:r>
            <a:r>
              <a:rPr lang="ru-RU" sz="1400" dirty="0"/>
              <a:t>этих заданий позволяет систематически получать данные о ходе процесса усвоения знаний и формировании умений, обнаруживать причины затруднений и проектировать адекватные корректирующие воздействия, что способствует повышению результативности обучения.</a:t>
            </a:r>
          </a:p>
          <a:p>
            <a:pPr algn="just"/>
            <a:r>
              <a:rPr lang="ru-RU" sz="1400" dirty="0" smtClean="0"/>
              <a:t>	Описанный </a:t>
            </a:r>
            <a:r>
              <a:rPr lang="ru-RU" sz="1400" dirty="0"/>
              <a:t>выше комплекс средств диагностики учебных достижений студентов при изучении правовых дисциплин позволяет выявить степень овладения студентами конкретными знаниями и умениями, диагностика усвоения которых может осуществляться на различных этапах занятия для обнаружения причин учебных затруднений и проектирования адекватных корректирующих воздействий.</a:t>
            </a:r>
          </a:p>
          <a:p>
            <a:pPr algn="just"/>
            <a:r>
              <a:rPr lang="ru-RU" sz="1400" dirty="0" smtClean="0"/>
              <a:t>	</a:t>
            </a:r>
            <a:r>
              <a:rPr lang="ru-RU" sz="1400" b="1" dirty="0"/>
              <a:t>К текущей аттестации следует отнести:</a:t>
            </a:r>
            <a:endParaRPr lang="ru-RU" sz="1400" dirty="0"/>
          </a:p>
          <a:p>
            <a:pPr algn="just"/>
            <a:r>
              <a:rPr lang="ru-RU" sz="1400" b="1" dirty="0"/>
              <a:t>	</a:t>
            </a:r>
            <a:r>
              <a:rPr lang="ru-RU" sz="1400" dirty="0"/>
              <a:t>1.Устный опрос во время практических занятий.</a:t>
            </a:r>
          </a:p>
          <a:p>
            <a:pPr algn="just"/>
            <a:r>
              <a:rPr lang="ru-RU" sz="1400" dirty="0"/>
              <a:t>	2.Оценка выступлений с места, дополнений докладов, дискуссий.</a:t>
            </a:r>
          </a:p>
          <a:p>
            <a:pPr algn="just"/>
            <a:r>
              <a:rPr lang="ru-RU" sz="1400" dirty="0"/>
              <a:t>	3.Обсуждение учебных докладов.</a:t>
            </a:r>
          </a:p>
          <a:p>
            <a:pPr algn="just"/>
            <a:r>
              <a:rPr lang="ru-RU" sz="1400" dirty="0"/>
              <a:t>	4. Письменные контрольные работы по отдельным темам.</a:t>
            </a:r>
          </a:p>
          <a:p>
            <a:pPr algn="just"/>
            <a:r>
              <a:rPr lang="ru-RU" sz="1400" dirty="0"/>
              <a:t> </a:t>
            </a:r>
          </a:p>
          <a:p>
            <a:pPr algn="just"/>
            <a:r>
              <a:rPr lang="ru-RU" sz="1400" b="1" dirty="0" smtClean="0"/>
              <a:t>	Итоговая </a:t>
            </a:r>
            <a:r>
              <a:rPr lang="ru-RU" sz="1400" b="1" dirty="0"/>
              <a:t>аттестация – зачет. </a:t>
            </a:r>
            <a:endParaRPr lang="ru-RU" sz="1400" dirty="0"/>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6743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5</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159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ИНФОРМАЦИОННО-МЕТОДИЧЕСКИЕ МАТЕРИАЛЫ</a:t>
              </a:r>
              <a:endParaRPr lang="ru-RU" sz="1800" b="0" i="0" kern="1200" dirty="0">
                <a:latin typeface="Tw Cen MT Condensed"/>
                <a:ea typeface="+mn-ea"/>
                <a:cs typeface="+mn-cs"/>
              </a:endParaRPr>
            </a:p>
          </p:txBody>
        </p:sp>
      </p:grpSp>
      <p:sp>
        <p:nvSpPr>
          <p:cNvPr id="10" name="TextBox 9"/>
          <p:cNvSpPr txBox="1"/>
          <p:nvPr/>
        </p:nvSpPr>
        <p:spPr>
          <a:xfrm>
            <a:off x="918347" y="1581180"/>
            <a:ext cx="8191051" cy="1538883"/>
          </a:xfrm>
          <a:prstGeom prst="rect">
            <a:avLst/>
          </a:prstGeom>
          <a:noFill/>
        </p:spPr>
        <p:txBody>
          <a:bodyPr wrap="square" rtlCol="0">
            <a:spAutoFit/>
          </a:bodyPr>
          <a:lstStyle/>
          <a:p>
            <a:pPr algn="just">
              <a:spcAft>
                <a:spcPts val="1200"/>
              </a:spcAft>
            </a:pPr>
            <a:r>
              <a:rPr lang="ru-RU" sz="1600" dirty="0" smtClean="0"/>
              <a:t>5.1 </a:t>
            </a:r>
            <a:r>
              <a:rPr lang="ru-RU" sz="1600" dirty="0">
                <a:hlinkClick r:id="rId4" action="ppaction://hlinksldjump"/>
              </a:rPr>
              <a:t>Международные правовые </a:t>
            </a:r>
            <a:r>
              <a:rPr lang="ru-RU" sz="1600" dirty="0" smtClean="0">
                <a:hlinkClick r:id="rId4" action="ppaction://hlinksldjump"/>
              </a:rPr>
              <a:t>акты</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160</a:t>
            </a:r>
          </a:p>
          <a:p>
            <a:pPr algn="just">
              <a:spcAft>
                <a:spcPts val="1200"/>
              </a:spcAft>
            </a:pPr>
            <a:r>
              <a:rPr lang="ru-RU" sz="1600" dirty="0" smtClean="0"/>
              <a:t>5.2 </a:t>
            </a:r>
            <a:r>
              <a:rPr lang="ru-RU" sz="1600" dirty="0">
                <a:hlinkClick r:id="rId4" action="ppaction://hlinksldjump"/>
              </a:rPr>
              <a:t>Нормативные правовые </a:t>
            </a:r>
            <a:r>
              <a:rPr lang="ru-RU" sz="1600" dirty="0" smtClean="0">
                <a:hlinkClick r:id="rId4" action="ppaction://hlinksldjump"/>
              </a:rPr>
              <a:t>акты</a:t>
            </a:r>
            <a:r>
              <a:rPr lang="ru-RU" sz="1600" dirty="0" smtClean="0"/>
              <a:t>					</a:t>
            </a:r>
            <a:r>
              <a:rPr lang="ru-RU" sz="1000" dirty="0" smtClean="0">
                <a:solidFill>
                  <a:schemeClr val="accent1">
                    <a:lumMod val="75000"/>
                  </a:schemeClr>
                </a:solidFill>
              </a:rPr>
              <a:t>слайд </a:t>
            </a:r>
            <a:r>
              <a:rPr lang="ru-RU" sz="1600" dirty="0">
                <a:solidFill>
                  <a:schemeClr val="accent1">
                    <a:lumMod val="75000"/>
                  </a:schemeClr>
                </a:solidFill>
              </a:rPr>
              <a:t>160</a:t>
            </a:r>
            <a:endParaRPr lang="ru-RU" sz="1600" dirty="0" smtClean="0">
              <a:solidFill>
                <a:schemeClr val="accent1">
                  <a:lumMod val="75000"/>
                </a:schemeClr>
              </a:solidFill>
            </a:endParaRPr>
          </a:p>
          <a:p>
            <a:pPr algn="just">
              <a:spcAft>
                <a:spcPts val="1200"/>
              </a:spcAft>
            </a:pPr>
            <a:r>
              <a:rPr lang="ru-RU" sz="1600" dirty="0" smtClean="0"/>
              <a:t>5.3 </a:t>
            </a:r>
            <a:r>
              <a:rPr lang="ru-RU" sz="1600" dirty="0">
                <a:hlinkClick r:id="rId5" action="ppaction://hlinksldjump"/>
              </a:rPr>
              <a:t>Учебная литература ко всем </a:t>
            </a:r>
            <a:r>
              <a:rPr lang="ru-RU" sz="1600" dirty="0" smtClean="0">
                <a:hlinkClick r:id="rId5" action="ppaction://hlinksldjump"/>
              </a:rPr>
              <a:t>темам</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162</a:t>
            </a:r>
          </a:p>
          <a:p>
            <a:pPr algn="just">
              <a:spcAft>
                <a:spcPts val="1200"/>
              </a:spcAft>
            </a:pPr>
            <a:r>
              <a:rPr lang="ru-RU" sz="1600" dirty="0" smtClean="0"/>
              <a:t>5.4 </a:t>
            </a:r>
            <a:r>
              <a:rPr lang="ru-RU" sz="1600" dirty="0">
                <a:hlinkClick r:id="rId6" action="ppaction://hlinksldjump"/>
              </a:rPr>
              <a:t>Дополнительная </a:t>
            </a:r>
            <a:r>
              <a:rPr lang="ru-RU" sz="1600" dirty="0" smtClean="0">
                <a:hlinkClick r:id="rId6" action="ppaction://hlinksldjump"/>
              </a:rPr>
              <a:t>литература</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163</a:t>
            </a:r>
            <a:endParaRPr lang="ru-RU" sz="1600" dirty="0">
              <a:solidFill>
                <a:schemeClr val="accent1">
                  <a:lumMod val="75000"/>
                </a:schemeClr>
              </a:solidFill>
            </a:endParaRP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051357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584775"/>
          </a:xfrm>
          <a:prstGeom prst="rect">
            <a:avLst/>
          </a:prstGeom>
          <a:noFill/>
        </p:spPr>
        <p:txBody>
          <a:bodyPr wrap="square" rtlCol="0">
            <a:spAutoFit/>
          </a:bodyPr>
          <a:lstStyle/>
          <a:p>
            <a:r>
              <a:rPr lang="ru-RU" sz="1600" b="1" dirty="0" smtClean="0"/>
              <a:t>	1.6 </a:t>
            </a:r>
            <a:r>
              <a:rPr lang="ru-RU" sz="1600" b="1" dirty="0"/>
              <a:t>Краткое содержание учебного материала</a:t>
            </a:r>
            <a:endParaRPr lang="ru-RU" sz="1600" dirty="0"/>
          </a:p>
          <a:p>
            <a:r>
              <a:rPr lang="ru-RU" sz="1600" b="1" dirty="0" smtClean="0"/>
              <a:t>	Содержание </a:t>
            </a:r>
            <a:r>
              <a:rPr lang="ru-RU" sz="1600" b="1" dirty="0"/>
              <a:t>лекционных </a:t>
            </a:r>
            <a:r>
              <a:rPr lang="ru-RU" sz="1600" b="1" dirty="0" smtClean="0"/>
              <a:t>занятий</a:t>
            </a:r>
            <a:r>
              <a:rPr lang="ru-RU" sz="1400" dirty="0" smtClean="0"/>
              <a:t>	</a:t>
            </a:r>
            <a:endParaRPr lang="ru-RU" sz="1400" dirty="0"/>
          </a:p>
        </p:txBody>
      </p:sp>
      <p:graphicFrame>
        <p:nvGraphicFramePr>
          <p:cNvPr id="6" name="Таблица 5"/>
          <p:cNvGraphicFramePr>
            <a:graphicFrameLocks noGrp="1"/>
          </p:cNvGraphicFramePr>
          <p:nvPr>
            <p:extLst>
              <p:ext uri="{D42A27DB-BD31-4B8C-83A1-F6EECF244321}">
                <p14:modId xmlns:p14="http://schemas.microsoft.com/office/powerpoint/2010/main" xmlns="" val="3321472789"/>
              </p:ext>
            </p:extLst>
          </p:nvPr>
        </p:nvGraphicFramePr>
        <p:xfrm>
          <a:off x="1907704" y="2026815"/>
          <a:ext cx="7128793" cy="4431647"/>
        </p:xfrm>
        <a:graphic>
          <a:graphicData uri="http://schemas.openxmlformats.org/drawingml/2006/table">
            <a:tbl>
              <a:tblPr>
                <a:tableStyleId>{5940675A-B579-460E-94D1-54222C63F5DA}</a:tableStyleId>
              </a:tblPr>
              <a:tblGrid>
                <a:gridCol w="2655824"/>
                <a:gridCol w="4472969"/>
              </a:tblGrid>
              <a:tr h="167646">
                <a:tc>
                  <a:txBody>
                    <a:bodyPr/>
                    <a:lstStyle/>
                    <a:p>
                      <a:pPr indent="540385" algn="just">
                        <a:lnSpc>
                          <a:spcPct val="115000"/>
                        </a:lnSpc>
                        <a:spcAft>
                          <a:spcPts val="0"/>
                        </a:spcAft>
                      </a:pPr>
                      <a:r>
                        <a:rPr lang="ru-RU" sz="1000" dirty="0">
                          <a:effectLst/>
                        </a:rPr>
                        <a:t> </a:t>
                      </a:r>
                      <a:r>
                        <a:rPr lang="ru-RU" sz="1000" dirty="0" smtClean="0">
                          <a:effectLst/>
                        </a:rPr>
                        <a:t>Номер </a:t>
                      </a:r>
                      <a:r>
                        <a:rPr lang="ru-RU" sz="1000" dirty="0">
                          <a:effectLst/>
                        </a:rPr>
                        <a:t>и наименование темы лекции</a:t>
                      </a:r>
                      <a:endParaRPr lang="ru-RU" sz="1000" dirty="0">
                        <a:effectLst/>
                        <a:latin typeface="Times New Roman"/>
                        <a:ea typeface="Times New Roman"/>
                      </a:endParaRPr>
                    </a:p>
                  </a:txBody>
                  <a:tcPr marL="27748" marR="27748" marT="0" marB="0"/>
                </a:tc>
                <a:tc>
                  <a:txBody>
                    <a:bodyPr/>
                    <a:lstStyle/>
                    <a:p>
                      <a:pPr indent="540385" algn="just">
                        <a:lnSpc>
                          <a:spcPct val="115000"/>
                        </a:lnSpc>
                        <a:spcAft>
                          <a:spcPts val="0"/>
                        </a:spcAft>
                      </a:pPr>
                      <a:r>
                        <a:rPr lang="ru-RU" sz="1000" dirty="0">
                          <a:effectLst/>
                        </a:rPr>
                        <a:t> </a:t>
                      </a:r>
                      <a:r>
                        <a:rPr lang="ru-RU" sz="1000" dirty="0" smtClean="0">
                          <a:effectLst/>
                        </a:rPr>
                        <a:t>Краткое </a:t>
                      </a:r>
                      <a:r>
                        <a:rPr lang="ru-RU" sz="1000" dirty="0">
                          <a:effectLst/>
                        </a:rPr>
                        <a:t>содержание </a:t>
                      </a:r>
                      <a:endParaRPr lang="ru-RU" sz="1000" dirty="0">
                        <a:effectLst/>
                        <a:latin typeface="Times New Roman"/>
                        <a:ea typeface="Times New Roman"/>
                      </a:endParaRPr>
                    </a:p>
                  </a:txBody>
                  <a:tcPr marL="27748" marR="27748" marT="0" marB="0"/>
                </a:tc>
              </a:tr>
              <a:tr h="1858340">
                <a:tc>
                  <a:txBody>
                    <a:bodyPr/>
                    <a:lstStyle/>
                    <a:p>
                      <a:pPr indent="540385" algn="just">
                        <a:lnSpc>
                          <a:spcPct val="115000"/>
                        </a:lnSpc>
                        <a:spcAft>
                          <a:spcPts val="0"/>
                        </a:spcAft>
                      </a:pPr>
                      <a:r>
                        <a:rPr lang="ru-RU" sz="1000">
                          <a:effectLst/>
                        </a:rPr>
                        <a:t>1. Информационное право как отрасль права.</a:t>
                      </a:r>
                      <a:endParaRPr lang="ru-RU" sz="1000">
                        <a:effectLst/>
                        <a:latin typeface="Times New Roman"/>
                        <a:ea typeface="Times New Roman"/>
                      </a:endParaRPr>
                    </a:p>
                  </a:txBody>
                  <a:tcPr marL="27748" marR="27748" marT="0" marB="0"/>
                </a:tc>
                <a:tc>
                  <a:txBody>
                    <a:bodyPr/>
                    <a:lstStyle/>
                    <a:p>
                      <a:pPr marR="42545" indent="540385" algn="just">
                        <a:lnSpc>
                          <a:spcPct val="115000"/>
                        </a:lnSpc>
                        <a:spcAft>
                          <a:spcPts val="0"/>
                        </a:spcAft>
                      </a:pPr>
                      <a:r>
                        <a:rPr lang="ru-RU" sz="1000" dirty="0">
                          <a:effectLst/>
                        </a:rPr>
                        <a:t>Понятие информационного права. История его становления и развития. Предмет и метод регулирования информационного права. </a:t>
                      </a:r>
                    </a:p>
                    <a:p>
                      <a:pPr marR="48895" indent="540385" algn="just">
                        <a:lnSpc>
                          <a:spcPct val="115000"/>
                        </a:lnSpc>
                        <a:spcAft>
                          <a:spcPts val="0"/>
                        </a:spcAft>
                      </a:pPr>
                      <a:r>
                        <a:rPr lang="ru-RU" sz="1000" dirty="0">
                          <a:effectLst/>
                        </a:rPr>
                        <a:t>Понятие, система и значение принципов информационного права. </a:t>
                      </a:r>
                    </a:p>
                    <a:p>
                      <a:pPr marR="48895" indent="540385" algn="just">
                        <a:lnSpc>
                          <a:spcPct val="115000"/>
                        </a:lnSpc>
                        <a:spcAft>
                          <a:spcPts val="0"/>
                        </a:spcAft>
                      </a:pPr>
                      <a:r>
                        <a:rPr lang="ru-RU" sz="1000" dirty="0">
                          <a:effectLst/>
                        </a:rPr>
                        <a:t>Система информационного права: общая, особенная и специальная часть. </a:t>
                      </a:r>
                    </a:p>
                    <a:p>
                      <a:pPr marR="48895" indent="540385" algn="just">
                        <a:lnSpc>
                          <a:spcPct val="115000"/>
                        </a:lnSpc>
                        <a:spcAft>
                          <a:spcPts val="0"/>
                        </a:spcAft>
                      </a:pPr>
                      <a:r>
                        <a:rPr lang="ru-RU" sz="1000" dirty="0">
                          <a:effectLst/>
                        </a:rPr>
                        <a:t>Место информационного права в системе национального права Республики Беларусь. </a:t>
                      </a:r>
                    </a:p>
                    <a:p>
                      <a:pPr marR="48895" indent="540385" algn="just">
                        <a:lnSpc>
                          <a:spcPct val="115000"/>
                        </a:lnSpc>
                        <a:spcAft>
                          <a:spcPts val="0"/>
                        </a:spcAft>
                      </a:pPr>
                      <a:r>
                        <a:rPr lang="ru-RU" sz="1000" dirty="0">
                          <a:effectLst/>
                        </a:rPr>
                        <a:t>Становление и развитие науки информационного права. Основные направления исследования науки информационного права. </a:t>
                      </a:r>
                    </a:p>
                    <a:p>
                      <a:pPr indent="540385" algn="just">
                        <a:lnSpc>
                          <a:spcPct val="115000"/>
                        </a:lnSpc>
                        <a:spcAft>
                          <a:spcPts val="0"/>
                        </a:spcAft>
                      </a:pPr>
                      <a:r>
                        <a:rPr lang="ru-RU" sz="1000" dirty="0">
                          <a:effectLst/>
                        </a:rPr>
                        <a:t>Источники информационного права. Структура и состав информационного законодательства.</a:t>
                      </a:r>
                      <a:endParaRPr lang="ru-RU" sz="1000" dirty="0">
                        <a:effectLst/>
                        <a:latin typeface="Times New Roman"/>
                        <a:ea typeface="Times New Roman"/>
                      </a:endParaRPr>
                    </a:p>
                  </a:txBody>
                  <a:tcPr marL="27748" marR="27748" marT="0" marB="0"/>
                </a:tc>
              </a:tr>
              <a:tr h="2328527">
                <a:tc>
                  <a:txBody>
                    <a:bodyPr/>
                    <a:lstStyle/>
                    <a:p>
                      <a:pPr marR="8890" indent="540385" algn="just">
                        <a:lnSpc>
                          <a:spcPct val="115000"/>
                        </a:lnSpc>
                        <a:spcAft>
                          <a:spcPts val="0"/>
                        </a:spcAft>
                      </a:pPr>
                      <a:r>
                        <a:rPr lang="ru-RU" sz="1000" dirty="0">
                          <a:effectLst/>
                        </a:rPr>
                        <a:t>2. </a:t>
                      </a:r>
                      <a:r>
                        <a:rPr lang="ru-RU" sz="1000" spc="-5" dirty="0">
                          <a:effectLst/>
                        </a:rPr>
                        <a:t>Информационно-правовые нормы и информационные </a:t>
                      </a:r>
                      <a:r>
                        <a:rPr lang="ru-RU" sz="1000" dirty="0">
                          <a:effectLst/>
                        </a:rPr>
                        <a:t>правоотношения</a:t>
                      </a:r>
                      <a:r>
                        <a:rPr lang="ru-RU" sz="1000" dirty="0" smtClean="0">
                          <a:effectLst/>
                        </a:rPr>
                        <a:t>.</a:t>
                      </a:r>
                      <a:endParaRPr lang="ru-RU" sz="1000" dirty="0">
                        <a:effectLst/>
                        <a:latin typeface="Times New Roman"/>
                        <a:ea typeface="Times New Roman"/>
                      </a:endParaRPr>
                    </a:p>
                  </a:txBody>
                  <a:tcPr marL="27748" marR="27748" marT="0" marB="0"/>
                </a:tc>
                <a:tc>
                  <a:txBody>
                    <a:bodyPr/>
                    <a:lstStyle/>
                    <a:p>
                      <a:pPr indent="540385" algn="just">
                        <a:lnSpc>
                          <a:spcPct val="115000"/>
                        </a:lnSpc>
                        <a:spcAft>
                          <a:spcPts val="0"/>
                        </a:spcAft>
                      </a:pPr>
                      <a:r>
                        <a:rPr lang="ru-RU" sz="1000" dirty="0">
                          <a:effectLst/>
                        </a:rPr>
                        <a:t>Общая характеристика информационно-правовых норм. </a:t>
                      </a:r>
                    </a:p>
                    <a:p>
                      <a:pPr indent="540385" algn="just">
                        <a:lnSpc>
                          <a:spcPct val="115000"/>
                        </a:lnSpc>
                        <a:spcAft>
                          <a:spcPts val="0"/>
                        </a:spcAft>
                      </a:pPr>
                      <a:r>
                        <a:rPr lang="ru-RU" sz="1000" dirty="0">
                          <a:effectLst/>
                        </a:rPr>
                        <a:t>Критерии подразделения информационно-правовых норм на виды. </a:t>
                      </a:r>
                    </a:p>
                    <a:p>
                      <a:pPr marR="27305" indent="540385" algn="just">
                        <a:lnSpc>
                          <a:spcPct val="115000"/>
                        </a:lnSpc>
                        <a:spcAft>
                          <a:spcPts val="0"/>
                        </a:spcAft>
                      </a:pPr>
                      <a:r>
                        <a:rPr lang="ru-RU" sz="1000" dirty="0">
                          <a:effectLst/>
                        </a:rPr>
                        <a:t>Понятие, содержание, структура информационного правоотношения. </a:t>
                      </a:r>
                    </a:p>
                    <a:p>
                      <a:pPr marR="21590" indent="540385" algn="just">
                        <a:lnSpc>
                          <a:spcPct val="115000"/>
                        </a:lnSpc>
                        <a:spcAft>
                          <a:spcPts val="0"/>
                        </a:spcAft>
                      </a:pPr>
                      <a:r>
                        <a:rPr lang="ru-RU" sz="1000" dirty="0">
                          <a:effectLst/>
                        </a:rPr>
                        <a:t>Информационные правоотношения, возникающие при осуществле</a:t>
                      </a:r>
                      <a:r>
                        <a:rPr lang="ru-RU" sz="1000" spc="-5" dirty="0">
                          <a:effectLst/>
                        </a:rPr>
                        <a:t>нии поиска, получения и потребления информации, информационных ре</a:t>
                      </a:r>
                      <a:r>
                        <a:rPr lang="ru-RU" sz="1000" dirty="0">
                          <a:effectLst/>
                        </a:rPr>
                        <a:t>сурсов, информационных продуктов, информационных услуг.</a:t>
                      </a:r>
                    </a:p>
                    <a:p>
                      <a:pPr marR="33655" indent="540385" algn="just">
                        <a:lnSpc>
                          <a:spcPct val="115000"/>
                        </a:lnSpc>
                        <a:spcAft>
                          <a:spcPts val="0"/>
                        </a:spcAft>
                      </a:pPr>
                      <a:r>
                        <a:rPr lang="ru-RU" sz="1000" spc="-10" dirty="0">
                          <a:effectLst/>
                        </a:rPr>
                        <a:t>Информационные правоотношения, возникающие при производстве, </a:t>
                      </a:r>
                      <a:r>
                        <a:rPr lang="ru-RU" sz="1000" dirty="0">
                          <a:effectLst/>
                        </a:rPr>
                        <a:t>передаче и распространении информации, информационных ресурсов, информационных продуктов, информационных услуг.</a:t>
                      </a:r>
                    </a:p>
                    <a:p>
                      <a:pPr marR="42545" indent="540385" algn="just">
                        <a:lnSpc>
                          <a:spcPct val="115000"/>
                        </a:lnSpc>
                        <a:spcAft>
                          <a:spcPts val="0"/>
                        </a:spcAft>
                      </a:pPr>
                      <a:r>
                        <a:rPr lang="ru-RU" sz="1000" dirty="0">
                          <a:effectLst/>
                        </a:rPr>
                        <a:t>Информационные правоотношения, возникающие при создании и применении информационных систем и средств их обеспечения.</a:t>
                      </a:r>
                    </a:p>
                    <a:p>
                      <a:pPr marR="42545" indent="540385" algn="just">
                        <a:lnSpc>
                          <a:spcPct val="115000"/>
                        </a:lnSpc>
                        <a:spcAft>
                          <a:spcPts val="0"/>
                        </a:spcAft>
                      </a:pPr>
                      <a:r>
                        <a:rPr lang="ru-RU" sz="1000" dirty="0">
                          <a:effectLst/>
                        </a:rPr>
                        <a:t>Информационные правоотношения, возникающие при создании и применении средств и механизмов информационной безопасности</a:t>
                      </a:r>
                      <a:r>
                        <a:rPr lang="ru-RU" sz="1000" dirty="0" smtClean="0">
                          <a:effectLst/>
                        </a:rPr>
                        <a:t>.</a:t>
                      </a:r>
                      <a:endParaRPr lang="ru-RU" sz="1000" dirty="0">
                        <a:effectLst/>
                        <a:latin typeface="Times New Roman"/>
                        <a:ea typeface="Times New Roman"/>
                      </a:endParaRPr>
                    </a:p>
                  </a:txBody>
                  <a:tcPr marL="27748" marR="27748" marT="0" marB="0"/>
                </a:tc>
              </a:tr>
            </a:tbl>
          </a:graphicData>
        </a:graphic>
      </p:graphicFrame>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436566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5</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160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ИНФОРМАЦИОННО-МЕТОДИЧЕСКИЕ МАТЕРИАЛЫ</a:t>
              </a:r>
              <a:endParaRPr lang="ru-RU" sz="1800" b="0" i="0" kern="1200" dirty="0">
                <a:latin typeface="Tw Cen MT Condensed"/>
                <a:ea typeface="+mn-ea"/>
                <a:cs typeface="+mn-cs"/>
              </a:endParaRPr>
            </a:p>
          </p:txBody>
        </p:sp>
      </p:grpSp>
      <p:sp>
        <p:nvSpPr>
          <p:cNvPr id="10" name="TextBox 9"/>
          <p:cNvSpPr txBox="1"/>
          <p:nvPr/>
        </p:nvSpPr>
        <p:spPr>
          <a:xfrm>
            <a:off x="918347" y="1196752"/>
            <a:ext cx="8118149" cy="5324535"/>
          </a:xfrm>
          <a:prstGeom prst="rect">
            <a:avLst/>
          </a:prstGeom>
          <a:noFill/>
        </p:spPr>
        <p:txBody>
          <a:bodyPr wrap="square" rtlCol="0">
            <a:spAutoFit/>
          </a:bodyPr>
          <a:lstStyle/>
          <a:p>
            <a:pPr algn="just"/>
            <a:r>
              <a:rPr lang="en-US" sz="1400" dirty="0" smtClean="0"/>
              <a:t>	</a:t>
            </a:r>
            <a:r>
              <a:rPr lang="ru-RU" sz="1600" b="1" dirty="0" smtClean="0"/>
              <a:t>5.1 Международные правовые акты</a:t>
            </a:r>
            <a:endParaRPr lang="ru-RU" sz="1600" dirty="0"/>
          </a:p>
          <a:p>
            <a:pPr algn="just"/>
            <a:r>
              <a:rPr lang="ru-RU" sz="1400" dirty="0"/>
              <a:t> </a:t>
            </a:r>
            <a:r>
              <a:rPr lang="ru-RU" sz="1400" b="1" dirty="0"/>
              <a:t> </a:t>
            </a:r>
            <a:endParaRPr lang="ru-RU" sz="1400" dirty="0"/>
          </a:p>
          <a:p>
            <a:pPr marL="342900" lvl="0" indent="-342900" algn="just">
              <a:buFont typeface="+mj-lt"/>
              <a:buAutoNum type="arabicPeriod"/>
            </a:pPr>
            <a:r>
              <a:rPr lang="ru-RU" sz="1400" dirty="0" smtClean="0"/>
              <a:t>Всеобщая </a:t>
            </a:r>
            <a:r>
              <a:rPr lang="ru-RU" sz="1400" dirty="0"/>
              <a:t>декларация прав человека (принята 10 декабря 1948 г. Генеральной Ассамблеей ООН) // Международное публичное право: сб. документов. Т.1. – М.: БЕК, 1996.</a:t>
            </a:r>
          </a:p>
          <a:p>
            <a:pPr marL="342900" lvl="0" indent="-342900" algn="just">
              <a:buFont typeface="+mj-lt"/>
              <a:buAutoNum type="arabicPeriod"/>
            </a:pPr>
            <a:r>
              <a:rPr lang="ru-RU" sz="1400" dirty="0"/>
              <a:t>Конвенция о защите личности в связи с автоматизированной обработкой персональных данных, 1981 г.</a:t>
            </a:r>
          </a:p>
          <a:p>
            <a:pPr marL="342900" lvl="0" indent="-342900" algn="just">
              <a:buFont typeface="+mj-lt"/>
              <a:buAutoNum type="arabicPeriod"/>
            </a:pPr>
            <a:r>
              <a:rPr lang="ru-RU" sz="1400" dirty="0"/>
              <a:t>Хартия Глобального информационного общества (Окинава) 2000 г. // Дипломатический вестник. – 2000. - №8. – с.51-56.</a:t>
            </a:r>
          </a:p>
          <a:p>
            <a:pPr marL="342900" lvl="0" indent="-342900" algn="just">
              <a:buFont typeface="+mj-lt"/>
              <a:buAutoNum type="arabicPeriod"/>
            </a:pPr>
            <a:r>
              <a:rPr lang="ru-RU" sz="1400" dirty="0"/>
              <a:t>Декларация об основных принципах, касающихся вклада средств массовой информации в укрепление мира и международного взаимопонимания, в развитие прав человека и борьбу против расизма и апартеида и подстрекательства к войне (принята 28 ноября 1978 г.).</a:t>
            </a:r>
          </a:p>
          <a:p>
            <a:pPr marL="342900" lvl="0" indent="-342900" algn="just">
              <a:buFont typeface="+mj-lt"/>
              <a:buAutoNum type="arabicPeriod"/>
            </a:pPr>
            <a:r>
              <a:rPr lang="ru-RU" sz="1400" dirty="0"/>
              <a:t>Резолюция №428 (1970) Консультативной ассамблеи Совета Европы «Относительно Декларации о средствах массовой информации и правах человека» (принята 23 января 1970 г. на 21-й сессии Консультативной ассамблеи Совета Европы).</a:t>
            </a:r>
          </a:p>
          <a:p>
            <a:pPr algn="just"/>
            <a:r>
              <a:rPr lang="ru-RU" sz="1400" dirty="0"/>
              <a:t> </a:t>
            </a:r>
          </a:p>
          <a:p>
            <a:pPr algn="just"/>
            <a:r>
              <a:rPr lang="ru-RU" sz="1400" b="1" dirty="0" smtClean="0"/>
              <a:t>	</a:t>
            </a:r>
            <a:r>
              <a:rPr lang="ru-RU" sz="1600" b="1" dirty="0" smtClean="0"/>
              <a:t>5.2 </a:t>
            </a:r>
            <a:r>
              <a:rPr lang="ru-RU" sz="1600" b="1" dirty="0"/>
              <a:t>Нормативные правовые акты </a:t>
            </a:r>
            <a:endParaRPr lang="ru-RU" sz="1600" dirty="0"/>
          </a:p>
          <a:p>
            <a:pPr algn="just"/>
            <a:r>
              <a:rPr lang="ru-RU" sz="1400" b="1" dirty="0"/>
              <a:t> </a:t>
            </a:r>
            <a:endParaRPr lang="ru-RU" sz="1400" dirty="0"/>
          </a:p>
          <a:p>
            <a:pPr marL="342900" lvl="0" indent="-342900" algn="just">
              <a:buFont typeface="+mj-lt"/>
              <a:buAutoNum type="arabicPeriod" startAt="6"/>
            </a:pPr>
            <a:r>
              <a:rPr lang="ru-RU" sz="1400" dirty="0"/>
              <a:t>Закон Республики Беларусь №455-З «Об информации, информатизации и защите информации» от 10 ноября 2008 г. </a:t>
            </a:r>
          </a:p>
          <a:p>
            <a:pPr marL="342900" lvl="0" indent="-342900" algn="just">
              <a:buFont typeface="+mj-lt"/>
              <a:buAutoNum type="arabicPeriod" startAt="6"/>
            </a:pPr>
            <a:r>
              <a:rPr lang="ru-RU" sz="1400" dirty="0"/>
              <a:t>Закон Республики Беларусь №3410–</a:t>
            </a:r>
            <a:r>
              <a:rPr lang="en-US" sz="1400" dirty="0"/>
              <a:t>XII</a:t>
            </a:r>
            <a:r>
              <a:rPr lang="ru-RU" sz="1400" dirty="0"/>
              <a:t> «О государственных секретах» от 29.11.1994 г. (в редакции Закона от 20.07.2006 г.)</a:t>
            </a:r>
          </a:p>
          <a:p>
            <a:pPr marL="342900" lvl="0" indent="-342900" algn="just">
              <a:buFont typeface="+mj-lt"/>
              <a:buAutoNum type="arabicPeriod" startAt="6"/>
            </a:pPr>
            <a:r>
              <a:rPr lang="ru-RU" sz="1400" dirty="0"/>
              <a:t>Закон Республики Беларусь №427-З «О средствах массовой информации» от 17 июля 2008 г. </a:t>
            </a:r>
          </a:p>
          <a:p>
            <a:pPr marL="342900" lvl="0" indent="-342900" algn="just">
              <a:buFont typeface="+mj-lt"/>
              <a:buAutoNum type="arabicPeriod" startAt="6"/>
            </a:pPr>
            <a:r>
              <a:rPr lang="ru-RU" sz="1400" dirty="0"/>
              <a:t>Закон Республики Беларусь №225-3 «О рекламе» от 10.05.2007 г. (в редакции Закона от 28.12.2009 г</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867435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5</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161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ИНФОРМАЦИОННО-МЕТОДИЧЕСКИЕ МАТЕРИАЛЫ</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342900" lvl="0" indent="-342900" algn="just">
              <a:buFont typeface="+mj-lt"/>
              <a:buAutoNum type="arabicPeriod" startAt="10"/>
            </a:pPr>
            <a:r>
              <a:rPr lang="ru-RU" sz="1400" dirty="0"/>
              <a:t>Закон Республики Беларусь №183-3 «Об авторском праве и смежных правах» от 04.01.2004 г. (в редакции Закона от 14.07.2008 г.)</a:t>
            </a:r>
          </a:p>
          <a:p>
            <a:pPr marL="342900" lvl="0" indent="-342900" algn="just">
              <a:buFont typeface="+mj-lt"/>
              <a:buAutoNum type="arabicPeriod" startAt="10"/>
            </a:pPr>
            <a:r>
              <a:rPr lang="ru-RU" sz="1400" dirty="0"/>
              <a:t>Закон Республики Беларусь №357-3 «Об электронном документе и электронной цифровой подписи» от 28.12.2009 г., № 113-З.</a:t>
            </a:r>
          </a:p>
          <a:p>
            <a:pPr marL="342900" lvl="0" indent="-342900" algn="just">
              <a:buFont typeface="+mj-lt"/>
              <a:buAutoNum type="arabicPeriod" startAt="10"/>
            </a:pPr>
            <a:r>
              <a:rPr lang="ru-RU" sz="1400" dirty="0"/>
              <a:t> Закон Республики Беларусь №250-3 «О научно-технической информации» от 05.05.1999 г.</a:t>
            </a:r>
          </a:p>
          <a:p>
            <a:pPr marL="342900" lvl="0" indent="-342900" algn="just">
              <a:buFont typeface="+mj-lt"/>
              <a:buAutoNum type="arabicPeriod" startAt="10"/>
            </a:pPr>
            <a:r>
              <a:rPr lang="ru-RU" sz="1400" dirty="0"/>
              <a:t>Указ Президента Республики Беларусь от 20.04.2007 г. №195 «О некоторых вопросах обеспечения защиты государственных секретов» (ред. от 09.03.2010 г.).</a:t>
            </a:r>
          </a:p>
          <a:p>
            <a:pPr marL="342900" lvl="0" indent="-342900" algn="just">
              <a:buFont typeface="+mj-lt"/>
              <a:buAutoNum type="arabicPeriod" startAt="10"/>
            </a:pPr>
            <a:r>
              <a:rPr lang="ru-RU" sz="1400" dirty="0"/>
              <a:t>Указ Президента Республики Беларусь от 16.12.2002 г. № 609 «О национальном правовом Интернет-портале Республики Беларусь и о внесении изменений и дополнений в Указ Президента Республики Беларусь от 20 октября 1998 г. №524» (ред. от 08.01.2009 г.).</a:t>
            </a:r>
          </a:p>
          <a:p>
            <a:pPr marL="342900" lvl="0" indent="-342900" algn="just">
              <a:buFont typeface="+mj-lt"/>
              <a:buAutoNum type="arabicPeriod" startAt="10"/>
            </a:pPr>
            <a:r>
              <a:rPr lang="ru-RU" sz="1400" dirty="0"/>
              <a:t>Указ Президента Республики Беларусь от 30.10.1998 г. №524 «О мерах по совершенствованию государственной системы правовой информации» (ред. от 08.01.2009 г.).</a:t>
            </a:r>
          </a:p>
          <a:p>
            <a:pPr marL="342900" lvl="0" indent="-342900" algn="just">
              <a:buFont typeface="+mj-lt"/>
              <a:buAutoNum type="arabicPeriod" startAt="10"/>
            </a:pPr>
            <a:r>
              <a:rPr lang="ru-RU" sz="1400" dirty="0"/>
              <a:t>Указ Президента Республики Беларусь от 30.06.1997 г. №338 «О создании Национального центра правовой информации Республики Беларусь» (ред. от 20.07.1998 г.).</a:t>
            </a:r>
          </a:p>
          <a:p>
            <a:pPr marL="342900" lvl="0" indent="-342900" algn="just">
              <a:buFont typeface="+mj-lt"/>
              <a:buAutoNum type="arabicPeriod" startAt="10"/>
            </a:pPr>
            <a:r>
              <a:rPr lang="ru-RU" sz="1400" dirty="0"/>
              <a:t>Указ Президента Республики Беларусь от01.12.1998 г. №565 «О порядке распространения правовой информации в Республике Беларусь» (ред. от 26.08.2008 г.).</a:t>
            </a:r>
          </a:p>
          <a:p>
            <a:pPr marL="342900" lvl="0" indent="-342900" algn="just">
              <a:buFont typeface="+mj-lt"/>
              <a:buAutoNum type="arabicPeriod" startAt="10"/>
            </a:pPr>
            <a:r>
              <a:rPr lang="ru-RU" sz="1400" dirty="0"/>
              <a:t>Указ Президента Республики Беларусь от 06.04.1999 г. №195 «О некоторых вопросах информатизации в Республике Беларусь» (ред. от 04.08.2006 г.).</a:t>
            </a:r>
          </a:p>
          <a:p>
            <a:pPr marL="342900" lvl="0" indent="-342900" algn="just">
              <a:buFont typeface="+mj-lt"/>
              <a:buAutoNum type="arabicPeriod" startAt="10"/>
            </a:pPr>
            <a:r>
              <a:rPr lang="ru-RU" sz="1400" dirty="0"/>
              <a:t>Постановление Совета Министров Республики Беларусь от 10.04.2004 г. №400 «Об утверждении Положения о порядке предоставления допуска физическим лицам к государственным секретам» (ред. от 23.12.2008 г.).</a:t>
            </a:r>
          </a:p>
          <a:p>
            <a:pPr marL="342900" lvl="0" indent="-342900" algn="just">
              <a:buFont typeface="+mj-lt"/>
              <a:buAutoNum type="arabicPeriod" startAt="10"/>
            </a:pPr>
            <a:r>
              <a:rPr lang="ru-RU" sz="1400" dirty="0"/>
              <a:t>Постановление Совета Министров Республики Беларусь от 26.10.2001 г. №1545 «Об утверждении Положения о Министерстве информации Республики Беларусь» (ред. от 07.04.2009 г</a:t>
            </a:r>
            <a:r>
              <a:rPr lang="ru-RU" sz="1400" dirty="0" smtClean="0"/>
              <a:t>.).</a:t>
            </a:r>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85588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5</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162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ИНФОРМАЦИОННО-МЕТОДИЧЕСКИЕ МАТЕРИАЛЫ</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93757"/>
          </a:xfrm>
          <a:prstGeom prst="rect">
            <a:avLst/>
          </a:prstGeom>
          <a:noFill/>
        </p:spPr>
        <p:txBody>
          <a:bodyPr wrap="square" rtlCol="0">
            <a:spAutoFit/>
          </a:bodyPr>
          <a:lstStyle/>
          <a:p>
            <a:pPr marL="342900" lvl="0" indent="-342900" algn="just">
              <a:buFont typeface="+mj-lt"/>
              <a:buAutoNum type="arabicPeriod" startAt="21"/>
            </a:pPr>
            <a:r>
              <a:rPr lang="ru-RU" sz="1400" dirty="0"/>
              <a:t>Постановление Совета Министров Республики Беларусь от 06.11.1992 г. №670 «Об утверждении Положения о коммерческой тайне».</a:t>
            </a:r>
          </a:p>
          <a:p>
            <a:pPr marL="342900" lvl="0" indent="-342900" algn="just">
              <a:buFont typeface="+mj-lt"/>
              <a:buAutoNum type="arabicPeriod" startAt="21"/>
            </a:pPr>
            <a:r>
              <a:rPr lang="ru-RU" sz="1400" dirty="0"/>
              <a:t>Постановление Министерства информации Республики Беларусь от 15.01.2003 г. №1 «Об утверждении Положения о Республиканской комиссии по телевидению и радиовещанию» (ред. от 02.10.2009 г.).</a:t>
            </a:r>
          </a:p>
          <a:p>
            <a:pPr marL="342900" lvl="0" indent="-342900" algn="just">
              <a:buFont typeface="+mj-lt"/>
              <a:buAutoNum type="arabicPeriod" startAt="21"/>
            </a:pPr>
            <a:r>
              <a:rPr lang="ru-RU" sz="1400" dirty="0"/>
              <a:t>Инструкция о режиме доступа к документам, содержащим сведения, относящиеся к тайне личной жизни граждан, утв. приказом Комитета по архивам и делопроизводству Республики Беларусь от 03.07.1996 г. №21.</a:t>
            </a:r>
          </a:p>
          <a:p>
            <a:pPr algn="just"/>
            <a:r>
              <a:rPr lang="ru-RU" sz="1400" dirty="0"/>
              <a:t/>
            </a:r>
            <a:br>
              <a:rPr lang="ru-RU" sz="1400" dirty="0"/>
            </a:br>
            <a:r>
              <a:rPr lang="ru-RU" sz="1400" dirty="0"/>
              <a:t> </a:t>
            </a:r>
            <a:r>
              <a:rPr lang="ru-RU" sz="1400" dirty="0" smtClean="0"/>
              <a:t>	</a:t>
            </a:r>
            <a:r>
              <a:rPr lang="ru-RU" sz="1600" b="1" dirty="0" smtClean="0"/>
              <a:t>5.3 </a:t>
            </a:r>
            <a:r>
              <a:rPr lang="ru-RU" sz="1600" b="1" dirty="0"/>
              <a:t>Учебная литература ко всем темам</a:t>
            </a:r>
            <a:endParaRPr lang="ru-RU" sz="1600" dirty="0"/>
          </a:p>
          <a:p>
            <a:pPr algn="just"/>
            <a:endParaRPr lang="ru-RU" sz="1400" dirty="0" smtClean="0"/>
          </a:p>
          <a:p>
            <a:pPr marL="342900" lvl="0" indent="-342900" algn="just">
              <a:buFont typeface="+mj-lt"/>
              <a:buAutoNum type="arabicPeriod" startAt="24"/>
            </a:pPr>
            <a:r>
              <a:rPr lang="ru-RU" sz="1400" dirty="0" err="1"/>
              <a:t>Агалец</a:t>
            </a:r>
            <a:r>
              <a:rPr lang="ru-RU" sz="1400" dirty="0"/>
              <a:t>, Н.А. Информационное право: ответы на экзаменационные вопросы. Учебное пособие / Н.А. </a:t>
            </a:r>
            <a:r>
              <a:rPr lang="ru-RU" sz="1400" dirty="0" err="1"/>
              <a:t>Агалец</a:t>
            </a:r>
            <a:r>
              <a:rPr lang="ru-RU" sz="1400" dirty="0"/>
              <a:t>. – Минск: </a:t>
            </a:r>
            <a:r>
              <a:rPr lang="ru-RU" sz="1400" dirty="0" err="1"/>
              <a:t>Тетрасистемс</a:t>
            </a:r>
            <a:r>
              <a:rPr lang="ru-RU" sz="1400" dirty="0"/>
              <a:t>, 2007. – 144 с. </a:t>
            </a:r>
          </a:p>
          <a:p>
            <a:pPr marL="342900" lvl="0" indent="-342900" algn="just">
              <a:buFont typeface="+mj-lt"/>
              <a:buAutoNum type="arabicPeriod" startAt="24"/>
            </a:pPr>
            <a:r>
              <a:rPr lang="ru-RU" sz="1400" dirty="0"/>
              <a:t>Копылов, В.А. Информационное право / В.А. Копылов. – М.: Юрист, 2004. – 465 с.</a:t>
            </a:r>
          </a:p>
          <a:p>
            <a:pPr marL="342900" lvl="0" indent="-342900" algn="just">
              <a:buFont typeface="+mj-lt"/>
              <a:buAutoNum type="arabicPeriod" startAt="24"/>
            </a:pPr>
            <a:r>
              <a:rPr lang="ru-RU" sz="1400" dirty="0"/>
              <a:t>Информационное право. Энциклопедический словарь: Серия «Право». – Минск: Книжный Дом «</a:t>
            </a:r>
            <a:r>
              <a:rPr lang="ru-RU" sz="1400" dirty="0" err="1"/>
              <a:t>Интерпрессервис</a:t>
            </a:r>
            <a:r>
              <a:rPr lang="ru-RU" sz="1400" dirty="0"/>
              <a:t>», 2001. – 513 с.</a:t>
            </a:r>
          </a:p>
          <a:p>
            <a:pPr marL="342900" lvl="0" indent="-342900" algn="just">
              <a:buFont typeface="+mj-lt"/>
              <a:buAutoNum type="arabicPeriod" startAt="24"/>
            </a:pPr>
            <a:r>
              <a:rPr lang="ru-RU" sz="1400" dirty="0" err="1"/>
              <a:t>Бачило</a:t>
            </a:r>
            <a:r>
              <a:rPr lang="ru-RU" sz="1400" dirty="0"/>
              <a:t> И.Л., Лопатин В.Н., Федотов М.А. Информационное право: Учебник / Под ред. Б.Н. </a:t>
            </a:r>
            <a:r>
              <a:rPr lang="ru-RU" sz="1400" dirty="0" err="1"/>
              <a:t>Топорнина</a:t>
            </a:r>
            <a:r>
              <a:rPr lang="ru-RU" sz="1400" dirty="0"/>
              <a:t>. – СПб.: «</a:t>
            </a:r>
            <a:r>
              <a:rPr lang="ru-RU" sz="1400" dirty="0" err="1"/>
              <a:t>Юрлит</a:t>
            </a:r>
            <a:r>
              <a:rPr lang="ru-RU" sz="1400" dirty="0"/>
              <a:t>», 2001. – 647 с.</a:t>
            </a:r>
          </a:p>
          <a:p>
            <a:pPr marL="342900" lvl="0" indent="-342900" algn="just">
              <a:buFont typeface="+mj-lt"/>
              <a:buAutoNum type="arabicPeriod" startAt="24"/>
            </a:pPr>
            <a:r>
              <a:rPr lang="ru-RU" sz="1400" dirty="0"/>
              <a:t>Чанов С.Е. Информационное право России. Учебник для </a:t>
            </a:r>
            <a:r>
              <a:rPr lang="ru-RU" sz="1400" dirty="0" err="1"/>
              <a:t>ссузов</a:t>
            </a:r>
            <a:r>
              <a:rPr lang="ru-RU" sz="1400" dirty="0"/>
              <a:t>. – М.: «Приор-</a:t>
            </a:r>
            <a:r>
              <a:rPr lang="ru-RU" sz="1400" dirty="0" err="1"/>
              <a:t>издат</a:t>
            </a:r>
            <a:r>
              <a:rPr lang="ru-RU" sz="1400" dirty="0"/>
              <a:t>», 2004. – 224 с.</a:t>
            </a:r>
          </a:p>
          <a:p>
            <a:pPr marL="342900" lvl="0" indent="-342900" algn="just">
              <a:buFont typeface="+mj-lt"/>
              <a:buAutoNum type="arabicPeriod" startAt="24"/>
            </a:pPr>
            <a:r>
              <a:rPr lang="ru-RU" sz="1400" dirty="0"/>
              <a:t>Лопатин В.Н. Актуальные проблемы теории информационного права. – М., 2003. – 213 с.</a:t>
            </a:r>
          </a:p>
          <a:p>
            <a:pPr marL="342900" lvl="0" indent="-342900" algn="just">
              <a:buFont typeface="+mj-lt"/>
              <a:buAutoNum type="arabicPeriod" startAt="24"/>
            </a:pPr>
            <a:r>
              <a:rPr lang="ru-RU" sz="1400" dirty="0" err="1"/>
              <a:t>Тедеев</a:t>
            </a:r>
            <a:r>
              <a:rPr lang="ru-RU" sz="1400" dirty="0"/>
              <a:t> А.А. Информационное право (право Интернета): Учебное пособие. – М., 2005. – 365 с.</a:t>
            </a:r>
          </a:p>
          <a:p>
            <a:pPr marL="342900" lvl="0" indent="-342900" algn="just">
              <a:buFont typeface="+mj-lt"/>
              <a:buAutoNum type="arabicPeriod" startAt="24"/>
            </a:pPr>
            <a:r>
              <a:rPr lang="ru-RU" sz="1400" dirty="0"/>
              <a:t>Лапина, М.А. Информационное право: Учебное пособие / М.А. Лапина. – М.: «Закон и право», 2004. – 335 с</a:t>
            </a:r>
            <a:r>
              <a:rPr lang="ru-RU" sz="1400" dirty="0" smtClean="0"/>
              <a:t>.</a:t>
            </a:r>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85588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5</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163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ИНФОРМАЦИОННО-МЕТОДИЧЕСКИЕ МАТЕРИАЛЫ</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93757"/>
          </a:xfrm>
          <a:prstGeom prst="rect">
            <a:avLst/>
          </a:prstGeom>
          <a:noFill/>
        </p:spPr>
        <p:txBody>
          <a:bodyPr wrap="square" rtlCol="0">
            <a:spAutoFit/>
          </a:bodyPr>
          <a:lstStyle/>
          <a:p>
            <a:pPr algn="just"/>
            <a:r>
              <a:rPr lang="en-US" sz="1400" dirty="0" smtClean="0"/>
              <a:t>	</a:t>
            </a:r>
            <a:r>
              <a:rPr lang="ru-RU" sz="1600" b="1" dirty="0"/>
              <a:t>5.4 Дополнительная литература</a:t>
            </a:r>
            <a:endParaRPr lang="ru-RU" sz="1600" dirty="0"/>
          </a:p>
          <a:p>
            <a:pPr algn="just"/>
            <a:r>
              <a:rPr lang="ru-RU" sz="1400" b="1" dirty="0"/>
              <a:t> </a:t>
            </a:r>
            <a:endParaRPr lang="ru-RU" sz="1400" dirty="0"/>
          </a:p>
          <a:p>
            <a:pPr marL="342900" lvl="0" indent="-342900" algn="just">
              <a:buFont typeface="+mj-lt"/>
              <a:buAutoNum type="arabicPeriod" startAt="32"/>
            </a:pPr>
            <a:r>
              <a:rPr lang="ru-RU" sz="1400" dirty="0" err="1"/>
              <a:t>Бачило</a:t>
            </a:r>
            <a:r>
              <a:rPr lang="ru-RU" sz="1400" dirty="0"/>
              <a:t> И.Л. Информационное право. Роль и место в системе права Российской Федерации // Государство и право. – 2001. – № 2.</a:t>
            </a:r>
          </a:p>
          <a:p>
            <a:pPr marL="342900" lvl="0" indent="-342900" algn="just">
              <a:buFont typeface="+mj-lt"/>
              <a:buAutoNum type="arabicPeriod" startAt="32"/>
            </a:pPr>
            <a:r>
              <a:rPr lang="ru-RU" sz="1400" dirty="0" err="1"/>
              <a:t>Бачило</a:t>
            </a:r>
            <a:r>
              <a:rPr lang="ru-RU" sz="1400" dirty="0"/>
              <a:t> И.Л. Правовое регулирование процессов информатизации // Государство и право. – 1994. - № 12.</a:t>
            </a:r>
          </a:p>
          <a:p>
            <a:pPr marL="342900" lvl="0" indent="-342900" algn="just">
              <a:buFont typeface="+mj-lt"/>
              <a:buAutoNum type="arabicPeriod" startAt="32"/>
            </a:pPr>
            <a:r>
              <a:rPr lang="ru-RU" sz="1400" dirty="0"/>
              <a:t>Копылов В.А. О модели гражданского оборота информации // Журнал российского права. – 1999. - № 9.</a:t>
            </a:r>
          </a:p>
          <a:p>
            <a:pPr marL="342900" lvl="0" indent="-342900" algn="just">
              <a:buFont typeface="+mj-lt"/>
              <a:buAutoNum type="arabicPeriod" startAt="32"/>
            </a:pPr>
            <a:r>
              <a:rPr lang="ru-RU" sz="1400" dirty="0"/>
              <a:t>Сергиенко Л.А. Правовая защита персональных данных. Цели и принципы правового регулирования // Проблемы информатизации. – 1995. - № 1.</a:t>
            </a:r>
          </a:p>
          <a:p>
            <a:pPr marL="342900" lvl="0" indent="-342900" algn="just">
              <a:buFont typeface="+mj-lt"/>
              <a:buAutoNum type="arabicPeriod" startAt="32"/>
            </a:pPr>
            <a:r>
              <a:rPr lang="ru-RU" sz="1400" dirty="0" err="1"/>
              <a:t>Викулин</a:t>
            </a:r>
            <a:r>
              <a:rPr lang="ru-RU" sz="1400" dirty="0"/>
              <a:t> А.Ю. Банковская тайна как объект правового регулирования // Государство и право. – 1998. - № 7.</a:t>
            </a:r>
          </a:p>
          <a:p>
            <a:pPr marL="342900" lvl="0" indent="-342900" algn="just">
              <a:buFont typeface="+mj-lt"/>
              <a:buAutoNum type="arabicPeriod" startAt="32"/>
            </a:pPr>
            <a:r>
              <a:rPr lang="ru-RU" sz="1400" dirty="0"/>
              <a:t>Демьянова К. Интернет – средство массовой информации? // Законодательство. – 2001. - № 1.</a:t>
            </a:r>
          </a:p>
          <a:p>
            <a:pPr marL="342900" lvl="0" indent="-342900" algn="just">
              <a:buFont typeface="+mj-lt"/>
              <a:buAutoNum type="arabicPeriod" startAt="32"/>
            </a:pPr>
            <a:r>
              <a:rPr lang="ru-RU" sz="1400" dirty="0" err="1"/>
              <a:t>Калятин</a:t>
            </a:r>
            <a:r>
              <a:rPr lang="ru-RU" sz="1400" dirty="0"/>
              <a:t> В.О. Проблемы установления юрисдикции в Интернете // Законодательство. – 2001. - № 5.</a:t>
            </a:r>
          </a:p>
          <a:p>
            <a:pPr marL="342900" lvl="0" indent="-342900" algn="just">
              <a:buFont typeface="+mj-lt"/>
              <a:buAutoNum type="arabicPeriod" startAt="32"/>
            </a:pPr>
            <a:r>
              <a:rPr lang="ru-RU" sz="1400" dirty="0"/>
              <a:t>Трофименко А. Какими нормативными актами регулировать «сетевые» отношения// Российская юстиция. – 2000. - № 9.</a:t>
            </a:r>
          </a:p>
          <a:p>
            <a:pPr marL="342900" lvl="0" indent="-342900" algn="just">
              <a:buFont typeface="+mj-lt"/>
              <a:buAutoNum type="arabicPeriod" startAt="32"/>
            </a:pPr>
            <a:r>
              <a:rPr lang="ru-RU" sz="1400" dirty="0" err="1"/>
              <a:t>Шевердяев</a:t>
            </a:r>
            <a:r>
              <a:rPr lang="ru-RU" sz="1400" dirty="0"/>
              <a:t> С. Информационные отношения и система информационного законодательства // Законодательство и практика СМИ. – 1999. - № 1.</a:t>
            </a:r>
          </a:p>
          <a:p>
            <a:pPr marL="342900" lvl="0" indent="-342900" algn="just">
              <a:buFont typeface="+mj-lt"/>
              <a:buAutoNum type="arabicPeriod" startAt="32"/>
            </a:pPr>
            <a:r>
              <a:rPr lang="ru-RU" sz="1400" dirty="0"/>
              <a:t>Терещенко Л.К Информация в обществе: правовой аспект // Журнал российского права. – 1998. - № 4-5.</a:t>
            </a:r>
          </a:p>
          <a:p>
            <a:pPr marL="342900" lvl="0" indent="-342900" algn="just">
              <a:buFont typeface="+mj-lt"/>
              <a:buAutoNum type="arabicPeriod" startAt="32"/>
            </a:pPr>
            <a:r>
              <a:rPr lang="ru-RU" sz="1400" dirty="0" err="1"/>
              <a:t>Просвирнин</a:t>
            </a:r>
            <a:r>
              <a:rPr lang="ru-RU" sz="1400" dirty="0"/>
              <a:t> Ю.Г. Информационная функция государства // Журнал российского права. – 2002. - № 3.</a:t>
            </a:r>
          </a:p>
          <a:p>
            <a:pPr marL="342900" lvl="0" indent="-342900" algn="just">
              <a:buFont typeface="+mj-lt"/>
              <a:buAutoNum type="arabicPeriod" startAt="32"/>
            </a:pPr>
            <a:r>
              <a:rPr lang="ru-RU" sz="1400" dirty="0"/>
              <a:t>Расторгуев С.П. Информационная война как целенаправленное информационное воздействие информационных систем // Информационное общество. – 1997. - № 1</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85588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5</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164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b="1" dirty="0" smtClean="0"/>
                <a:t>ИНФОРМАЦИОННО-МЕТОДИЧЕСКИЕ МАТЕРИАЛЫ</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342900" lvl="0" indent="-342900" algn="just">
              <a:buFont typeface="+mj-lt"/>
              <a:buAutoNum type="arabicPeriod" startAt="44"/>
            </a:pPr>
            <a:r>
              <a:rPr lang="ru-RU" sz="1400" dirty="0"/>
              <a:t>Малышева Г.К. Коммерческая тайна в зеркале закона // Право и экономика. – 1999. - № 10.</a:t>
            </a:r>
          </a:p>
          <a:p>
            <a:pPr marL="342900" lvl="0" indent="-342900" algn="just">
              <a:buFont typeface="+mj-lt"/>
              <a:buAutoNum type="arabicPeriod" startAt="44"/>
            </a:pPr>
            <a:r>
              <a:rPr lang="ru-RU" sz="1400" dirty="0" err="1"/>
              <a:t>Сатолина</a:t>
            </a:r>
            <a:r>
              <a:rPr lang="ru-RU" sz="1400" dirty="0"/>
              <a:t>, М.Н. Вопросы правового обеспечения государственной политики в области информатизации // Вестник Молодежного научного общества. – 2000. - № 3.</a:t>
            </a:r>
          </a:p>
          <a:p>
            <a:pPr marL="342900" lvl="0" indent="-342900" algn="just">
              <a:buFont typeface="+mj-lt"/>
              <a:buAutoNum type="arabicPeriod" startAt="46"/>
            </a:pPr>
            <a:r>
              <a:rPr lang="ru-RU" sz="1400" dirty="0"/>
              <a:t>Лепехин А. Преступления против информационной безопасности: правовые аспекты // </a:t>
            </a:r>
            <a:r>
              <a:rPr lang="ru-RU" sz="1400" dirty="0" err="1"/>
              <a:t>Судовы</a:t>
            </a:r>
            <a:r>
              <a:rPr lang="ru-RU" sz="1400" dirty="0"/>
              <a:t> </a:t>
            </a:r>
            <a:r>
              <a:rPr lang="ru-RU" sz="1400" dirty="0" err="1"/>
              <a:t>весник</a:t>
            </a:r>
            <a:r>
              <a:rPr lang="ru-RU" sz="1400" dirty="0"/>
              <a:t>. – 2006. – № 1.</a:t>
            </a:r>
          </a:p>
          <a:p>
            <a:pPr marL="342900" lvl="0" indent="-342900" algn="just">
              <a:buFont typeface="+mj-lt"/>
              <a:buAutoNum type="arabicPeriod" startAt="46"/>
            </a:pPr>
            <a:r>
              <a:rPr lang="ru-RU" sz="1400" dirty="0"/>
              <a:t>Василевич Г.А. Белорусский путь развития: правовое обеспечение информационных технологий // Проблемы управления. – 2006. - № 1.</a:t>
            </a:r>
          </a:p>
          <a:p>
            <a:pPr marL="342900" lvl="0" indent="-342900" algn="just">
              <a:buFont typeface="+mj-lt"/>
              <a:buAutoNum type="arabicPeriod" startAt="46"/>
            </a:pPr>
            <a:r>
              <a:rPr lang="ru-RU" sz="1400" dirty="0"/>
              <a:t>Михеев Д. К вопросу об информационных правовых отношениях // Проблемы управления. – 2006. - № 1.</a:t>
            </a:r>
          </a:p>
          <a:p>
            <a:pPr marL="342900" lvl="0" indent="-342900" algn="just">
              <a:buFont typeface="+mj-lt"/>
              <a:buAutoNum type="arabicPeriod" startAt="46"/>
            </a:pPr>
            <a:r>
              <a:rPr lang="ru-RU" sz="1400" dirty="0"/>
              <a:t>Чанов Е.В. Борьба с компьютерной преступностью // Юридический журнал. – 2007. - № 2.</a:t>
            </a:r>
          </a:p>
          <a:p>
            <a:pPr marL="342900" lvl="0" indent="-342900" algn="just">
              <a:buFont typeface="+mj-lt"/>
              <a:buAutoNum type="arabicPeriod" startAt="46"/>
            </a:pPr>
            <a:r>
              <a:rPr lang="ru-RU" sz="1400" dirty="0"/>
              <a:t>Корнева Л.А. О необходимости защиты авторских и смежных прав в Интернете // Международное публичное и частное право. – 2007. - № 5.</a:t>
            </a:r>
          </a:p>
          <a:p>
            <a:pPr marL="342900" lvl="0" indent="-342900" algn="just">
              <a:buFont typeface="+mj-lt"/>
              <a:buAutoNum type="arabicPeriod" startAt="46"/>
            </a:pPr>
            <a:r>
              <a:rPr lang="ru-RU" sz="1400" dirty="0"/>
              <a:t>Сеидов Ш.Г. Геополитические аспекты информационного общества // Право и политика. – 2007. – № 12.</a:t>
            </a:r>
          </a:p>
          <a:p>
            <a:pPr marL="342900" lvl="0" indent="-342900" algn="just">
              <a:buFont typeface="+mj-lt"/>
              <a:buAutoNum type="arabicPeriod" startAt="46"/>
            </a:pPr>
            <a:r>
              <a:rPr lang="ru-RU" sz="1400" dirty="0"/>
              <a:t>Шитиков А.В. Информация ограниченного доступа (тайны): понятие и проблемы классификации // Юридический журнал. – 2008. - № 3.</a:t>
            </a:r>
          </a:p>
          <a:p>
            <a:pPr marL="342900" lvl="0" indent="-342900" algn="just">
              <a:buFont typeface="+mj-lt"/>
              <a:buAutoNum type="arabicPeriod" startAt="46"/>
            </a:pPr>
            <a:r>
              <a:rPr lang="ru-RU" sz="1400" dirty="0" err="1"/>
              <a:t>Ржеуцкий</a:t>
            </a:r>
            <a:r>
              <a:rPr lang="ru-RU" sz="1400" dirty="0"/>
              <a:t> Л.Я. Система защиты личных (гражданских) прав и свобод граждан в области информационных технологий // Право </a:t>
            </a:r>
            <a:r>
              <a:rPr lang="en-US" sz="1400" dirty="0"/>
              <a:t>by</a:t>
            </a:r>
            <a:r>
              <a:rPr lang="ru-RU" sz="1400" dirty="0"/>
              <a:t>. – 2008. № 2.</a:t>
            </a:r>
          </a:p>
          <a:p>
            <a:pPr marL="342900" lvl="0" indent="-342900" algn="just">
              <a:buFont typeface="+mj-lt"/>
              <a:buAutoNum type="arabicPeriod" startAt="46"/>
            </a:pPr>
            <a:r>
              <a:rPr lang="ru-RU" sz="1400" dirty="0"/>
              <a:t>Ермоленко Е.В. Электронная цифровая подпись в Республике Беларусь: новый этап в развитии // Юридический журнал. – 2009. – № 4.</a:t>
            </a:r>
          </a:p>
          <a:p>
            <a:pPr marL="342900" lvl="0" indent="-342900" algn="just">
              <a:buFont typeface="+mj-lt"/>
              <a:buAutoNum type="arabicPeriod" startAt="46"/>
            </a:pPr>
            <a:r>
              <a:rPr lang="ru-RU" sz="1400" dirty="0" err="1"/>
              <a:t>Кондакова</a:t>
            </a:r>
            <a:r>
              <a:rPr lang="ru-RU" sz="1400" dirty="0"/>
              <a:t> О.В. Об отграничении </a:t>
            </a:r>
            <a:r>
              <a:rPr lang="ru-RU" sz="1400" dirty="0" err="1"/>
              <a:t>аудивизуальных</a:t>
            </a:r>
            <a:r>
              <a:rPr lang="ru-RU" sz="1400" dirty="0"/>
              <a:t> произведений от отдельных объектов авторских и смежных прав // Вестник Высшего Хозяйственного Суда Республики Беларусь. – 2010. - № 2.</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855887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307777"/>
          </a:xfrm>
          <a:prstGeom prst="rect">
            <a:avLst/>
          </a:prstGeom>
          <a:noFill/>
        </p:spPr>
        <p:txBody>
          <a:bodyPr wrap="square" rtlCol="0">
            <a:spAutoFit/>
          </a:bodyPr>
          <a:lstStyle/>
          <a:p>
            <a:pPr algn="just"/>
            <a:r>
              <a:rPr lang="ru-RU" sz="1400" dirty="0" smtClean="0"/>
              <a:t>	</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3525938712"/>
              </p:ext>
            </p:extLst>
          </p:nvPr>
        </p:nvGraphicFramePr>
        <p:xfrm>
          <a:off x="1907704" y="1600201"/>
          <a:ext cx="7128792" cy="3680460"/>
        </p:xfrm>
        <a:graphic>
          <a:graphicData uri="http://schemas.openxmlformats.org/drawingml/2006/table">
            <a:tbl>
              <a:tblPr>
                <a:tableStyleId>{5940675A-B579-460E-94D1-54222C63F5DA}</a:tableStyleId>
              </a:tblPr>
              <a:tblGrid>
                <a:gridCol w="2655824"/>
                <a:gridCol w="4472968"/>
              </a:tblGrid>
              <a:tr h="1088667">
                <a:tc>
                  <a:txBody>
                    <a:bodyPr/>
                    <a:lstStyle/>
                    <a:p>
                      <a:pPr indent="540385" algn="just">
                        <a:lnSpc>
                          <a:spcPct val="115000"/>
                        </a:lnSpc>
                        <a:spcAft>
                          <a:spcPts val="0"/>
                        </a:spcAft>
                      </a:pPr>
                      <a:r>
                        <a:rPr lang="ru-RU" sz="1000" u="none" strike="noStrike" dirty="0">
                          <a:effectLst/>
                        </a:rPr>
                        <a:t>3. Субъекты информационного права.</a:t>
                      </a:r>
                      <a:endParaRPr lang="ru-RU" sz="1000" u="sng" dirty="0">
                        <a:effectLst/>
                      </a:endParaRP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40229" marR="40229" marT="0" marB="0"/>
                </a:tc>
                <a:tc>
                  <a:txBody>
                    <a:bodyPr/>
                    <a:lstStyle/>
                    <a:p>
                      <a:pPr marR="48895" indent="540385" algn="just">
                        <a:lnSpc>
                          <a:spcPct val="115000"/>
                        </a:lnSpc>
                        <a:spcAft>
                          <a:spcPts val="0"/>
                        </a:spcAft>
                      </a:pPr>
                      <a:r>
                        <a:rPr lang="ru-RU" sz="1000" dirty="0">
                          <a:effectLst/>
                        </a:rPr>
                        <a:t>Общая характеристика и виды субъектов информационного права.</a:t>
                      </a:r>
                    </a:p>
                    <a:p>
                      <a:pPr marR="48895" indent="540385" algn="just">
                        <a:lnSpc>
                          <a:spcPct val="115000"/>
                        </a:lnSpc>
                        <a:spcAft>
                          <a:spcPts val="0"/>
                        </a:spcAft>
                      </a:pPr>
                      <a:r>
                        <a:rPr lang="ru-RU" sz="1000" dirty="0">
                          <a:effectLst/>
                        </a:rPr>
                        <a:t>Государственные органы как субъекты информационного права. </a:t>
                      </a:r>
                    </a:p>
                    <a:p>
                      <a:pPr marR="48895" indent="540385" algn="just">
                        <a:lnSpc>
                          <a:spcPct val="115000"/>
                        </a:lnSpc>
                        <a:spcAft>
                          <a:spcPts val="0"/>
                        </a:spcAft>
                      </a:pPr>
                      <a:r>
                        <a:rPr lang="ru-RU" sz="1000" dirty="0">
                          <a:effectLst/>
                        </a:rPr>
                        <a:t>Правовой статус и направления деятельности Министерства информации Республики Беларусь. </a:t>
                      </a:r>
                    </a:p>
                    <a:p>
                      <a:pPr marR="48895" indent="540385" algn="just">
                        <a:lnSpc>
                          <a:spcPct val="115000"/>
                        </a:lnSpc>
                        <a:spcAft>
                          <a:spcPts val="0"/>
                        </a:spcAft>
                      </a:pPr>
                      <a:r>
                        <a:rPr lang="ru-RU" sz="1000" dirty="0">
                          <a:effectLst/>
                        </a:rPr>
                        <a:t>Порядок формирования, правовой статус и направления деятельности Межведомственной комиссии по вопросам информатизации Республики Беларусь.</a:t>
                      </a:r>
                    </a:p>
                    <a:p>
                      <a:pPr marR="48895" indent="540385" algn="just">
                        <a:lnSpc>
                          <a:spcPct val="115000"/>
                        </a:lnSpc>
                        <a:spcAft>
                          <a:spcPts val="0"/>
                        </a:spcAft>
                      </a:pPr>
                      <a:r>
                        <a:rPr lang="ru-RU" sz="1000" dirty="0">
                          <a:effectLst/>
                        </a:rPr>
                        <a:t>Граждане как субъекты информационного права. Информационные права и свободы человека. </a:t>
                      </a: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40229" marR="40229" marT="0" marB="0"/>
                </a:tc>
              </a:tr>
              <a:tr h="1604228">
                <a:tc>
                  <a:txBody>
                    <a:bodyPr/>
                    <a:lstStyle/>
                    <a:p>
                      <a:pPr marR="3175" indent="540385" algn="just">
                        <a:lnSpc>
                          <a:spcPct val="115000"/>
                        </a:lnSpc>
                        <a:spcAft>
                          <a:spcPts val="0"/>
                        </a:spcAft>
                      </a:pPr>
                      <a:r>
                        <a:rPr lang="ru-RU" sz="1000">
                          <a:effectLst/>
                        </a:rPr>
                        <a:t>4. </a:t>
                      </a:r>
                      <a:r>
                        <a:rPr lang="ru-RU" sz="1000" spc="-10">
                          <a:effectLst/>
                        </a:rPr>
                        <a:t>Правовое регулиро</a:t>
                      </a:r>
                      <a:r>
                        <a:rPr lang="ru-RU" sz="1000">
                          <a:effectLst/>
                        </a:rPr>
                        <a:t>вание</a:t>
                      </a:r>
                      <a:r>
                        <a:rPr lang="ru-RU" sz="1000" spc="-10">
                          <a:effectLst/>
                        </a:rPr>
                        <a:t> информационной сферы</a:t>
                      </a:r>
                      <a:endParaRPr lang="ru-RU" sz="1000">
                        <a:effectLst/>
                      </a:endParaRPr>
                    </a:p>
                    <a:p>
                      <a:pPr indent="540385" algn="just">
                        <a:lnSpc>
                          <a:spcPct val="115000"/>
                        </a:lnSpc>
                        <a:spcAft>
                          <a:spcPts val="0"/>
                        </a:spcAft>
                      </a:pPr>
                      <a:r>
                        <a:rPr lang="ru-RU" sz="1000" u="none" strike="noStrike">
                          <a:effectLst/>
                        </a:rPr>
                        <a:t> </a:t>
                      </a:r>
                      <a:endParaRPr lang="ru-RU" sz="1000" u="sng">
                        <a:effectLst/>
                      </a:endParaRPr>
                    </a:p>
                    <a:p>
                      <a:pPr indent="540385" algn="just">
                        <a:lnSpc>
                          <a:spcPct val="115000"/>
                        </a:lnSpc>
                        <a:spcAft>
                          <a:spcPts val="0"/>
                        </a:spcAft>
                      </a:pPr>
                      <a:r>
                        <a:rPr lang="ru-RU" sz="1000">
                          <a:effectLst/>
                        </a:rPr>
                        <a:t> </a:t>
                      </a:r>
                      <a:endParaRPr lang="ru-RU" sz="1000">
                        <a:effectLst/>
                        <a:latin typeface="Times New Roman"/>
                        <a:ea typeface="Times New Roman"/>
                      </a:endParaRPr>
                    </a:p>
                  </a:txBody>
                  <a:tcPr marL="40229" marR="40229" marT="0" marB="0"/>
                </a:tc>
                <a:tc>
                  <a:txBody>
                    <a:bodyPr/>
                    <a:lstStyle/>
                    <a:p>
                      <a:pPr marR="24130" indent="540385" algn="just">
                        <a:lnSpc>
                          <a:spcPct val="115000"/>
                        </a:lnSpc>
                        <a:spcAft>
                          <a:spcPts val="0"/>
                        </a:spcAft>
                      </a:pPr>
                      <a:r>
                        <a:rPr lang="ru-RU" sz="1000" dirty="0">
                          <a:effectLst/>
                        </a:rPr>
                        <a:t>Понятие и признаки информационной сферы. </a:t>
                      </a:r>
                    </a:p>
                    <a:p>
                      <a:pPr marR="24130" indent="540385" algn="just">
                        <a:lnSpc>
                          <a:spcPct val="115000"/>
                        </a:lnSpc>
                        <a:spcAft>
                          <a:spcPts val="0"/>
                        </a:spcAft>
                      </a:pPr>
                      <a:r>
                        <a:rPr lang="ru-RU" sz="1000" dirty="0">
                          <a:effectLst/>
                        </a:rPr>
                        <a:t>Предметные области информационной сферы. </a:t>
                      </a:r>
                    </a:p>
                    <a:p>
                      <a:pPr marR="24130" indent="540385" algn="just">
                        <a:lnSpc>
                          <a:spcPct val="115000"/>
                        </a:lnSpc>
                        <a:spcAft>
                          <a:spcPts val="0"/>
                        </a:spcAft>
                      </a:pPr>
                      <a:r>
                        <a:rPr lang="ru-RU" sz="1000" dirty="0">
                          <a:effectLst/>
                        </a:rPr>
                        <a:t>Информация как основной объект информационной сферы. Юридические свойства информации. </a:t>
                      </a:r>
                    </a:p>
                    <a:p>
                      <a:pPr marR="24130" indent="540385" algn="just">
                        <a:lnSpc>
                          <a:spcPct val="115000"/>
                        </a:lnSpc>
                        <a:spcAft>
                          <a:spcPts val="0"/>
                        </a:spcAft>
                      </a:pPr>
                      <a:r>
                        <a:rPr lang="ru-RU" sz="1000" dirty="0">
                          <a:effectLst/>
                        </a:rPr>
                        <a:t>Виды и организационные формы представления информации.</a:t>
                      </a:r>
                    </a:p>
                    <a:p>
                      <a:pPr marR="33655" indent="540385" algn="just">
                        <a:lnSpc>
                          <a:spcPct val="115000"/>
                        </a:lnSpc>
                        <a:spcAft>
                          <a:spcPts val="0"/>
                        </a:spcAft>
                      </a:pPr>
                      <a:r>
                        <a:rPr lang="ru-RU" sz="1000" dirty="0">
                          <a:effectLst/>
                        </a:rPr>
                        <a:t>Правовой режим документированной информации. </a:t>
                      </a:r>
                    </a:p>
                    <a:p>
                      <a:pPr marR="33655" indent="540385" algn="just">
                        <a:lnSpc>
                          <a:spcPct val="115000"/>
                        </a:lnSpc>
                        <a:spcAft>
                          <a:spcPts val="0"/>
                        </a:spcAft>
                      </a:pPr>
                      <a:r>
                        <a:rPr lang="ru-RU" sz="1000" dirty="0">
                          <a:effectLst/>
                        </a:rPr>
                        <a:t>Информационные ресурсы как объект информационной сферы: понятие, признаки и виды.</a:t>
                      </a:r>
                    </a:p>
                    <a:p>
                      <a:pPr marR="30480" indent="540385" algn="just">
                        <a:lnSpc>
                          <a:spcPct val="115000"/>
                        </a:lnSpc>
                        <a:spcAft>
                          <a:spcPts val="0"/>
                        </a:spcAft>
                      </a:pPr>
                      <a:r>
                        <a:rPr lang="ru-RU" sz="1000" dirty="0">
                          <a:effectLst/>
                        </a:rPr>
                        <a:t>Правовой режим информационных систем, информационных технологий и средств их обеспечения.</a:t>
                      </a: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40229" marR="40229" marT="0" marB="0"/>
                </a:tc>
              </a:tr>
            </a:tbl>
          </a:graphicData>
        </a:graphic>
      </p:graphicFrame>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436566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307777"/>
          </a:xfrm>
          <a:prstGeom prst="rect">
            <a:avLst/>
          </a:prstGeom>
          <a:noFill/>
        </p:spPr>
        <p:txBody>
          <a:bodyPr wrap="square" rtlCol="0">
            <a:spAutoFit/>
          </a:bodyPr>
          <a:lstStyle/>
          <a:p>
            <a:pPr algn="just"/>
            <a:r>
              <a:rPr lang="ru-RU" sz="1400" dirty="0" smtClean="0"/>
              <a:t>	</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1172090663"/>
              </p:ext>
            </p:extLst>
          </p:nvPr>
        </p:nvGraphicFramePr>
        <p:xfrm>
          <a:off x="1907704" y="1600200"/>
          <a:ext cx="7056784" cy="4708525"/>
        </p:xfrm>
        <a:graphic>
          <a:graphicData uri="http://schemas.openxmlformats.org/drawingml/2006/table">
            <a:tbl>
              <a:tblPr>
                <a:tableStyleId>{5940675A-B579-460E-94D1-54222C63F5DA}</a:tableStyleId>
              </a:tblPr>
              <a:tblGrid>
                <a:gridCol w="2628998"/>
                <a:gridCol w="4427786"/>
              </a:tblGrid>
              <a:tr h="3251744">
                <a:tc>
                  <a:txBody>
                    <a:bodyPr/>
                    <a:lstStyle/>
                    <a:p>
                      <a:pPr indent="540385" algn="just">
                        <a:lnSpc>
                          <a:spcPct val="115000"/>
                        </a:lnSpc>
                        <a:spcAft>
                          <a:spcPts val="0"/>
                        </a:spcAft>
                      </a:pPr>
                      <a:r>
                        <a:rPr lang="ru-RU" sz="1000" u="none" strike="noStrike" dirty="0">
                          <a:effectLst/>
                        </a:rPr>
                        <a:t>5. Правовые основы информационной безопасности.</a:t>
                      </a:r>
                      <a:endParaRPr lang="ru-RU" sz="1000" u="sng" dirty="0">
                        <a:effectLst/>
                      </a:endParaRP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50897" marR="50897" marT="0" marB="0"/>
                </a:tc>
                <a:tc>
                  <a:txBody>
                    <a:bodyPr/>
                    <a:lstStyle/>
                    <a:p>
                      <a:pPr marR="64135" indent="540385" algn="just">
                        <a:lnSpc>
                          <a:spcPct val="115000"/>
                        </a:lnSpc>
                        <a:spcAft>
                          <a:spcPts val="0"/>
                        </a:spcAft>
                      </a:pPr>
                      <a:r>
                        <a:rPr lang="ru-RU" sz="1000" dirty="0">
                          <a:effectLst/>
                        </a:rPr>
                        <a:t>Понятие информационной безопасности. </a:t>
                      </a:r>
                    </a:p>
                    <a:p>
                      <a:pPr marR="64135" indent="540385" algn="just">
                        <a:lnSpc>
                          <a:spcPct val="115000"/>
                        </a:lnSpc>
                        <a:spcAft>
                          <a:spcPts val="0"/>
                        </a:spcAft>
                      </a:pPr>
                      <a:r>
                        <a:rPr lang="ru-RU" sz="1000" dirty="0">
                          <a:effectLst/>
                        </a:rPr>
                        <a:t>Понятие, признаки и виды вредной информации. </a:t>
                      </a:r>
                    </a:p>
                    <a:p>
                      <a:pPr marR="67310" indent="540385" algn="just">
                        <a:lnSpc>
                          <a:spcPct val="115000"/>
                        </a:lnSpc>
                        <a:spcAft>
                          <a:spcPts val="0"/>
                        </a:spcAft>
                      </a:pPr>
                      <a:r>
                        <a:rPr lang="ru-RU" sz="1000" dirty="0">
                          <a:effectLst/>
                        </a:rPr>
                        <a:t>Методы обеспечения информационной безопасности.</a:t>
                      </a:r>
                    </a:p>
                    <a:p>
                      <a:pPr marR="60960" indent="540385" algn="just">
                        <a:lnSpc>
                          <a:spcPct val="115000"/>
                        </a:lnSpc>
                        <a:spcAft>
                          <a:spcPts val="0"/>
                        </a:spcAft>
                      </a:pPr>
                      <a:r>
                        <a:rPr lang="ru-RU" sz="1000" dirty="0">
                          <a:effectLst/>
                        </a:rPr>
                        <a:t>Правовая защита интересов личности, общества, государства от уг</a:t>
                      </a:r>
                      <a:r>
                        <a:rPr lang="ru-RU" sz="1000" spc="-5" dirty="0">
                          <a:effectLst/>
                        </a:rPr>
                        <a:t>роз воздействия недоброкачественной информации, от нарушения порядка </a:t>
                      </a:r>
                      <a:r>
                        <a:rPr lang="ru-RU" sz="1000" dirty="0">
                          <a:effectLst/>
                        </a:rPr>
                        <a:t>распространения информации.</a:t>
                      </a:r>
                    </a:p>
                    <a:p>
                      <a:pPr marR="88265" indent="540385" algn="just">
                        <a:lnSpc>
                          <a:spcPct val="115000"/>
                        </a:lnSpc>
                        <a:spcAft>
                          <a:spcPts val="0"/>
                        </a:spcAft>
                      </a:pPr>
                      <a:r>
                        <a:rPr lang="ru-RU" sz="1000" spc="-5" dirty="0">
                          <a:effectLst/>
                        </a:rPr>
                        <a:t>Государственная политика в области обеспечения информационной </a:t>
                      </a:r>
                      <a:r>
                        <a:rPr lang="ru-RU" sz="1000" dirty="0">
                          <a:effectLst/>
                        </a:rPr>
                        <a:t>безопасности в Республике Беларусь. </a:t>
                      </a:r>
                    </a:p>
                    <a:p>
                      <a:pPr marR="88265" indent="540385" algn="just">
                        <a:lnSpc>
                          <a:spcPct val="115000"/>
                        </a:lnSpc>
                        <a:spcAft>
                          <a:spcPts val="0"/>
                        </a:spcAft>
                      </a:pPr>
                      <a:r>
                        <a:rPr lang="ru-RU" sz="1000" dirty="0">
                          <a:effectLst/>
                        </a:rPr>
                        <a:t>Система государственных органов, обеспечивающих состояние защищенности информационной сферы.</a:t>
                      </a: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50897" marR="50897" marT="0" marB="0"/>
                </a:tc>
              </a:tr>
              <a:tr h="1456781">
                <a:tc>
                  <a:txBody>
                    <a:bodyPr/>
                    <a:lstStyle/>
                    <a:p>
                      <a:pPr indent="540385" algn="just">
                        <a:lnSpc>
                          <a:spcPct val="115000"/>
                        </a:lnSpc>
                        <a:spcAft>
                          <a:spcPts val="0"/>
                        </a:spcAft>
                      </a:pPr>
                      <a:r>
                        <a:rPr lang="ru-RU" sz="1000">
                          <a:effectLst/>
                        </a:rPr>
                        <a:t>6. Юридическая ответственность за правонарушения в информационной сфере.</a:t>
                      </a:r>
                      <a:endParaRPr lang="ru-RU" sz="1000">
                        <a:effectLst/>
                        <a:latin typeface="Times New Roman"/>
                        <a:ea typeface="Times New Roman"/>
                      </a:endParaRPr>
                    </a:p>
                  </a:txBody>
                  <a:tcPr marL="50897" marR="50897" marT="0" marB="0"/>
                </a:tc>
                <a:tc>
                  <a:txBody>
                    <a:bodyPr/>
                    <a:lstStyle/>
                    <a:p>
                      <a:pPr indent="540385" algn="just">
                        <a:lnSpc>
                          <a:spcPct val="115000"/>
                        </a:lnSpc>
                        <a:spcAft>
                          <a:spcPts val="0"/>
                        </a:spcAft>
                      </a:pPr>
                      <a:r>
                        <a:rPr lang="ru-RU" sz="1000" dirty="0">
                          <a:effectLst/>
                        </a:rPr>
                        <a:t>Институт ответственности в механизме правового регулирования информационной сферы. </a:t>
                      </a:r>
                    </a:p>
                    <a:p>
                      <a:pPr indent="540385" algn="just">
                        <a:lnSpc>
                          <a:spcPct val="115000"/>
                        </a:lnSpc>
                        <a:spcAft>
                          <a:spcPts val="0"/>
                        </a:spcAft>
                      </a:pPr>
                      <a:r>
                        <a:rPr lang="ru-RU" sz="1000" dirty="0">
                          <a:effectLst/>
                        </a:rPr>
                        <a:t>Понятие и признаки информационных правонарушений. </a:t>
                      </a:r>
                    </a:p>
                    <a:p>
                      <a:pPr indent="540385" algn="just">
                        <a:lnSpc>
                          <a:spcPct val="115000"/>
                        </a:lnSpc>
                        <a:spcAft>
                          <a:spcPts val="0"/>
                        </a:spcAft>
                      </a:pPr>
                      <a:r>
                        <a:rPr lang="ru-RU" sz="1000" dirty="0">
                          <a:effectLst/>
                        </a:rPr>
                        <a:t>Понятие, признаки и виды юридической ответственности за информационные правонарушения.</a:t>
                      </a:r>
                      <a:endParaRPr lang="ru-RU" sz="1000" dirty="0">
                        <a:effectLst/>
                        <a:latin typeface="Times New Roman"/>
                        <a:ea typeface="Times New Roman"/>
                      </a:endParaRPr>
                    </a:p>
                  </a:txBody>
                  <a:tcPr marL="50897" marR="50897" marT="0" marB="0"/>
                </a:tc>
              </a:tr>
            </a:tbl>
          </a:graphicData>
        </a:graphic>
      </p:graphicFrame>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436566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19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307777"/>
          </a:xfrm>
          <a:prstGeom prst="rect">
            <a:avLst/>
          </a:prstGeom>
          <a:noFill/>
        </p:spPr>
        <p:txBody>
          <a:bodyPr wrap="square" rtlCol="0">
            <a:spAutoFit/>
          </a:bodyPr>
          <a:lstStyle/>
          <a:p>
            <a:pPr algn="just"/>
            <a:r>
              <a:rPr lang="ru-RU" sz="1400" dirty="0" smtClean="0"/>
              <a:t>	</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3034875707"/>
              </p:ext>
            </p:extLst>
          </p:nvPr>
        </p:nvGraphicFramePr>
        <p:xfrm>
          <a:off x="1907704" y="1528787"/>
          <a:ext cx="7056784" cy="4708525"/>
        </p:xfrm>
        <a:graphic>
          <a:graphicData uri="http://schemas.openxmlformats.org/drawingml/2006/table">
            <a:tbl>
              <a:tblPr>
                <a:tableStyleId>{5940675A-B579-460E-94D1-54222C63F5DA}</a:tableStyleId>
              </a:tblPr>
              <a:tblGrid>
                <a:gridCol w="2628998"/>
                <a:gridCol w="4427786"/>
              </a:tblGrid>
              <a:tr h="1844577">
                <a:tc>
                  <a:txBody>
                    <a:bodyPr/>
                    <a:lstStyle/>
                    <a:p>
                      <a:pPr indent="540385" algn="just">
                        <a:lnSpc>
                          <a:spcPct val="115000"/>
                        </a:lnSpc>
                        <a:spcAft>
                          <a:spcPts val="0"/>
                        </a:spcAft>
                      </a:pPr>
                      <a:r>
                        <a:rPr lang="ru-RU" sz="1000" dirty="0">
                          <a:effectLst/>
                        </a:rPr>
                        <a:t>7. Особые правовые режимы информации.</a:t>
                      </a: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47486" marR="47486" marT="0" marB="0"/>
                </a:tc>
                <a:tc>
                  <a:txBody>
                    <a:bodyPr/>
                    <a:lstStyle/>
                    <a:p>
                      <a:pPr indent="540385" algn="just">
                        <a:lnSpc>
                          <a:spcPct val="115000"/>
                        </a:lnSpc>
                        <a:spcAft>
                          <a:spcPts val="0"/>
                        </a:spcAft>
                      </a:pPr>
                      <a:r>
                        <a:rPr lang="ru-RU" sz="1000" dirty="0">
                          <a:effectLst/>
                        </a:rPr>
                        <a:t>Понятие и значение особого правового режима информации. </a:t>
                      </a:r>
                    </a:p>
                    <a:p>
                      <a:pPr indent="540385" algn="just">
                        <a:lnSpc>
                          <a:spcPct val="115000"/>
                        </a:lnSpc>
                        <a:spcAft>
                          <a:spcPts val="0"/>
                        </a:spcAft>
                      </a:pPr>
                      <a:r>
                        <a:rPr lang="ru-RU" sz="1000" dirty="0">
                          <a:effectLst/>
                        </a:rPr>
                        <a:t>Правовой режим государственных секретов. </a:t>
                      </a:r>
                    </a:p>
                    <a:p>
                      <a:pPr indent="540385" algn="just">
                        <a:lnSpc>
                          <a:spcPct val="115000"/>
                        </a:lnSpc>
                        <a:spcAft>
                          <a:spcPts val="0"/>
                        </a:spcAft>
                      </a:pPr>
                      <a:r>
                        <a:rPr lang="ru-RU" sz="1000" dirty="0">
                          <a:effectLst/>
                        </a:rPr>
                        <a:t>Правовой режим коммерческой тайны. </a:t>
                      </a:r>
                    </a:p>
                    <a:p>
                      <a:pPr indent="540385" algn="just">
                        <a:lnSpc>
                          <a:spcPct val="115000"/>
                        </a:lnSpc>
                        <a:spcAft>
                          <a:spcPts val="0"/>
                        </a:spcAft>
                      </a:pPr>
                      <a:r>
                        <a:rPr lang="ru-RU" sz="1000" dirty="0">
                          <a:effectLst/>
                        </a:rPr>
                        <a:t>Правовой режим персональных данных. </a:t>
                      </a:r>
                    </a:p>
                    <a:p>
                      <a:pPr indent="540385" algn="just">
                        <a:lnSpc>
                          <a:spcPct val="115000"/>
                        </a:lnSpc>
                        <a:spcAft>
                          <a:spcPts val="0"/>
                        </a:spcAft>
                      </a:pPr>
                      <a:r>
                        <a:rPr lang="ru-RU" sz="1000" dirty="0">
                          <a:effectLst/>
                        </a:rPr>
                        <a:t>Правовой режим профессиональной тайны. </a:t>
                      </a:r>
                    </a:p>
                    <a:p>
                      <a:pPr indent="540385" algn="just">
                        <a:lnSpc>
                          <a:spcPct val="115000"/>
                        </a:lnSpc>
                        <a:spcAft>
                          <a:spcPts val="0"/>
                        </a:spcAft>
                      </a:pPr>
                      <a:r>
                        <a:rPr lang="ru-RU" sz="1000" dirty="0">
                          <a:effectLst/>
                        </a:rPr>
                        <a:t>Правовой режим банковской тайны. </a:t>
                      </a:r>
                    </a:p>
                    <a:p>
                      <a:pPr indent="540385" algn="just">
                        <a:lnSpc>
                          <a:spcPct val="115000"/>
                        </a:lnSpc>
                        <a:spcAft>
                          <a:spcPts val="0"/>
                        </a:spcAft>
                      </a:pPr>
                      <a:r>
                        <a:rPr lang="ru-RU" sz="1000" dirty="0">
                          <a:effectLst/>
                        </a:rPr>
                        <a:t>Изменение и расторжение договоров.</a:t>
                      </a:r>
                      <a:endParaRPr lang="ru-RU" sz="1000" dirty="0">
                        <a:effectLst/>
                        <a:latin typeface="Times New Roman"/>
                        <a:ea typeface="Times New Roman"/>
                      </a:endParaRPr>
                    </a:p>
                  </a:txBody>
                  <a:tcPr marL="47486" marR="47486" marT="0" marB="0"/>
                </a:tc>
              </a:tr>
              <a:tr h="2863948">
                <a:tc>
                  <a:txBody>
                    <a:bodyPr/>
                    <a:lstStyle/>
                    <a:p>
                      <a:pPr indent="540385" algn="just">
                        <a:lnSpc>
                          <a:spcPct val="115000"/>
                        </a:lnSpc>
                        <a:spcAft>
                          <a:spcPts val="0"/>
                        </a:spcAft>
                      </a:pPr>
                      <a:r>
                        <a:rPr lang="ru-RU" sz="1000">
                          <a:effectLst/>
                        </a:rPr>
                        <a:t>8. </a:t>
                      </a:r>
                      <a:r>
                        <a:rPr lang="ru-RU" sz="1000" spc="-25">
                          <a:effectLst/>
                        </a:rPr>
                        <a:t>Правовое регулирование отношений в области создания и распространения </a:t>
                      </a:r>
                      <a:r>
                        <a:rPr lang="ru-RU" sz="1000">
                          <a:effectLst/>
                        </a:rPr>
                        <a:t>массовой информации.</a:t>
                      </a:r>
                      <a:endParaRPr lang="ru-RU" sz="1000">
                        <a:effectLst/>
                        <a:latin typeface="Times New Roman"/>
                        <a:ea typeface="Times New Roman"/>
                      </a:endParaRPr>
                    </a:p>
                  </a:txBody>
                  <a:tcPr marL="47486" marR="47486" marT="0" marB="0"/>
                </a:tc>
                <a:tc>
                  <a:txBody>
                    <a:bodyPr/>
                    <a:lstStyle/>
                    <a:p>
                      <a:pPr marR="27305" indent="540385" algn="just">
                        <a:lnSpc>
                          <a:spcPct val="115000"/>
                        </a:lnSpc>
                        <a:spcAft>
                          <a:spcPts val="0"/>
                        </a:spcAft>
                      </a:pPr>
                      <a:r>
                        <a:rPr lang="ru-RU" sz="1000" dirty="0">
                          <a:effectLst/>
                        </a:rPr>
                        <a:t>Особенности правового регулирования института массовой информации. </a:t>
                      </a:r>
                    </a:p>
                    <a:p>
                      <a:pPr marR="30480" indent="540385" algn="just">
                        <a:lnSpc>
                          <a:spcPct val="115000"/>
                        </a:lnSpc>
                        <a:spcAft>
                          <a:spcPts val="0"/>
                        </a:spcAft>
                      </a:pPr>
                      <a:r>
                        <a:rPr lang="ru-RU" sz="1000" dirty="0">
                          <a:effectLst/>
                        </a:rPr>
                        <a:t>Правовые формы организации деятельности средств массовой информации. </a:t>
                      </a:r>
                    </a:p>
                    <a:p>
                      <a:pPr marR="30480" indent="540385" algn="just">
                        <a:lnSpc>
                          <a:spcPct val="115000"/>
                        </a:lnSpc>
                        <a:spcAft>
                          <a:spcPts val="0"/>
                        </a:spcAft>
                      </a:pPr>
                      <a:r>
                        <a:rPr lang="ru-RU" sz="1000" dirty="0">
                          <a:effectLst/>
                        </a:rPr>
                        <a:t>Порядок создания и распространение массовой информации. </a:t>
                      </a:r>
                    </a:p>
                    <a:p>
                      <a:pPr marR="30480" indent="540385" algn="just">
                        <a:lnSpc>
                          <a:spcPct val="115000"/>
                        </a:lnSpc>
                        <a:spcAft>
                          <a:spcPts val="0"/>
                        </a:spcAft>
                      </a:pPr>
                      <a:r>
                        <a:rPr lang="ru-RU" sz="1000" dirty="0">
                          <a:effectLst/>
                        </a:rPr>
                        <a:t>Правовой статус журналиста, главного редактора и редакции средства массовой информации. </a:t>
                      </a:r>
                    </a:p>
                    <a:p>
                      <a:pPr marR="60960" indent="540385" algn="just">
                        <a:lnSpc>
                          <a:spcPct val="115000"/>
                        </a:lnSpc>
                        <a:spcAft>
                          <a:spcPts val="0"/>
                        </a:spcAft>
                      </a:pPr>
                      <a:r>
                        <a:rPr lang="ru-RU" sz="1000" dirty="0">
                          <a:effectLst/>
                        </a:rPr>
                        <a:t>Ответственность за нарушение законодательства о средствах массовой информации. </a:t>
                      </a:r>
                    </a:p>
                    <a:p>
                      <a:pPr marR="69850" indent="540385" algn="just">
                        <a:lnSpc>
                          <a:spcPct val="115000"/>
                        </a:lnSpc>
                        <a:spcAft>
                          <a:spcPts val="0"/>
                        </a:spcAft>
                      </a:pPr>
                      <a:r>
                        <a:rPr lang="ru-RU" sz="1000" spc="-5" dirty="0">
                          <a:effectLst/>
                        </a:rPr>
                        <a:t>Реклама. Особенности регулирования информационных отношений в области рекламной деятельности. </a:t>
                      </a:r>
                      <a:endParaRPr lang="ru-RU" sz="1000" dirty="0">
                        <a:effectLst/>
                      </a:endParaRPr>
                    </a:p>
                    <a:p>
                      <a:pPr indent="540385" algn="just">
                        <a:lnSpc>
                          <a:spcPct val="115000"/>
                        </a:lnSpc>
                        <a:spcAft>
                          <a:spcPts val="0"/>
                        </a:spcAft>
                      </a:pPr>
                      <a:r>
                        <a:rPr lang="ru-RU" sz="1000" dirty="0">
                          <a:effectLst/>
                        </a:rPr>
                        <a:t> </a:t>
                      </a:r>
                      <a:endParaRPr lang="ru-RU" sz="1000" dirty="0">
                        <a:effectLst/>
                        <a:latin typeface="Times New Roman"/>
                        <a:ea typeface="Times New Roman"/>
                      </a:endParaRPr>
                    </a:p>
                  </a:txBody>
                  <a:tcPr marL="47486" marR="47486" marT="0" marB="0"/>
                </a:tc>
              </a:tr>
            </a:tbl>
          </a:graphicData>
        </a:graphic>
      </p:graphicFrame>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436566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16200000">
            <a:off x="5508195" y="2952237"/>
            <a:ext cx="6237312" cy="332838"/>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2" name="Прямоугольник 11"/>
          <p:cNvSpPr/>
          <p:nvPr/>
        </p:nvSpPr>
        <p:spPr>
          <a:xfrm>
            <a:off x="1259632" y="116632"/>
            <a:ext cx="6912768" cy="6401753"/>
          </a:xfrm>
          <a:prstGeom prst="rect">
            <a:avLst/>
          </a:prstGeom>
        </p:spPr>
        <p:txBody>
          <a:bodyPr wrap="square">
            <a:spAutoFit/>
          </a:bodyPr>
          <a:lstStyle/>
          <a:p>
            <a:pPr algn="just"/>
            <a:r>
              <a:rPr lang="ru-RU" sz="1200" dirty="0" smtClean="0"/>
              <a:t>	УДК </a:t>
            </a:r>
            <a:endParaRPr lang="ru-RU" sz="1200" dirty="0"/>
          </a:p>
          <a:p>
            <a:pPr algn="just"/>
            <a:r>
              <a:rPr lang="ru-RU" sz="1200" dirty="0" smtClean="0"/>
              <a:t>	ББК </a:t>
            </a:r>
            <a:endParaRPr lang="ru-RU" sz="1200" dirty="0"/>
          </a:p>
          <a:p>
            <a:pPr algn="just"/>
            <a:r>
              <a:rPr lang="ru-RU" sz="1200" dirty="0" smtClean="0"/>
              <a:t>	Ш18</a:t>
            </a:r>
            <a:endParaRPr lang="ru-RU" sz="1200" dirty="0"/>
          </a:p>
          <a:p>
            <a:pPr algn="just"/>
            <a:r>
              <a:rPr lang="ru-RU" sz="1200" dirty="0"/>
              <a:t> </a:t>
            </a:r>
          </a:p>
          <a:p>
            <a:pPr algn="just"/>
            <a:r>
              <a:rPr lang="ru-RU" sz="1200" dirty="0" smtClean="0"/>
              <a:t>	Рекомендовано </a:t>
            </a:r>
            <a:r>
              <a:rPr lang="ru-RU" sz="1200" dirty="0"/>
              <a:t>редакционно-издательским советом учреждения образования «Брестский государственный университет имени А.С. Пушкина»</a:t>
            </a:r>
          </a:p>
          <a:p>
            <a:pPr algn="just"/>
            <a:r>
              <a:rPr lang="ru-RU" sz="1200" dirty="0"/>
              <a:t> </a:t>
            </a:r>
          </a:p>
          <a:p>
            <a:pPr algn="just"/>
            <a:r>
              <a:rPr lang="ru-RU" sz="1200" dirty="0" smtClean="0"/>
              <a:t>	Рецензенты</a:t>
            </a:r>
            <a:r>
              <a:rPr lang="ru-RU" sz="1200" dirty="0"/>
              <a:t>:</a:t>
            </a:r>
          </a:p>
          <a:p>
            <a:pPr algn="just"/>
            <a:r>
              <a:rPr lang="ru-RU" sz="1200" dirty="0" smtClean="0"/>
              <a:t>	Кандидат </a:t>
            </a:r>
            <a:r>
              <a:rPr lang="ru-RU" sz="1200" dirty="0"/>
              <a:t>юридических наук, </a:t>
            </a:r>
          </a:p>
          <a:p>
            <a:pPr algn="just"/>
            <a:r>
              <a:rPr lang="ru-RU" sz="1200" dirty="0" smtClean="0"/>
              <a:t>	Кафедра </a:t>
            </a:r>
            <a:r>
              <a:rPr lang="ru-RU" sz="1200" dirty="0"/>
              <a:t>социально-политических и исторических наук </a:t>
            </a:r>
          </a:p>
          <a:p>
            <a:pPr algn="just"/>
            <a:r>
              <a:rPr lang="ru-RU" sz="1200" dirty="0" smtClean="0"/>
              <a:t>	Брестского </a:t>
            </a:r>
            <a:r>
              <a:rPr lang="ru-RU" sz="1200" dirty="0"/>
              <a:t>государственного технического университета</a:t>
            </a:r>
          </a:p>
          <a:p>
            <a:pPr algn="just"/>
            <a:r>
              <a:rPr lang="ru-RU" sz="1200" dirty="0" smtClean="0"/>
              <a:t>	Кандидат </a:t>
            </a:r>
            <a:r>
              <a:rPr lang="ru-RU" sz="1200" dirty="0"/>
              <a:t>юридических наук, доцент</a:t>
            </a:r>
          </a:p>
          <a:p>
            <a:pPr algn="just"/>
            <a:r>
              <a:rPr lang="ru-RU" sz="1200" dirty="0" smtClean="0"/>
              <a:t>	Лосев </a:t>
            </a:r>
            <a:r>
              <a:rPr lang="ru-RU" sz="1200" dirty="0"/>
              <a:t>В.В.</a:t>
            </a:r>
          </a:p>
          <a:p>
            <a:pPr algn="just"/>
            <a:r>
              <a:rPr lang="ru-RU" sz="1200" dirty="0"/>
              <a:t> </a:t>
            </a:r>
          </a:p>
          <a:p>
            <a:pPr algn="just"/>
            <a:r>
              <a:rPr lang="ru-RU" sz="1200" b="1" dirty="0" smtClean="0"/>
              <a:t>	Шалаева</a:t>
            </a:r>
            <a:r>
              <a:rPr lang="ru-RU" sz="1200" b="1" dirty="0"/>
              <a:t>, Т.З.</a:t>
            </a:r>
            <a:endParaRPr lang="ru-RU" sz="1200" dirty="0"/>
          </a:p>
          <a:p>
            <a:pPr algn="just"/>
            <a:r>
              <a:rPr lang="ru-RU" sz="1200" b="1" dirty="0" smtClean="0"/>
              <a:t>	Коротич</a:t>
            </a:r>
            <a:r>
              <a:rPr lang="ru-RU" sz="1200" b="1" dirty="0"/>
              <a:t>, Е.А.</a:t>
            </a:r>
            <a:endParaRPr lang="ru-RU" sz="1200" dirty="0"/>
          </a:p>
          <a:p>
            <a:pPr algn="just"/>
            <a:r>
              <a:rPr lang="ru-RU" sz="1200" dirty="0" smtClean="0"/>
              <a:t>	Ш18    </a:t>
            </a:r>
            <a:r>
              <a:rPr lang="ru-RU" sz="1200" dirty="0"/>
              <a:t>Информационное право [Текст] : учебно-метод. пособие для студентов </a:t>
            </a:r>
            <a:r>
              <a:rPr lang="ru-RU" sz="1200" dirty="0" err="1"/>
              <a:t>юрид</a:t>
            </a:r>
            <a:r>
              <a:rPr lang="ru-RU" sz="1200" dirty="0"/>
              <a:t>. фак. </a:t>
            </a:r>
            <a:r>
              <a:rPr lang="ru-RU" sz="1200" dirty="0" err="1"/>
              <a:t>днев</a:t>
            </a:r>
            <a:r>
              <a:rPr lang="ru-RU" sz="1200" dirty="0"/>
              <a:t>, </a:t>
            </a:r>
            <a:r>
              <a:rPr lang="ru-RU" sz="1200" dirty="0" err="1"/>
              <a:t>заоч</a:t>
            </a:r>
            <a:r>
              <a:rPr lang="ru-RU" sz="1200" dirty="0"/>
              <a:t>. и сокращ. форм обучения / Т. З. Шалаева ; Е.А. Коротич. – Брест. гос. ун-т им. А. С. Пушкина. – Брест : Изд-во </a:t>
            </a:r>
            <a:r>
              <a:rPr lang="ru-RU" sz="1200" dirty="0" err="1"/>
              <a:t>БрГУ</a:t>
            </a:r>
            <a:r>
              <a:rPr lang="ru-RU" sz="1200" dirty="0"/>
              <a:t> , 2012. – 100 с.</a:t>
            </a:r>
          </a:p>
          <a:p>
            <a:pPr algn="just"/>
            <a:r>
              <a:rPr lang="ru-RU" sz="1200" dirty="0" smtClean="0"/>
              <a:t>	</a:t>
            </a:r>
            <a:r>
              <a:rPr lang="en-US" sz="1200" dirty="0" smtClean="0"/>
              <a:t>ISB</a:t>
            </a:r>
            <a:r>
              <a:rPr lang="ru-RU" sz="1200" dirty="0"/>
              <a:t>№</a:t>
            </a:r>
          </a:p>
          <a:p>
            <a:pPr algn="just"/>
            <a:r>
              <a:rPr lang="ru-RU" sz="1200" dirty="0" smtClean="0"/>
              <a:t>	</a:t>
            </a:r>
            <a:r>
              <a:rPr lang="en-US" sz="1200" dirty="0" smtClean="0"/>
              <a:t>ISB</a:t>
            </a:r>
            <a:r>
              <a:rPr lang="ru-RU" sz="1200" dirty="0" smtClean="0"/>
              <a:t>№</a:t>
            </a:r>
          </a:p>
          <a:p>
            <a:pPr algn="just"/>
            <a:r>
              <a:rPr lang="ru-RU" sz="1200" dirty="0" smtClean="0"/>
              <a:t>	</a:t>
            </a:r>
            <a:r>
              <a:rPr lang="ru-RU" sz="1000" dirty="0" smtClean="0"/>
              <a:t>Учебно-методическое </a:t>
            </a:r>
            <a:r>
              <a:rPr lang="ru-RU" sz="1000" dirty="0"/>
              <a:t>пособие написано в соответствии с типовой программой курса «информационное право» для высших учебных заведений, утв. УМО вузов Республики Беларусь по гуманитарному образованию, протокол № 2 от 30 июня 1999 года.</a:t>
            </a:r>
          </a:p>
          <a:p>
            <a:pPr algn="just"/>
            <a:r>
              <a:rPr lang="ru-RU" sz="1000" dirty="0" smtClean="0"/>
              <a:t>	Предназначено </a:t>
            </a:r>
            <a:r>
              <a:rPr lang="ru-RU" sz="1000" dirty="0"/>
              <a:t>для студентов специальностей «Правоведение», шифр 1 – 24 01 02; «Государственное управление и экономика», шифр 1 – 26 01 03; «Бизнес-администрирование», шифр 1 – 26 02 01 дневной, заочной и сокращенной форм обучения юридического факультета Брестского государственного университета имени А. С. Пушкина.</a:t>
            </a:r>
          </a:p>
          <a:p>
            <a:pPr algn="just"/>
            <a:endParaRPr lang="ru-RU" sz="1200" dirty="0" smtClean="0"/>
          </a:p>
          <a:p>
            <a:pPr algn="just"/>
            <a:r>
              <a:rPr lang="ru-RU" sz="1200" b="1" dirty="0" smtClean="0"/>
              <a:t>	УДК </a:t>
            </a:r>
            <a:endParaRPr lang="ru-RU" sz="1200" dirty="0"/>
          </a:p>
          <a:p>
            <a:pPr algn="just"/>
            <a:r>
              <a:rPr lang="ru-RU" sz="1200" b="1" dirty="0" smtClean="0"/>
              <a:t>	ББК </a:t>
            </a:r>
          </a:p>
          <a:p>
            <a:pPr algn="just"/>
            <a:endParaRPr lang="ru-RU" sz="1200" b="1" dirty="0" smtClean="0"/>
          </a:p>
          <a:p>
            <a:pPr algn="just"/>
            <a:r>
              <a:rPr lang="ru-RU" sz="1200" b="1" dirty="0" smtClean="0"/>
              <a:t>	</a:t>
            </a:r>
            <a:r>
              <a:rPr lang="en-US" sz="1200" b="1" dirty="0" smtClean="0"/>
              <a:t>ISB</a:t>
            </a:r>
            <a:r>
              <a:rPr lang="ru-RU" sz="1200" b="1" dirty="0"/>
              <a:t>№                                                                </a:t>
            </a:r>
            <a:r>
              <a:rPr lang="ru-RU" sz="1200" b="1" dirty="0" smtClean="0"/>
              <a:t>	</a:t>
            </a:r>
            <a:r>
              <a:rPr lang="ru-RU" sz="1200" dirty="0" smtClean="0"/>
              <a:t>© </a:t>
            </a:r>
            <a:r>
              <a:rPr lang="ru-RU" sz="1200" dirty="0"/>
              <a:t>Шалаева, Т.З., Коротич, Е.А.</a:t>
            </a:r>
          </a:p>
          <a:p>
            <a:pPr algn="just"/>
            <a:r>
              <a:rPr lang="ru-RU" sz="1200" b="1" dirty="0" smtClean="0"/>
              <a:t>	</a:t>
            </a:r>
            <a:r>
              <a:rPr lang="en-US" sz="1200" b="1" dirty="0" smtClean="0"/>
              <a:t>ISB</a:t>
            </a:r>
            <a:r>
              <a:rPr lang="en-US" sz="1200" b="1" dirty="0"/>
              <a:t>№</a:t>
            </a:r>
            <a:r>
              <a:rPr lang="ru-RU" sz="1200" b="1" dirty="0"/>
              <a:t>                                                                      </a:t>
            </a:r>
            <a:r>
              <a:rPr lang="ru-RU" sz="1200" b="1" dirty="0" smtClean="0"/>
              <a:t>	              </a:t>
            </a:r>
            <a:r>
              <a:rPr lang="ru-RU" sz="1200" dirty="0" smtClean="0"/>
              <a:t>© </a:t>
            </a:r>
            <a:r>
              <a:rPr lang="ru-RU" sz="1200" dirty="0"/>
              <a:t>Оформление.  </a:t>
            </a:r>
            <a:r>
              <a:rPr lang="ru-RU" sz="1200" dirty="0" err="1"/>
              <a:t>БрГУ</a:t>
            </a:r>
            <a:endParaRPr lang="ru-RU" sz="1200" dirty="0"/>
          </a:p>
          <a:p>
            <a:pPr algn="just"/>
            <a:r>
              <a:rPr lang="ru-RU" sz="1200" dirty="0"/>
              <a:t>                                                                                </a:t>
            </a:r>
            <a:r>
              <a:rPr lang="ru-RU" sz="1200" dirty="0" smtClean="0"/>
              <a:t>		      имени </a:t>
            </a:r>
            <a:r>
              <a:rPr lang="ru-RU" sz="1200" dirty="0"/>
              <a:t>А.С. Пушкина, </a:t>
            </a:r>
            <a:r>
              <a:rPr lang="ru-RU" sz="1200" dirty="0" smtClean="0"/>
              <a:t>2012</a:t>
            </a:r>
            <a:endParaRPr lang="ru-RU" sz="1200" dirty="0"/>
          </a:p>
        </p:txBody>
      </p:sp>
      <p:sp>
        <p:nvSpPr>
          <p:cNvPr id="24"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0"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7" name="Группа 6"/>
          <p:cNvGrpSpPr/>
          <p:nvPr/>
        </p:nvGrpSpPr>
        <p:grpSpPr>
          <a:xfrm>
            <a:off x="8467237" y="6467174"/>
            <a:ext cx="326033" cy="301978"/>
            <a:chOff x="88" y="1926222"/>
            <a:chExt cx="591270" cy="591270"/>
          </a:xfrm>
        </p:grpSpPr>
        <p:sp>
          <p:nvSpPr>
            <p:cNvPr id="8" name="Овал 7"/>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3"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4959076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307777"/>
          </a:xfrm>
          <a:prstGeom prst="rect">
            <a:avLst/>
          </a:prstGeom>
          <a:noFill/>
        </p:spPr>
        <p:txBody>
          <a:bodyPr wrap="square" rtlCol="0">
            <a:spAutoFit/>
          </a:bodyPr>
          <a:lstStyle/>
          <a:p>
            <a:pPr algn="just"/>
            <a:r>
              <a:rPr lang="ru-RU" sz="1400" dirty="0" smtClean="0"/>
              <a:t>	</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1994097546"/>
              </p:ext>
            </p:extLst>
          </p:nvPr>
        </p:nvGraphicFramePr>
        <p:xfrm>
          <a:off x="1907705" y="1562164"/>
          <a:ext cx="7056784" cy="4708524"/>
        </p:xfrm>
        <a:graphic>
          <a:graphicData uri="http://schemas.openxmlformats.org/drawingml/2006/table">
            <a:tbl>
              <a:tblPr>
                <a:tableStyleId>{5940675A-B579-460E-94D1-54222C63F5DA}</a:tableStyleId>
              </a:tblPr>
              <a:tblGrid>
                <a:gridCol w="2628998"/>
                <a:gridCol w="4427786"/>
              </a:tblGrid>
              <a:tr h="2624867">
                <a:tc>
                  <a:txBody>
                    <a:bodyPr/>
                    <a:lstStyle/>
                    <a:p>
                      <a:pPr indent="540385" algn="just">
                        <a:lnSpc>
                          <a:spcPct val="115000"/>
                        </a:lnSpc>
                        <a:spcAft>
                          <a:spcPts val="0"/>
                        </a:spcAft>
                      </a:pPr>
                      <a:r>
                        <a:rPr lang="ru-RU" sz="900" u="none" strike="noStrike" dirty="0">
                          <a:effectLst/>
                        </a:rPr>
                        <a:t>9. </a:t>
                      </a:r>
                      <a:r>
                        <a:rPr lang="ru-RU" sz="1100" u="none" strike="noStrike" dirty="0">
                          <a:effectLst/>
                        </a:rPr>
                        <a:t>Информационные аспекты интеллектуальной собственности.</a:t>
                      </a:r>
                      <a:endParaRPr lang="ru-RU" sz="800" u="sng" dirty="0">
                        <a:effectLst/>
                      </a:endParaRPr>
                    </a:p>
                    <a:p>
                      <a:pPr indent="540385" algn="just">
                        <a:lnSpc>
                          <a:spcPct val="115000"/>
                        </a:lnSpc>
                        <a:spcAft>
                          <a:spcPts val="0"/>
                        </a:spcAft>
                      </a:pPr>
                      <a:r>
                        <a:rPr lang="ru-RU" sz="900" dirty="0">
                          <a:effectLst/>
                        </a:rPr>
                        <a:t> </a:t>
                      </a:r>
                      <a:endParaRPr lang="ru-RU" sz="900" dirty="0">
                        <a:effectLst/>
                        <a:latin typeface="Times New Roman"/>
                        <a:ea typeface="Times New Roman"/>
                      </a:endParaRPr>
                    </a:p>
                  </a:txBody>
                  <a:tcPr marL="52944" marR="52944" marT="0" marB="0"/>
                </a:tc>
                <a:tc>
                  <a:txBody>
                    <a:bodyPr/>
                    <a:lstStyle/>
                    <a:p>
                      <a:pPr marR="12065" indent="540385" algn="just">
                        <a:lnSpc>
                          <a:spcPct val="115000"/>
                        </a:lnSpc>
                        <a:spcAft>
                          <a:spcPts val="0"/>
                        </a:spcAft>
                      </a:pPr>
                      <a:r>
                        <a:rPr lang="ru-RU" sz="1100" spc="-5" dirty="0">
                          <a:effectLst/>
                        </a:rPr>
                        <a:t>Специфика института интеллектуальной собственности в сфере ре</a:t>
                      </a:r>
                      <a:r>
                        <a:rPr lang="ru-RU" sz="1100" dirty="0">
                          <a:effectLst/>
                        </a:rPr>
                        <a:t>гулирования информационных отношений и обращения информации. </a:t>
                      </a:r>
                      <a:endParaRPr lang="ru-RU" sz="900" dirty="0">
                        <a:effectLst/>
                      </a:endParaRPr>
                    </a:p>
                    <a:p>
                      <a:pPr marR="36830" indent="540385" algn="just">
                        <a:lnSpc>
                          <a:spcPct val="115000"/>
                        </a:lnSpc>
                        <a:spcAft>
                          <a:spcPts val="0"/>
                        </a:spcAft>
                      </a:pPr>
                      <a:r>
                        <a:rPr lang="ru-RU" sz="1100" dirty="0">
                          <a:effectLst/>
                        </a:rPr>
                        <a:t>Правовое регулирование информационных отношений институтом авторского права и смежных прав. </a:t>
                      </a:r>
                      <a:endParaRPr lang="ru-RU" sz="900" dirty="0">
                        <a:effectLst/>
                      </a:endParaRPr>
                    </a:p>
                    <a:p>
                      <a:pPr marR="36830" indent="540385" algn="just">
                        <a:lnSpc>
                          <a:spcPct val="115000"/>
                        </a:lnSpc>
                        <a:spcAft>
                          <a:spcPts val="0"/>
                        </a:spcAft>
                      </a:pPr>
                      <a:r>
                        <a:rPr lang="ru-RU" sz="1100" dirty="0">
                          <a:effectLst/>
                        </a:rPr>
                        <a:t>Правовой статус автора. Понятие и содержание авторского договора.</a:t>
                      </a:r>
                      <a:endParaRPr lang="ru-RU" sz="900" dirty="0">
                        <a:effectLst/>
                      </a:endParaRPr>
                    </a:p>
                    <a:p>
                      <a:pPr marR="36830" indent="540385" algn="just">
                        <a:lnSpc>
                          <a:spcPct val="115000"/>
                        </a:lnSpc>
                        <a:spcAft>
                          <a:spcPts val="0"/>
                        </a:spcAft>
                      </a:pPr>
                      <a:r>
                        <a:rPr lang="ru-RU" sz="1100" dirty="0">
                          <a:effectLst/>
                        </a:rPr>
                        <a:t>Защита авторских и смежных прав.</a:t>
                      </a:r>
                      <a:endParaRPr lang="ru-RU" sz="900" dirty="0">
                        <a:effectLst/>
                      </a:endParaRPr>
                    </a:p>
                    <a:p>
                      <a:pPr marR="42545" indent="540385" algn="just">
                        <a:lnSpc>
                          <a:spcPct val="115000"/>
                        </a:lnSpc>
                        <a:spcAft>
                          <a:spcPts val="0"/>
                        </a:spcAft>
                      </a:pPr>
                      <a:r>
                        <a:rPr lang="ru-RU" sz="1100" spc="-5" dirty="0">
                          <a:effectLst/>
                        </a:rPr>
                        <a:t>Особенности регулирования информационных отношений институ</a:t>
                      </a:r>
                      <a:r>
                        <a:rPr lang="ru-RU" sz="1100" dirty="0">
                          <a:effectLst/>
                        </a:rPr>
                        <a:t>том патентного права. </a:t>
                      </a:r>
                      <a:endParaRPr lang="ru-RU" sz="900" dirty="0">
                        <a:effectLst/>
                      </a:endParaRPr>
                    </a:p>
                    <a:p>
                      <a:pPr marR="48895" indent="540385" algn="just">
                        <a:lnSpc>
                          <a:spcPct val="115000"/>
                        </a:lnSpc>
                        <a:spcAft>
                          <a:spcPts val="0"/>
                        </a:spcAft>
                      </a:pPr>
                      <a:r>
                        <a:rPr lang="ru-RU" sz="900" dirty="0">
                          <a:effectLst/>
                        </a:rPr>
                        <a:t> </a:t>
                      </a:r>
                      <a:endParaRPr lang="ru-RU" sz="900" dirty="0">
                        <a:effectLst/>
                        <a:latin typeface="Times New Roman"/>
                        <a:ea typeface="Times New Roman"/>
                      </a:endParaRPr>
                    </a:p>
                  </a:txBody>
                  <a:tcPr marL="52944" marR="52944" marT="0" marB="0"/>
                </a:tc>
              </a:tr>
              <a:tr h="2083657">
                <a:tc>
                  <a:txBody>
                    <a:bodyPr/>
                    <a:lstStyle/>
                    <a:p>
                      <a:pPr indent="540385" algn="just">
                        <a:lnSpc>
                          <a:spcPct val="115000"/>
                        </a:lnSpc>
                        <a:spcAft>
                          <a:spcPts val="0"/>
                        </a:spcAft>
                      </a:pPr>
                      <a:r>
                        <a:rPr lang="ru-RU" sz="1100">
                          <a:effectLst/>
                        </a:rPr>
                        <a:t>10. Правовое регулирование информационных отношений в области архивного и библиотечного дела.</a:t>
                      </a:r>
                      <a:endParaRPr lang="ru-RU" sz="900">
                        <a:effectLst/>
                        <a:latin typeface="Times New Roman"/>
                        <a:ea typeface="Times New Roman"/>
                      </a:endParaRPr>
                    </a:p>
                  </a:txBody>
                  <a:tcPr marL="52944" marR="52944" marT="0" marB="0"/>
                </a:tc>
                <a:tc>
                  <a:txBody>
                    <a:bodyPr/>
                    <a:lstStyle/>
                    <a:p>
                      <a:pPr indent="540385" algn="just">
                        <a:lnSpc>
                          <a:spcPct val="115000"/>
                        </a:lnSpc>
                        <a:spcAft>
                          <a:spcPts val="0"/>
                        </a:spcAft>
                      </a:pPr>
                      <a:r>
                        <a:rPr lang="ru-RU" sz="1100" spc="-15" dirty="0">
                          <a:effectLst/>
                        </a:rPr>
                        <a:t>Особенности информационных правоотношений, возникающих при </a:t>
                      </a:r>
                      <a:r>
                        <a:rPr lang="ru-RU" sz="1100" spc="-5" dirty="0">
                          <a:effectLst/>
                        </a:rPr>
                        <a:t>производстве, распространении и потреблении библиотечной информации. </a:t>
                      </a:r>
                      <a:endParaRPr lang="ru-RU" sz="900" dirty="0">
                        <a:effectLst/>
                      </a:endParaRPr>
                    </a:p>
                    <a:p>
                      <a:pPr indent="540385" algn="just">
                        <a:lnSpc>
                          <a:spcPct val="115000"/>
                        </a:lnSpc>
                        <a:spcAft>
                          <a:spcPts val="0"/>
                        </a:spcAft>
                      </a:pPr>
                      <a:r>
                        <a:rPr lang="ru-RU" sz="1100" spc="-5" dirty="0">
                          <a:effectLst/>
                        </a:rPr>
                        <a:t>Понятие библиотеки и библиотечного дела.</a:t>
                      </a:r>
                      <a:endParaRPr lang="ru-RU" sz="900" dirty="0">
                        <a:effectLst/>
                      </a:endParaRPr>
                    </a:p>
                    <a:p>
                      <a:pPr indent="540385" algn="just">
                        <a:lnSpc>
                          <a:spcPct val="115000"/>
                        </a:lnSpc>
                        <a:spcAft>
                          <a:spcPts val="0"/>
                        </a:spcAft>
                      </a:pPr>
                      <a:r>
                        <a:rPr lang="ru-RU" sz="1100" spc="-5" dirty="0">
                          <a:effectLst/>
                        </a:rPr>
                        <a:t>Правовой статус и виды библиотек. </a:t>
                      </a:r>
                      <a:endParaRPr lang="ru-RU" sz="900" dirty="0">
                        <a:effectLst/>
                      </a:endParaRPr>
                    </a:p>
                    <a:p>
                      <a:pPr indent="540385" algn="just">
                        <a:lnSpc>
                          <a:spcPct val="115000"/>
                        </a:lnSpc>
                        <a:spcAft>
                          <a:spcPts val="0"/>
                        </a:spcAft>
                      </a:pPr>
                      <a:r>
                        <a:rPr lang="ru-RU" sz="1100" dirty="0">
                          <a:effectLst/>
                        </a:rPr>
                        <a:t>Понятие архивов и архивного дела. Правовой режим архивов и их виды. </a:t>
                      </a:r>
                      <a:endParaRPr lang="ru-RU" sz="900" dirty="0">
                        <a:effectLst/>
                      </a:endParaRPr>
                    </a:p>
                    <a:p>
                      <a:pPr indent="540385" algn="just">
                        <a:lnSpc>
                          <a:spcPct val="115000"/>
                        </a:lnSpc>
                        <a:spcAft>
                          <a:spcPts val="0"/>
                        </a:spcAft>
                      </a:pPr>
                      <a:r>
                        <a:rPr lang="ru-RU" sz="1100" dirty="0">
                          <a:effectLst/>
                        </a:rPr>
                        <a:t>Государственное управление архивным фондом. </a:t>
                      </a:r>
                      <a:endParaRPr lang="ru-RU" sz="900" dirty="0">
                        <a:effectLst/>
                        <a:latin typeface="Times New Roman"/>
                        <a:ea typeface="Times New Roman"/>
                      </a:endParaRPr>
                    </a:p>
                  </a:txBody>
                  <a:tcPr marL="52944" marR="52944" marT="0" marB="0"/>
                </a:tc>
              </a:tr>
            </a:tbl>
          </a:graphicData>
        </a:graphic>
      </p:graphicFrame>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5549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34194" y="1365150"/>
            <a:ext cx="8175204" cy="4431983"/>
          </a:xfrm>
          <a:prstGeom prst="rect">
            <a:avLst/>
          </a:prstGeom>
          <a:noFill/>
        </p:spPr>
        <p:txBody>
          <a:bodyPr wrap="square" rtlCol="0">
            <a:spAutoFit/>
          </a:bodyPr>
          <a:lstStyle/>
          <a:p>
            <a:pPr algn="just">
              <a:spcAft>
                <a:spcPts val="1200"/>
              </a:spcAft>
            </a:pPr>
            <a:r>
              <a:rPr lang="ru-RU" sz="1600" dirty="0"/>
              <a:t>2.1 </a:t>
            </a:r>
            <a:r>
              <a:rPr lang="ru-RU" sz="1600" dirty="0">
                <a:hlinkClick r:id="rId4" action="ppaction://hlinksldjump"/>
              </a:rPr>
              <a:t>Понятие информационного права как отрасли </a:t>
            </a:r>
            <a:r>
              <a:rPr lang="ru-RU" sz="1600" dirty="0" smtClean="0">
                <a:hlinkClick r:id="rId4" action="ppaction://hlinksldjump"/>
              </a:rPr>
              <a:t>права</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22</a:t>
            </a:r>
          </a:p>
          <a:p>
            <a:pPr algn="just">
              <a:spcAft>
                <a:spcPts val="1200"/>
              </a:spcAft>
            </a:pPr>
            <a:r>
              <a:rPr lang="ru-RU" sz="1600" dirty="0" smtClean="0"/>
              <a:t>2.2 </a:t>
            </a:r>
            <a:r>
              <a:rPr lang="ru-RU" sz="1600" dirty="0">
                <a:hlinkClick r:id="rId5" action="ppaction://hlinksldjump"/>
              </a:rPr>
              <a:t>Информационно-правовые нормы и информационные </a:t>
            </a:r>
            <a:r>
              <a:rPr lang="ru-RU" sz="1600" dirty="0" smtClean="0">
                <a:hlinkClick r:id="rId5" action="ppaction://hlinksldjump"/>
              </a:rPr>
              <a:t>правоотношения</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31</a:t>
            </a:r>
          </a:p>
          <a:p>
            <a:pPr algn="just">
              <a:spcAft>
                <a:spcPts val="1200"/>
              </a:spcAft>
            </a:pPr>
            <a:r>
              <a:rPr lang="ru-RU" sz="1600" dirty="0" smtClean="0"/>
              <a:t>2.3 </a:t>
            </a:r>
            <a:r>
              <a:rPr lang="ru-RU" sz="1600" dirty="0">
                <a:hlinkClick r:id="rId6" action="ppaction://hlinksldjump"/>
              </a:rPr>
              <a:t>Субъекты информационного </a:t>
            </a:r>
            <a:r>
              <a:rPr lang="ru-RU" sz="1600" dirty="0" smtClean="0">
                <a:hlinkClick r:id="rId6" action="ppaction://hlinksldjump"/>
              </a:rPr>
              <a:t>права</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44</a:t>
            </a:r>
          </a:p>
          <a:p>
            <a:pPr algn="just">
              <a:spcAft>
                <a:spcPts val="1200"/>
              </a:spcAft>
            </a:pPr>
            <a:r>
              <a:rPr lang="ru-RU" sz="1600" dirty="0" smtClean="0"/>
              <a:t>2.4 </a:t>
            </a:r>
            <a:r>
              <a:rPr lang="ru-RU" sz="1600" dirty="0">
                <a:hlinkClick r:id="rId7" action="ppaction://hlinksldjump"/>
              </a:rPr>
              <a:t>Правовое регулирование информационной </a:t>
            </a:r>
            <a:r>
              <a:rPr lang="ru-RU" sz="1600" dirty="0" smtClean="0">
                <a:hlinkClick r:id="rId7" action="ppaction://hlinksldjump"/>
              </a:rPr>
              <a:t>сферы</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54</a:t>
            </a:r>
            <a:endParaRPr lang="ru-RU" sz="1600" dirty="0">
              <a:solidFill>
                <a:schemeClr val="accent1">
                  <a:lumMod val="75000"/>
                </a:schemeClr>
              </a:solidFill>
            </a:endParaRPr>
          </a:p>
          <a:p>
            <a:pPr algn="just">
              <a:spcAft>
                <a:spcPts val="1200"/>
              </a:spcAft>
            </a:pPr>
            <a:r>
              <a:rPr lang="ru-RU" sz="1600" dirty="0" smtClean="0"/>
              <a:t>2.5 </a:t>
            </a:r>
            <a:r>
              <a:rPr lang="ru-RU" sz="1600" dirty="0">
                <a:hlinkClick r:id="rId8" action="ppaction://hlinksldjump"/>
              </a:rPr>
              <a:t>Правовое регулирование информационной </a:t>
            </a:r>
            <a:r>
              <a:rPr lang="ru-RU" sz="1600" dirty="0" smtClean="0">
                <a:hlinkClick r:id="rId8" action="ppaction://hlinksldjump"/>
              </a:rPr>
              <a:t>безопасности</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66</a:t>
            </a:r>
          </a:p>
          <a:p>
            <a:pPr algn="just">
              <a:spcAft>
                <a:spcPts val="1200"/>
              </a:spcAft>
            </a:pPr>
            <a:r>
              <a:rPr lang="ru-RU" sz="1600" dirty="0" smtClean="0"/>
              <a:t>2.6 </a:t>
            </a:r>
            <a:r>
              <a:rPr lang="ru-RU" sz="1600" dirty="0">
                <a:hlinkClick r:id="rId9" action="ppaction://hlinksldjump"/>
              </a:rPr>
              <a:t>Юридическая ответственность за правонарушения в информационной </a:t>
            </a:r>
            <a:r>
              <a:rPr lang="ru-RU" sz="1600" dirty="0" smtClean="0">
                <a:hlinkClick r:id="rId9" action="ppaction://hlinksldjump"/>
              </a:rPr>
              <a:t>сфере</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77</a:t>
            </a:r>
          </a:p>
          <a:p>
            <a:pPr algn="just">
              <a:spcAft>
                <a:spcPts val="1200"/>
              </a:spcAft>
            </a:pPr>
            <a:r>
              <a:rPr lang="ru-RU" sz="1600" dirty="0"/>
              <a:t>2.7 </a:t>
            </a:r>
            <a:r>
              <a:rPr lang="ru-RU" sz="1600" dirty="0">
                <a:hlinkClick r:id="rId10" action="ppaction://hlinksldjump"/>
              </a:rPr>
              <a:t>Особые правовые режимы </a:t>
            </a:r>
            <a:r>
              <a:rPr lang="ru-RU" sz="1600" dirty="0" smtClean="0">
                <a:hlinkClick r:id="rId10" action="ppaction://hlinksldjump"/>
              </a:rPr>
              <a:t>информации</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82 </a:t>
            </a:r>
          </a:p>
          <a:p>
            <a:pPr algn="just">
              <a:spcAft>
                <a:spcPts val="1200"/>
              </a:spcAft>
            </a:pPr>
            <a:r>
              <a:rPr lang="ru-RU" sz="1600" dirty="0" smtClean="0"/>
              <a:t>2.8 </a:t>
            </a:r>
            <a:r>
              <a:rPr lang="ru-RU" sz="1600" dirty="0">
                <a:hlinkClick r:id="rId11" action="ppaction://hlinksldjump"/>
              </a:rPr>
              <a:t>Правовое регулирование отношений в области создания и </a:t>
            </a:r>
            <a:r>
              <a:rPr lang="ru-RU" sz="1600" dirty="0" smtClean="0">
                <a:hlinkClick r:id="rId11" action="ppaction://hlinksldjump"/>
              </a:rPr>
              <a:t>распространения  массовой информации</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104</a:t>
            </a:r>
          </a:p>
          <a:p>
            <a:pPr algn="just">
              <a:spcAft>
                <a:spcPts val="1200"/>
              </a:spcAft>
            </a:pPr>
            <a:r>
              <a:rPr lang="ru-RU" sz="1600" dirty="0"/>
              <a:t>2.9 </a:t>
            </a:r>
            <a:r>
              <a:rPr lang="ru-RU" sz="1600" dirty="0">
                <a:hlinkClick r:id="rId12" action="ppaction://hlinksldjump"/>
              </a:rPr>
              <a:t>Информационные аспекты интеллектуальной </a:t>
            </a:r>
            <a:r>
              <a:rPr lang="ru-RU" sz="1600" dirty="0" smtClean="0">
                <a:hlinkClick r:id="rId12" action="ppaction://hlinksldjump"/>
              </a:rPr>
              <a:t>собственности</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123</a:t>
            </a:r>
          </a:p>
          <a:p>
            <a:pPr algn="just">
              <a:spcAft>
                <a:spcPts val="1200"/>
              </a:spcAft>
            </a:pPr>
            <a:r>
              <a:rPr lang="ru-RU" sz="1600" dirty="0" smtClean="0"/>
              <a:t>2.10 </a:t>
            </a:r>
            <a:r>
              <a:rPr lang="ru-RU" sz="1600" dirty="0">
                <a:hlinkClick r:id="rId13" action="ppaction://hlinksldjump"/>
              </a:rPr>
              <a:t>Правовое регулирование информационных отношений в области библиотечного и архивного </a:t>
            </a:r>
            <a:r>
              <a:rPr lang="ru-RU" sz="1600" dirty="0" smtClean="0">
                <a:hlinkClick r:id="rId13" action="ppaction://hlinksldjump"/>
              </a:rPr>
              <a:t>дела</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140</a:t>
            </a:r>
            <a:endParaRPr lang="ru-RU" sz="1600" dirty="0">
              <a:solidFill>
                <a:schemeClr val="accent1">
                  <a:lumMod val="75000"/>
                </a:schemeClr>
              </a:solidFill>
            </a:endParaRP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57920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ru-RU" sz="1400" b="1" dirty="0" smtClean="0"/>
              <a:t>	</a:t>
            </a:r>
            <a:r>
              <a:rPr lang="ru-RU" sz="1600" b="1" dirty="0"/>
              <a:t>ОПОРНЫЙ КОНСПЕКТ ЛЕКЦИЙ ПО </a:t>
            </a:r>
            <a:r>
              <a:rPr lang="ru-RU" sz="1600" b="1" dirty="0" smtClean="0"/>
              <a:t>УЧЕБНОЙ ДИСЦИПЛИНЕ 	«ИНФОРМАЦИОННОЕ </a:t>
            </a:r>
            <a:r>
              <a:rPr lang="ru-RU" sz="1600" b="1" dirty="0"/>
              <a:t>ПРАВО</a:t>
            </a:r>
            <a:r>
              <a:rPr lang="ru-RU" sz="1600" b="1" dirty="0" smtClean="0"/>
              <a:t>»</a:t>
            </a:r>
          </a:p>
          <a:p>
            <a:pPr algn="just"/>
            <a:endParaRPr lang="ru-RU" sz="1600" b="1" dirty="0"/>
          </a:p>
          <a:p>
            <a:pPr algn="just"/>
            <a:r>
              <a:rPr lang="ru-RU" sz="1600" b="1" dirty="0" smtClean="0"/>
              <a:t>	2.1 </a:t>
            </a:r>
            <a:r>
              <a:rPr lang="ru-RU" sz="1600" b="1" dirty="0"/>
              <a:t>Понятие информационного права как отрасли права</a:t>
            </a:r>
            <a:endParaRPr lang="ru-RU" sz="1600" dirty="0"/>
          </a:p>
          <a:p>
            <a:pPr algn="just"/>
            <a:r>
              <a:rPr lang="ru-RU" sz="1600" b="1" dirty="0"/>
              <a:t> </a:t>
            </a:r>
            <a:endParaRPr lang="ru-RU" sz="1600" dirty="0"/>
          </a:p>
          <a:p>
            <a:pPr algn="just"/>
            <a:r>
              <a:rPr lang="ru-RU" sz="1400" b="1" dirty="0" smtClean="0"/>
              <a:t>	</a:t>
            </a:r>
            <a:r>
              <a:rPr lang="ru-RU" sz="1600" b="1" dirty="0" smtClean="0"/>
              <a:t>План </a:t>
            </a:r>
            <a:r>
              <a:rPr lang="ru-RU" sz="1600" b="1" dirty="0"/>
              <a:t>лекции</a:t>
            </a:r>
            <a:endParaRPr lang="ru-RU" sz="1600" dirty="0"/>
          </a:p>
          <a:p>
            <a:pPr algn="just"/>
            <a:r>
              <a:rPr lang="ru-RU" sz="1400" b="1" dirty="0"/>
              <a:t> </a:t>
            </a:r>
            <a:endParaRPr lang="ru-RU" sz="1400" dirty="0"/>
          </a:p>
          <a:p>
            <a:pPr marL="400050" lvl="0" indent="-400050" algn="just">
              <a:buFont typeface="+mj-lt"/>
              <a:buAutoNum type="romanUcPeriod"/>
            </a:pPr>
            <a:r>
              <a:rPr lang="ru-RU" sz="1400" dirty="0" smtClean="0"/>
              <a:t>	Понятие </a:t>
            </a:r>
            <a:r>
              <a:rPr lang="ru-RU" sz="1400" dirty="0"/>
              <a:t>информационного права. Предмет и методы информационно-правового регулирования.</a:t>
            </a:r>
          </a:p>
          <a:p>
            <a:pPr marL="400050" lvl="0" indent="-400050" algn="just">
              <a:buFont typeface="+mj-lt"/>
              <a:buAutoNum type="romanUcPeriod"/>
            </a:pPr>
            <a:r>
              <a:rPr lang="ru-RU" sz="1400" dirty="0" smtClean="0"/>
              <a:t>	Система </a:t>
            </a:r>
            <a:r>
              <a:rPr lang="ru-RU" sz="1400" dirty="0"/>
              <a:t>информационного права.</a:t>
            </a:r>
          </a:p>
          <a:p>
            <a:pPr marL="400050" lvl="0" indent="-400050" algn="just">
              <a:buFont typeface="+mj-lt"/>
              <a:buAutoNum type="romanUcPeriod"/>
            </a:pPr>
            <a:r>
              <a:rPr lang="ru-RU" sz="1400" dirty="0" smtClean="0"/>
              <a:t>	Принципы </a:t>
            </a:r>
            <a:r>
              <a:rPr lang="ru-RU" sz="1400" dirty="0"/>
              <a:t>информационного права.</a:t>
            </a:r>
          </a:p>
          <a:p>
            <a:pPr marL="400050" lvl="0" indent="-400050" algn="just">
              <a:buFont typeface="+mj-lt"/>
              <a:buAutoNum type="romanUcPeriod"/>
            </a:pPr>
            <a:r>
              <a:rPr lang="ru-RU" sz="1400" dirty="0" smtClean="0"/>
              <a:t>	Наука </a:t>
            </a:r>
            <a:r>
              <a:rPr lang="ru-RU" sz="1400" dirty="0"/>
              <a:t>информационного права.</a:t>
            </a:r>
          </a:p>
          <a:p>
            <a:pPr algn="just"/>
            <a:endParaRPr lang="ru-RU" sz="1400" b="1" dirty="0" smtClean="0"/>
          </a:p>
          <a:p>
            <a:pPr lvl="0" algn="just"/>
            <a:r>
              <a:rPr lang="ru-RU" sz="1400" b="1" dirty="0" smtClean="0"/>
              <a:t>	</a:t>
            </a:r>
            <a:r>
              <a:rPr lang="en-US" sz="1600" b="1" dirty="0" smtClean="0"/>
              <a:t>I. </a:t>
            </a:r>
            <a:r>
              <a:rPr lang="ru-RU" sz="1600" b="1" dirty="0" smtClean="0"/>
              <a:t>Понятие </a:t>
            </a:r>
            <a:r>
              <a:rPr lang="ru-RU" sz="1600" b="1" dirty="0"/>
              <a:t>информационного права. Предмет и методы информационно-правового регулирования.</a:t>
            </a:r>
            <a:endParaRPr lang="ru-RU" sz="1600" dirty="0"/>
          </a:p>
          <a:p>
            <a:pPr algn="just"/>
            <a:r>
              <a:rPr lang="ru-RU" sz="1400" dirty="0"/>
              <a:t> </a:t>
            </a:r>
          </a:p>
          <a:p>
            <a:pPr algn="just"/>
            <a:r>
              <a:rPr lang="en-US" sz="1400" i="1" dirty="0" smtClean="0"/>
              <a:t>	</a:t>
            </a:r>
            <a:r>
              <a:rPr lang="ru-RU" sz="1400" i="1" dirty="0" smtClean="0"/>
              <a:t>Информационное </a:t>
            </a:r>
            <a:r>
              <a:rPr lang="ru-RU" sz="1400" i="1" dirty="0"/>
              <a:t>право</a:t>
            </a:r>
            <a:r>
              <a:rPr lang="ru-RU" sz="1400" dirty="0"/>
              <a:t> в обобщенной форме может быть определено, как самостоятельная отрасль права, представляющая собой совокупность правовых норм, закрепляющих и регулирующих общественные отношения, возникающие в процессе создания, преобразования, хранения, распространения и потребления информации.</a:t>
            </a:r>
          </a:p>
          <a:p>
            <a:pPr algn="just"/>
            <a:endParaRPr lang="ru-RU" sz="1400" b="1" dirty="0"/>
          </a:p>
          <a:p>
            <a:pPr algn="just"/>
            <a:endParaRPr lang="ru-RU" sz="1400" b="1"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32092"/>
          </a:xfrm>
          <a:prstGeom prst="rect">
            <a:avLst/>
          </a:prstGeom>
          <a:noFill/>
        </p:spPr>
        <p:txBody>
          <a:bodyPr wrap="square" rtlCol="0">
            <a:spAutoFit/>
          </a:bodyPr>
          <a:lstStyle/>
          <a:p>
            <a:pPr algn="just"/>
            <a:r>
              <a:rPr lang="ru-RU" sz="1400" dirty="0" smtClean="0"/>
              <a:t>	</a:t>
            </a:r>
            <a:r>
              <a:rPr lang="ru-RU" sz="1400" dirty="0"/>
              <a:t>Информационное право является самостоятельной отраслью национальной системы права в силу следующих обстоятельств:</a:t>
            </a:r>
          </a:p>
          <a:p>
            <a:pPr marL="285750" lvl="0" indent="-285750" algn="just">
              <a:buFont typeface="Wingdings" pitchFamily="2" charset="2"/>
              <a:buChar char="ü"/>
            </a:pPr>
            <a:r>
              <a:rPr lang="en-US" sz="1400" dirty="0" smtClean="0"/>
              <a:t>	</a:t>
            </a:r>
            <a:r>
              <a:rPr lang="ru-RU" sz="1400" dirty="0" smtClean="0"/>
              <a:t>наличия </a:t>
            </a:r>
            <a:r>
              <a:rPr lang="ru-RU" sz="1400" dirty="0"/>
              <a:t>у него своего предмета правового регулирования и особых методов регулирующего воздействия;</a:t>
            </a:r>
          </a:p>
          <a:p>
            <a:pPr marL="285750" lvl="0" indent="-285750" algn="just">
              <a:buFont typeface="Wingdings" pitchFamily="2" charset="2"/>
              <a:buChar char="ü"/>
            </a:pPr>
            <a:r>
              <a:rPr lang="en-US" sz="1400" dirty="0" smtClean="0"/>
              <a:t>	</a:t>
            </a:r>
            <a:r>
              <a:rPr lang="ru-RU" sz="1400" dirty="0" smtClean="0"/>
              <a:t>наличия </a:t>
            </a:r>
            <a:r>
              <a:rPr lang="ru-RU" sz="1400" dirty="0"/>
              <a:t>значительного объема достаточно развитого информационного законодательства;</a:t>
            </a:r>
          </a:p>
          <a:p>
            <a:pPr marL="285750" lvl="0" indent="-285750" algn="just">
              <a:buFont typeface="Wingdings" pitchFamily="2" charset="2"/>
              <a:buChar char="ü"/>
            </a:pPr>
            <a:r>
              <a:rPr lang="en-US" sz="1400" dirty="0" smtClean="0"/>
              <a:t>	</a:t>
            </a:r>
            <a:r>
              <a:rPr lang="ru-RU" sz="1400" dirty="0" smtClean="0"/>
              <a:t>наличия </a:t>
            </a:r>
            <a:r>
              <a:rPr lang="ru-RU" sz="1400" dirty="0"/>
              <a:t>системы специальных принципов правового регулирования.</a:t>
            </a:r>
          </a:p>
          <a:p>
            <a:pPr algn="just"/>
            <a:r>
              <a:rPr lang="en-US" sz="1400" dirty="0" smtClean="0"/>
              <a:t>	</a:t>
            </a:r>
            <a:r>
              <a:rPr lang="ru-RU" sz="1400" dirty="0" smtClean="0"/>
              <a:t>Появление </a:t>
            </a:r>
            <a:r>
              <a:rPr lang="ru-RU" sz="1400" dirty="0"/>
              <a:t>ИП вызвано различными причинами, к основным из которых относятся такие, как: формирование единого информационного пространства и углубление процессов информационной интеграции государств; появление рынка информации  и знаний; повышение степени доступности информации, массовое использование информационных технологий, появление большого количества нормативно-правовых актов, регулирующих отношения, складывающиеся в информационной сфере общества, формирование общества нового типа – информационного общества и т.д.</a:t>
            </a:r>
          </a:p>
          <a:p>
            <a:pPr algn="just"/>
            <a:r>
              <a:rPr lang="en-US" sz="1400" dirty="0" smtClean="0"/>
              <a:t>	</a:t>
            </a:r>
            <a:r>
              <a:rPr lang="ru-RU" sz="1400" dirty="0" smtClean="0"/>
              <a:t>Информационное </a:t>
            </a:r>
            <a:r>
              <a:rPr lang="ru-RU" sz="1400" dirty="0"/>
              <a:t>право является вторичной отраслью системы белорусского права, возникшей на стыке целого ряда традиционных отраслей права в процессе развития информационных технологий и связанных с ними информационных отношений в обществе. В силу своего комплексного характера оно взаимодействует со всеми отраслями национального права, однако базовыми отраслями права для регулирования отношений, связанных с информационной деятельностью, являются конституционное и административное право.</a:t>
            </a:r>
          </a:p>
          <a:p>
            <a:pPr algn="just"/>
            <a:r>
              <a:rPr lang="en-US" sz="1400" dirty="0" smtClean="0"/>
              <a:t>	</a:t>
            </a:r>
            <a:r>
              <a:rPr lang="ru-RU" sz="1400" dirty="0"/>
              <a:t>Развитие ИП как отрасли национального права имеет свою историю. Официально мысль о необходимости выделения такой отрасли права в СССР была высказана Венгеровым А.Б. еще в 1975 г. Данная идея была поддержана далеко не всеми учеными и соответствующая научная дисциплина развивалась в рамках компьютерного права. </a:t>
            </a:r>
            <a:r>
              <a:rPr lang="ru-RU" sz="1400" dirty="0" smtClean="0"/>
              <a:t>Первые исследования в области информационного права</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62979"/>
          </a:xfrm>
          <a:prstGeom prst="rect">
            <a:avLst/>
          </a:prstGeom>
          <a:noFill/>
        </p:spPr>
        <p:txBody>
          <a:bodyPr wrap="square" rtlCol="0">
            <a:spAutoFit/>
          </a:bodyPr>
          <a:lstStyle/>
          <a:p>
            <a:pPr algn="just"/>
            <a:r>
              <a:rPr lang="ru-RU" sz="1400" dirty="0"/>
              <a:t>принадлежат Ю.М. Батурину, который в своих работах весьма обстоятельно и последовательно проанализировал содержание отрасли информационного права, изучил термины, предлагаемые разными авторами для обозначения данной отрасли, выявил специфику предмета ее правового регулирования и доказал обоснованность и целесообразность использования в правовом обороте конструкции «информационное право». </a:t>
            </a:r>
          </a:p>
          <a:p>
            <a:pPr algn="just"/>
            <a:r>
              <a:rPr lang="en-US" sz="1400" dirty="0" smtClean="0"/>
              <a:t>	</a:t>
            </a:r>
            <a:r>
              <a:rPr lang="ru-RU" sz="1400" dirty="0"/>
              <a:t>В настоящее время идея информационного права реализуется достаточно активно. Во многих странах существуют не только кафедры, занимающиеся проблемами данной отрасли права, но и институты информационного права.</a:t>
            </a:r>
          </a:p>
          <a:p>
            <a:pPr algn="just"/>
            <a:r>
              <a:rPr lang="en-US" sz="1400" dirty="0" smtClean="0"/>
              <a:t>	</a:t>
            </a:r>
            <a:r>
              <a:rPr lang="ru-RU" sz="1400" dirty="0" smtClean="0"/>
              <a:t>Поскольку </a:t>
            </a:r>
            <a:r>
              <a:rPr lang="ru-RU" sz="1400" dirty="0"/>
              <a:t>понятие информационного права появилось относительно недавно, ученые по-разному раскрывают его содержание. Так, по мнению И.Л. </a:t>
            </a:r>
            <a:r>
              <a:rPr lang="ru-RU" sz="1400" dirty="0" err="1"/>
              <a:t>Бачило</a:t>
            </a:r>
            <a:r>
              <a:rPr lang="ru-RU" sz="1400" dirty="0"/>
              <a:t>, информационное право представляет собой совокупность доктринальных положений юридической науки, правовых норм, образующих самостоятельный массив национального права, норм международного законодательства, а также состояние правового сознания субъектов права в области информационной деятельности и отношений, связанных с информационными ресурсами, функционированием информационных систем и сетей в условиях применения современных информационных технологий, направленных на обеспечение безопасного удовлетворения информационных потребностей граждан, их организаций, государства и общества в целом, обеспечение адекватной реакции юридической системы на нарушение установленных законодательством правил в области информации и информатизации.</a:t>
            </a:r>
          </a:p>
          <a:p>
            <a:pPr algn="just"/>
            <a:r>
              <a:rPr lang="en-US" sz="1400" dirty="0" smtClean="0"/>
              <a:t>	</a:t>
            </a:r>
            <a:r>
              <a:rPr lang="ru-RU" sz="1400" dirty="0"/>
              <a:t>М.М. Рассолов характеризует информационное право как совокупность юридических норм и институтов, регулирующих информационные отношения в информационной сфере.</a:t>
            </a:r>
          </a:p>
          <a:p>
            <a:pPr algn="just"/>
            <a:r>
              <a:rPr lang="ru-RU" sz="1400" dirty="0"/>
              <a:t>Во многом сходное определение информационного права предлагает В.А. Копылов, по мнению которого, информационное право представляет собой систему социальных норм и отношений, охраняемых силой государством, возникающих в информационной сфере – сфере производства, преобразования и потребления информации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62979"/>
          </a:xfrm>
          <a:prstGeom prst="rect">
            <a:avLst/>
          </a:prstGeom>
          <a:noFill/>
        </p:spPr>
        <p:txBody>
          <a:bodyPr wrap="square" rtlCol="0">
            <a:spAutoFit/>
          </a:bodyPr>
          <a:lstStyle/>
          <a:p>
            <a:pPr algn="just"/>
            <a:r>
              <a:rPr lang="en-US" sz="1400" dirty="0" smtClean="0"/>
              <a:t>	</a:t>
            </a:r>
            <a:r>
              <a:rPr lang="ru-RU" sz="1400" dirty="0"/>
              <a:t>Указанные и иные подобные определения информационного права в конечном итоге основаны на его характеристике в качестве системного нормативного образования, призванного регулировать определенную совокупность отношений, критерием общности которых является их возникновение в информационной сфере – сфере оборота информации и осуществления информационных процессов.</a:t>
            </a:r>
          </a:p>
          <a:p>
            <a:pPr algn="just"/>
            <a:r>
              <a:rPr lang="en-US" sz="1400" dirty="0" smtClean="0"/>
              <a:t>	</a:t>
            </a:r>
            <a:r>
              <a:rPr lang="ru-RU" sz="1400" dirty="0" smtClean="0"/>
              <a:t>Термин </a:t>
            </a:r>
            <a:r>
              <a:rPr lang="ru-RU" sz="1400" dirty="0"/>
              <a:t>«информационное право» обычно понимается в 3-х значениях:</a:t>
            </a:r>
          </a:p>
          <a:p>
            <a:pPr marL="285750" lvl="0" indent="-285750" algn="just">
              <a:buFont typeface="Arial" pitchFamily="34" charset="0"/>
              <a:buChar char="•"/>
            </a:pPr>
            <a:r>
              <a:rPr lang="en-US" sz="1400" dirty="0" smtClean="0"/>
              <a:t>	</a:t>
            </a:r>
            <a:r>
              <a:rPr lang="ru-RU" sz="1400" dirty="0" smtClean="0"/>
              <a:t>как </a:t>
            </a:r>
            <a:r>
              <a:rPr lang="ru-RU" sz="1400" dirty="0"/>
              <a:t>наука;</a:t>
            </a:r>
          </a:p>
          <a:p>
            <a:pPr marL="285750" lvl="0" indent="-285750" algn="just">
              <a:buFont typeface="Arial" pitchFamily="34" charset="0"/>
              <a:buChar char="•"/>
            </a:pPr>
            <a:r>
              <a:rPr lang="en-US" sz="1400" dirty="0" smtClean="0"/>
              <a:t>	</a:t>
            </a:r>
            <a:r>
              <a:rPr lang="ru-RU" sz="1400" dirty="0" smtClean="0"/>
              <a:t>как </a:t>
            </a:r>
            <a:r>
              <a:rPr lang="ru-RU" sz="1400" dirty="0"/>
              <a:t>учебная дисциплина;</a:t>
            </a:r>
          </a:p>
          <a:p>
            <a:pPr marL="285750" lvl="0" indent="-285750" algn="just">
              <a:buFont typeface="Arial" pitchFamily="34" charset="0"/>
              <a:buChar char="•"/>
            </a:pPr>
            <a:r>
              <a:rPr lang="en-US" sz="1400" dirty="0" smtClean="0"/>
              <a:t>	</a:t>
            </a:r>
            <a:r>
              <a:rPr lang="ru-RU" sz="1400" dirty="0" smtClean="0"/>
              <a:t>как </a:t>
            </a:r>
            <a:r>
              <a:rPr lang="ru-RU" sz="1400" dirty="0"/>
              <a:t>отрасль права.</a:t>
            </a:r>
          </a:p>
          <a:p>
            <a:pPr algn="just"/>
            <a:r>
              <a:rPr lang="en-US" sz="1400" dirty="0" smtClean="0"/>
              <a:t>	</a:t>
            </a:r>
            <a:r>
              <a:rPr lang="ru-RU" sz="1400" dirty="0" smtClean="0"/>
              <a:t>Информационное </a:t>
            </a:r>
            <a:r>
              <a:rPr lang="ru-RU" sz="1400" dirty="0"/>
              <a:t>право как наука представляет собой систему научных знаний об информационном праве как отрасли права, его предмете и методе правового регулирования, истории развития, содержании правовых институтов и т.д.</a:t>
            </a:r>
          </a:p>
          <a:p>
            <a:pPr algn="just"/>
            <a:r>
              <a:rPr lang="en-US" sz="1400" dirty="0" smtClean="0"/>
              <a:t>	</a:t>
            </a:r>
            <a:r>
              <a:rPr lang="ru-RU" sz="1400" dirty="0" smtClean="0"/>
              <a:t>Как </a:t>
            </a:r>
            <a:r>
              <a:rPr lang="ru-RU" sz="1400" dirty="0"/>
              <a:t>учебная дисциплина информационное право – это система знаний об информационном праве, обязательных для изучения в учебных заведениях (главным образом, юридических) на основании и в соответствии с государственными образовательными стандартами и учебными программами.</a:t>
            </a:r>
          </a:p>
          <a:p>
            <a:pPr algn="just"/>
            <a:r>
              <a:rPr lang="ru-RU" sz="1400" dirty="0" smtClean="0"/>
              <a:t>	</a:t>
            </a:r>
            <a:r>
              <a:rPr lang="ru-RU" sz="1400" dirty="0"/>
              <a:t>Информационное право как отрасль права – система юридических норм, для которых характерен собственный предмет и особые методы правового регулирования. В теории права предметом правового регулирования признается совокупность общественных отношений, на регулирование которых непосредственно направлены соответствующие нормы права. Поскольку информационное право по своей сути является правом об информации, предмет его регулирования составляют те общественные отношения, которые связаны с информацией (возникают по поводу данного объекта, опосредуются процессами обращения информации). Для характеристики отношений, составляющих предметную сферу информационного права, и в теории права, и </a:t>
            </a:r>
            <a:r>
              <a:rPr lang="ru-RU" sz="1400" dirty="0" smtClean="0"/>
              <a:t>в законодательстве</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62979"/>
          </a:xfrm>
          <a:prstGeom prst="rect">
            <a:avLst/>
          </a:prstGeom>
          <a:noFill/>
        </p:spPr>
        <p:txBody>
          <a:bodyPr wrap="square" rtlCol="0">
            <a:spAutoFit/>
          </a:bodyPr>
          <a:lstStyle/>
          <a:p>
            <a:pPr algn="just"/>
            <a:r>
              <a:rPr lang="ru-RU" sz="1400" dirty="0"/>
              <a:t>используется понятие «информационная сфера». В силу того, что отношения, возникающие в информационной сфере, не являются однородными, для уяснения сущности предмета информационно-правового регулирования принято подразделять данные отношения на следующие группы</a:t>
            </a:r>
            <a:r>
              <a:rPr lang="ru-RU" sz="1400" u="sng" dirty="0"/>
              <a:t>:</a:t>
            </a:r>
            <a:endParaRPr lang="ru-RU" sz="1400" dirty="0"/>
          </a:p>
          <a:p>
            <a:pPr marL="342900" lvl="0" indent="-342900" algn="just">
              <a:buFont typeface="+mj-lt"/>
              <a:buAutoNum type="arabicPeriod"/>
            </a:pPr>
            <a:r>
              <a:rPr lang="ru-RU" sz="1400" dirty="0" smtClean="0"/>
              <a:t>	</a:t>
            </a:r>
            <a:r>
              <a:rPr lang="ru-RU" sz="1400" dirty="0"/>
              <a:t>отношения, связанные с созданием и преобразованием информации (в данную группу входят отношения: связанные с созданием объектов интеллектуальной собственности; связанные с созданием официальной информации органами государственной власти и управления, местного самоуправления; с созданием массовой информации и т.д.);</a:t>
            </a:r>
          </a:p>
          <a:p>
            <a:pPr marL="342900" lvl="0" indent="-342900" algn="just">
              <a:buFont typeface="+mj-lt"/>
              <a:buAutoNum type="arabicPeriod"/>
            </a:pPr>
            <a:r>
              <a:rPr lang="en-US" sz="1400" dirty="0" smtClean="0"/>
              <a:t>	</a:t>
            </a:r>
            <a:r>
              <a:rPr lang="ru-RU" sz="1400" dirty="0" smtClean="0"/>
              <a:t>отношения </a:t>
            </a:r>
            <a:r>
              <a:rPr lang="ru-RU" sz="1400" dirty="0"/>
              <a:t>по поводу хранения информации (отношения по поводу обязательного хранения отдельных видов информации, например, информации ограниченного доступа и т.д.);</a:t>
            </a:r>
          </a:p>
          <a:p>
            <a:pPr marL="342900" lvl="0" indent="-342900" algn="just">
              <a:buFont typeface="+mj-lt"/>
              <a:buAutoNum type="arabicPeriod"/>
            </a:pPr>
            <a:r>
              <a:rPr lang="en-US" sz="1400" dirty="0"/>
              <a:t>	</a:t>
            </a:r>
            <a:r>
              <a:rPr lang="ru-RU" sz="1400" dirty="0" smtClean="0"/>
              <a:t>отношения</a:t>
            </a:r>
            <a:r>
              <a:rPr lang="ru-RU" sz="1400" dirty="0"/>
              <a:t>, связанные с передачей и распространением информации (отношения по поводу распространения правовой информации, отношения, связанные с распространением информации посредством использования сети Интернет и т.д.);</a:t>
            </a:r>
          </a:p>
          <a:p>
            <a:pPr marL="342900" lvl="0" indent="-342900" algn="just">
              <a:buFont typeface="+mj-lt"/>
              <a:buAutoNum type="arabicPeriod"/>
            </a:pPr>
            <a:r>
              <a:rPr lang="en-US" sz="1400" dirty="0"/>
              <a:t>	</a:t>
            </a:r>
            <a:r>
              <a:rPr lang="ru-RU" sz="1400" dirty="0" smtClean="0"/>
              <a:t>отношения</a:t>
            </a:r>
            <a:r>
              <a:rPr lang="ru-RU" sz="1400" dirty="0"/>
              <a:t>, связанные с потреблением информации (отношения по поводу реализации права человека на поиск и получение информации; отношения в сфере библиотечного дела, архивного дела и др.).</a:t>
            </a:r>
          </a:p>
          <a:p>
            <a:pPr algn="just"/>
            <a:r>
              <a:rPr lang="en-US" sz="1400" dirty="0" smtClean="0"/>
              <a:t>	</a:t>
            </a:r>
            <a:r>
              <a:rPr lang="ru-RU" sz="1400" dirty="0"/>
              <a:t>Выделение названных групп отношений, составляющих предмет информационного права, является весьма условным и имеет в большей степени теоретический, нежели практико-ориентированный характер.</a:t>
            </a:r>
          </a:p>
          <a:p>
            <a:pPr algn="just"/>
            <a:r>
              <a:rPr lang="ru-RU" sz="1400" dirty="0"/>
              <a:t>Помимо предмета информационное право как отрасль права характеризуют особые методы правового регулирования, т.е. приемы, способы практического осуществления информационно-правовых норм. </a:t>
            </a:r>
          </a:p>
          <a:p>
            <a:pPr algn="just"/>
            <a:r>
              <a:rPr lang="en-US" sz="1400" dirty="0" smtClean="0"/>
              <a:t>	</a:t>
            </a:r>
            <a:r>
              <a:rPr lang="ru-RU" sz="1400" dirty="0"/>
              <a:t>Специфика методов информационного права – сочетание конституционного регулирования, административных способов обеспечения особенностей информационной деятельности и привлечение контрольных, принудительных и карательных мер в процессе обеспечения соблюдения информационного законодательства</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smtClean="0"/>
              <a:t>	</a:t>
            </a:r>
            <a:r>
              <a:rPr lang="ru-RU" sz="1400" dirty="0"/>
              <a:t>Основными методами правового регулирования в ИП являются следующие:</a:t>
            </a:r>
          </a:p>
          <a:p>
            <a:pPr marL="342900" lvl="0" indent="-342900" algn="just">
              <a:buFont typeface="+mj-lt"/>
              <a:buAutoNum type="arabicPeriod"/>
            </a:pPr>
            <a:r>
              <a:rPr lang="ru-RU" sz="1400" u="sng" dirty="0" smtClean="0"/>
              <a:t>Диспозитивный </a:t>
            </a:r>
            <a:r>
              <a:rPr lang="ru-RU" sz="1400" u="sng" dirty="0"/>
              <a:t>(разрешительный) метод правового регулирования информационных отношений</a:t>
            </a:r>
            <a:r>
              <a:rPr lang="ru-RU" sz="1400" dirty="0"/>
              <a:t> (предполагает такой характер информационной деятельности соответствующих субъектов правоотношений, при котором им предлагается свобода в реализации своих прав). Данный метод применяется, в частности, при регулировании отношений информационной собственности, при создании и использовании информационных технологий и средств их обеспечения и т.д.</a:t>
            </a:r>
          </a:p>
          <a:p>
            <a:pPr marL="342900" lvl="0" indent="-342900" algn="just">
              <a:buFont typeface="+mj-lt"/>
              <a:buAutoNum type="arabicPeriod"/>
            </a:pPr>
            <a:r>
              <a:rPr lang="ru-RU" sz="1400" u="sng" dirty="0"/>
              <a:t>Ограничительно-запретительный (императивный) метод правового регулирования информационных отношений</a:t>
            </a:r>
            <a:r>
              <a:rPr lang="ru-RU" sz="1400" dirty="0"/>
              <a:t> состоит в установлении запретов и определении правового статуса субъектов информационных отношений.</a:t>
            </a:r>
          </a:p>
          <a:p>
            <a:pPr algn="just"/>
            <a:r>
              <a:rPr lang="en-US" sz="1400" dirty="0" smtClean="0"/>
              <a:t>	</a:t>
            </a:r>
            <a:r>
              <a:rPr lang="ru-RU" sz="1400" dirty="0" smtClean="0"/>
              <a:t>Императивный </a:t>
            </a:r>
            <a:r>
              <a:rPr lang="ru-RU" sz="1400" dirty="0"/>
              <a:t>метод правового регулирования информационных отношений используется в процессе регламентации деятельности государственных органов в информационной сфере, например, формирования и реализации государственной политики по развитию информационного общества; при определении компетенции государственных органов в сфере предоставления информации, затрагивающей интересы человека; при регулировании информационных отношений в области обеспечения информационной безопасности и т.д.</a:t>
            </a:r>
          </a:p>
          <a:p>
            <a:pPr algn="just"/>
            <a:endParaRPr lang="en-US" sz="1400" dirty="0" smtClean="0"/>
          </a:p>
          <a:p>
            <a:pPr lvl="0" algn="just"/>
            <a:r>
              <a:rPr lang="en-US" sz="1400" dirty="0"/>
              <a:t>	</a:t>
            </a:r>
            <a:r>
              <a:rPr lang="en-US" sz="1400" b="1" dirty="0" smtClean="0"/>
              <a:t>II. </a:t>
            </a:r>
            <a:r>
              <a:rPr lang="ru-RU" sz="1600" b="1" dirty="0" smtClean="0"/>
              <a:t>Система </a:t>
            </a:r>
            <a:r>
              <a:rPr lang="ru-RU" sz="1600" b="1" dirty="0"/>
              <a:t>информационного права</a:t>
            </a:r>
            <a:endParaRPr lang="ru-RU" sz="1600" dirty="0"/>
          </a:p>
          <a:p>
            <a:pPr algn="just"/>
            <a:r>
              <a:rPr lang="ru-RU" sz="1400" dirty="0"/>
              <a:t> </a:t>
            </a:r>
          </a:p>
          <a:p>
            <a:pPr algn="just"/>
            <a:r>
              <a:rPr lang="en-US" sz="1400" dirty="0" smtClean="0"/>
              <a:t>	</a:t>
            </a:r>
            <a:r>
              <a:rPr lang="ru-RU" sz="1400" dirty="0" smtClean="0"/>
              <a:t>Систему </a:t>
            </a:r>
            <a:r>
              <a:rPr lang="ru-RU" sz="1400" dirty="0"/>
              <a:t>информационного права как отрасли права можно определить как совокупность взаимосвязанных между собой юридических норм и информационно-правовых институтов, характеризующихся внутренним единством и различием в соответствии с особенностями регулируемых общественных отношений. Система информационного права включает Общую, Особенную и Специальную части.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en-US" sz="1400" dirty="0" smtClean="0"/>
              <a:t>	</a:t>
            </a:r>
            <a:r>
              <a:rPr lang="ru-RU" sz="1400" dirty="0" smtClean="0"/>
              <a:t>В </a:t>
            </a:r>
            <a:r>
              <a:rPr lang="ru-RU" sz="1400" i="1" dirty="0"/>
              <a:t>Общей части ИП</a:t>
            </a:r>
            <a:r>
              <a:rPr lang="ru-RU" sz="1400" dirty="0"/>
              <a:t> излагается содержание предмета и метода правового регулирования, дается характеристика источников ИП, определяются основы правового регулирования отношений, связанных с осуществлением права на поиск, получение и использование информации, с установлением правового режима информационных технологий и средств их обеспечения, а также обеспечением информационной безопасности. В Общую часть входит и институт юридической ответственности за правонарушения в информационной сфере.</a:t>
            </a:r>
          </a:p>
          <a:p>
            <a:pPr algn="just"/>
            <a:r>
              <a:rPr lang="en-US" sz="1400" i="1" dirty="0" smtClean="0"/>
              <a:t>	</a:t>
            </a:r>
            <a:r>
              <a:rPr lang="ru-RU" sz="1400" i="1" dirty="0" smtClean="0"/>
              <a:t>Особенная </a:t>
            </a:r>
            <a:r>
              <a:rPr lang="ru-RU" sz="1400" i="1" dirty="0"/>
              <a:t>часть ИП</a:t>
            </a:r>
            <a:r>
              <a:rPr lang="ru-RU" sz="1400" dirty="0"/>
              <a:t> включает в себя отдельные институты ИП, которые объединяют близкие по содержанию информационно-правовые нормы. В составе особенной части ИП выделяют 2 группы институтов:</a:t>
            </a:r>
          </a:p>
          <a:p>
            <a:pPr marL="342900" lvl="0" indent="-342900" algn="just">
              <a:buFont typeface="+mj-lt"/>
              <a:buAutoNum type="arabicPeriod"/>
            </a:pPr>
            <a:r>
              <a:rPr lang="ru-RU" sz="1400" dirty="0"/>
              <a:t>институты, содержащие нормы, регулирующие общественные отношения по поводу обращения открытой (общедоступной) информации (институт интеллектуальной собственности; институт массовой информации; институты библиотечного и архивного дела);</a:t>
            </a:r>
          </a:p>
          <a:p>
            <a:pPr marL="342900" lvl="0" indent="-342900" algn="just">
              <a:buFont typeface="+mj-lt"/>
              <a:buAutoNum type="arabicPeriod"/>
            </a:pPr>
            <a:r>
              <a:rPr lang="ru-RU" sz="1400" dirty="0"/>
              <a:t>институты информации ограниченного доступа (институт государственной тайны, институт коммерческой тайны, институт персональных данных и др.).</a:t>
            </a:r>
          </a:p>
          <a:p>
            <a:pPr algn="just"/>
            <a:r>
              <a:rPr lang="en-US" sz="1400" dirty="0" smtClean="0"/>
              <a:t>	</a:t>
            </a:r>
            <a:r>
              <a:rPr lang="ru-RU" sz="1400" dirty="0" smtClean="0"/>
              <a:t>Отдельно </a:t>
            </a:r>
            <a:r>
              <a:rPr lang="ru-RU" sz="1400" dirty="0"/>
              <a:t>в системе ИП необходимо выделить </a:t>
            </a:r>
            <a:r>
              <a:rPr lang="ru-RU" sz="1400" i="1" dirty="0"/>
              <a:t>Специальную часть</a:t>
            </a:r>
            <a:r>
              <a:rPr lang="ru-RU" sz="1400" dirty="0"/>
              <a:t>, которая включает в себя нормы, регулирующие так называемые «сетевые отношения» (правоотношения, связанные с использованием сети Интернет).</a:t>
            </a:r>
          </a:p>
          <a:p>
            <a:pPr lvl="0" algn="just"/>
            <a:r>
              <a:rPr lang="en-US" sz="1400" dirty="0" smtClean="0"/>
              <a:t>	</a:t>
            </a:r>
          </a:p>
          <a:p>
            <a:pPr lvl="0" algn="just"/>
            <a:r>
              <a:rPr lang="en-US" sz="1400" b="1" dirty="0"/>
              <a:t>	</a:t>
            </a:r>
            <a:r>
              <a:rPr lang="en-US" sz="1600" b="1" dirty="0" smtClean="0"/>
              <a:t>III. </a:t>
            </a:r>
            <a:r>
              <a:rPr lang="ru-RU" sz="1600" b="1" dirty="0" smtClean="0"/>
              <a:t>Принципы </a:t>
            </a:r>
            <a:r>
              <a:rPr lang="ru-RU" sz="1600" b="1" dirty="0"/>
              <a:t>информационного права</a:t>
            </a:r>
          </a:p>
          <a:p>
            <a:pPr algn="just"/>
            <a:r>
              <a:rPr lang="ru-RU" sz="1400" dirty="0"/>
              <a:t> </a:t>
            </a:r>
          </a:p>
          <a:p>
            <a:pPr algn="just"/>
            <a:r>
              <a:rPr lang="en-US" sz="1400" dirty="0" smtClean="0"/>
              <a:t>	</a:t>
            </a:r>
            <a:r>
              <a:rPr lang="ru-RU" sz="1400" dirty="0" smtClean="0"/>
              <a:t>Правовое </a:t>
            </a:r>
            <a:r>
              <a:rPr lang="ru-RU" sz="1400" dirty="0"/>
              <a:t>регулирование информационных отношений основывается на принципах ИП, под которыми понимаются основные исходные положения, юридически закрепляющие объективные закономерности общественных отношений, проявляющихся в информационной сфере</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29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32092"/>
          </a:xfrm>
          <a:prstGeom prst="rect">
            <a:avLst/>
          </a:prstGeom>
          <a:noFill/>
        </p:spPr>
        <p:txBody>
          <a:bodyPr wrap="square" rtlCol="0">
            <a:spAutoFit/>
          </a:bodyPr>
          <a:lstStyle/>
          <a:p>
            <a:pPr algn="just"/>
            <a:r>
              <a:rPr lang="ru-RU" sz="1400" dirty="0" smtClean="0"/>
              <a:t>	</a:t>
            </a:r>
            <a:r>
              <a:rPr lang="ru-RU" sz="1400" dirty="0"/>
              <a:t>Исходя из особенностей информации как объекта правового регулирования, можно назвать следующие принципы правового регулирования общественных отношений в информационной сфере:</a:t>
            </a:r>
          </a:p>
          <a:p>
            <a:pPr marL="342900" lvl="0" indent="-342900" algn="just">
              <a:buFont typeface="+mj-lt"/>
              <a:buAutoNum type="arabicPeriod"/>
            </a:pPr>
            <a:r>
              <a:rPr lang="ru-RU" sz="1400" dirty="0"/>
              <a:t>принцип законности в информационных отношениях и строгого соблюдения прав и интересов человека в информационной сфере;</a:t>
            </a:r>
          </a:p>
          <a:p>
            <a:pPr marL="342900" lvl="0" indent="-342900" algn="just">
              <a:buFont typeface="+mj-lt"/>
              <a:buAutoNum type="arabicPeriod"/>
            </a:pPr>
            <a:r>
              <a:rPr lang="ru-RU" sz="1400" dirty="0"/>
              <a:t>принцип правового равенства всех участников процесса информационного взаимодействия вне зависимости от их политического, социального и экономического статуса;</a:t>
            </a:r>
          </a:p>
          <a:p>
            <a:pPr marL="342900" lvl="0" indent="-342900" algn="just">
              <a:buFont typeface="+mj-lt"/>
              <a:buAutoNum type="arabicPeriod"/>
            </a:pPr>
            <a:r>
              <a:rPr lang="ru-RU" sz="1400" dirty="0"/>
              <a:t>принцип свободы информации, который включает в себя свободу создания, распространения, поиска, передачи и получения информации;</a:t>
            </a:r>
          </a:p>
          <a:p>
            <a:pPr marL="342900" lvl="0" indent="-342900" algn="just">
              <a:buFont typeface="+mj-lt"/>
              <a:buAutoNum type="arabicPeriod"/>
            </a:pPr>
            <a:r>
              <a:rPr lang="ru-RU" sz="1400" dirty="0"/>
              <a:t>принцип ограничения или запрещения производства и распространения отдельных видов информации.</a:t>
            </a:r>
            <a:r>
              <a:rPr lang="ru-RU" sz="1400" i="1" dirty="0"/>
              <a:t> </a:t>
            </a:r>
            <a:r>
              <a:rPr lang="ru-RU" sz="1400" dirty="0"/>
              <a:t>Необходимость введения данного принципа определяется тем, что отдельные виды информации при неконтролируемом распространении могут представлять опасность как для отдельных людей, так и для общества и государства в целом;</a:t>
            </a:r>
          </a:p>
          <a:p>
            <a:pPr marL="342900" lvl="0" indent="-342900" algn="just">
              <a:buFont typeface="+mj-lt"/>
              <a:buAutoNum type="arabicPeriod"/>
            </a:pPr>
            <a:r>
              <a:rPr lang="ru-RU" sz="1400" dirty="0"/>
              <a:t>принцип собственности на информацию. Данный принцип основывается на положениях гражданского законодательства о том, что информация является объектом гражданских прав, в силу чего может находиться в собственности физических и юридических лиц, государства и т.д. </a:t>
            </a:r>
          </a:p>
          <a:p>
            <a:pPr marL="342900" lvl="0" indent="-342900" algn="just">
              <a:buFont typeface="+mj-lt"/>
              <a:buAutoNum type="arabicPeriod"/>
            </a:pPr>
            <a:r>
              <a:rPr lang="ru-RU" sz="1400" dirty="0"/>
              <a:t>принцип овеществления информации, который предполагает, что объектом правоотношений может быть только овеществленная информация, закрепленная на определенном носителе. </a:t>
            </a:r>
          </a:p>
          <a:p>
            <a:pPr marL="342900" lvl="0" indent="-342900" algn="just">
              <a:buFont typeface="+mj-lt"/>
              <a:buAutoNum type="arabicPeriod"/>
            </a:pPr>
            <a:r>
              <a:rPr lang="ru-RU" sz="1400" dirty="0"/>
              <a:t>принцип полноты обработки и оперативности предоставления информации, который означает обязанность любого государственного органа собирать, накапливать и хранить информацию в полном объеме в соответствии со своей компетенцией, а также предоставлять потребителям запрашиваемую информацию в установленные законодательством сроки;</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9144000" cy="584775"/>
          </a:xfrm>
          <a:prstGeom prst="rect">
            <a:avLst/>
          </a:prstGeom>
          <a:noFill/>
        </p:spPr>
        <p:txBody>
          <a:bodyPr wrap="square" rtlCol="0">
            <a:spAutoFit/>
          </a:bodyPr>
          <a:lstStyle/>
          <a:p>
            <a:pPr algn="ctr"/>
            <a:r>
              <a:rPr lang="ru-RU" sz="3200" dirty="0" smtClean="0"/>
              <a:t>СОДЕРЖАНИЕ</a:t>
            </a:r>
            <a:endParaRPr lang="ru-RU" sz="3200" dirty="0"/>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a:t>
            </a:fld>
            <a:endParaRPr lang="ru-RU" dirty="0"/>
          </a:p>
        </p:txBody>
      </p:sp>
      <p:sp>
        <p:nvSpPr>
          <p:cNvPr id="7"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9"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0"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8" name="Группа 7"/>
          <p:cNvGrpSpPr/>
          <p:nvPr/>
        </p:nvGrpSpPr>
        <p:grpSpPr>
          <a:xfrm>
            <a:off x="827584" y="1412776"/>
            <a:ext cx="7488832" cy="360040"/>
            <a:chOff x="0" y="0"/>
            <a:chExt cx="8244408" cy="708830"/>
          </a:xfrm>
        </p:grpSpPr>
        <p:sp>
          <p:nvSpPr>
            <p:cNvPr id="11" name="Скругленный прямоугольник 10">
              <a:hlinkClick r:id="rId4" action="ppaction://hlinksldjump"/>
            </p:cNvPr>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2"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914400">
                <a:lnSpc>
                  <a:spcPct val="90000"/>
                </a:lnSpc>
                <a:spcBef>
                  <a:spcPct val="0"/>
                </a:spcBef>
                <a:spcAft>
                  <a:spcPct val="35000"/>
                </a:spcAft>
                <a:buNone/>
              </a:pPr>
              <a:r>
                <a:rPr lang="ru-RU" sz="1800" b="1" kern="1200" dirty="0" smtClean="0"/>
                <a:t>СПИСОК СОКРАЩЕНИЙ</a:t>
              </a:r>
              <a:endParaRPr lang="ru-RU" sz="1800" b="0" i="0" kern="1200" dirty="0">
                <a:latin typeface="Tw Cen MT Condensed"/>
                <a:ea typeface="+mn-ea"/>
                <a:cs typeface="+mn-cs"/>
              </a:endParaRPr>
            </a:p>
          </p:txBody>
        </p:sp>
      </p:grpSp>
      <p:grpSp>
        <p:nvGrpSpPr>
          <p:cNvPr id="13" name="Группа 12"/>
          <p:cNvGrpSpPr/>
          <p:nvPr/>
        </p:nvGrpSpPr>
        <p:grpSpPr>
          <a:xfrm>
            <a:off x="827584" y="1916832"/>
            <a:ext cx="7488832" cy="360040"/>
            <a:chOff x="0" y="0"/>
            <a:chExt cx="8244408" cy="708830"/>
          </a:xfrm>
        </p:grpSpPr>
        <p:sp>
          <p:nvSpPr>
            <p:cNvPr id="14" name="Скругленный прямоугольник 13">
              <a:hlinkClick r:id="rId5" action="ppaction://hlinksldjump"/>
            </p:cNvPr>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a:hlinkClick r:id="rId5" action="ppaction://hlinksldjump"/>
            </p:cNvPr>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914400">
                <a:lnSpc>
                  <a:spcPct val="90000"/>
                </a:lnSpc>
                <a:spcBef>
                  <a:spcPct val="0"/>
                </a:spcBef>
                <a:spcAft>
                  <a:spcPct val="35000"/>
                </a:spcAft>
                <a:buNone/>
              </a:pPr>
              <a:r>
                <a:rPr lang="ru-RU" sz="1800" b="1" kern="1200" dirty="0" smtClean="0"/>
                <a:t>ПРЕДИСЛОВИЕ</a:t>
              </a:r>
              <a:endParaRPr lang="ru-RU" sz="1800" b="0" i="0" kern="1200" dirty="0">
                <a:latin typeface="Tw Cen MT Condensed"/>
                <a:ea typeface="+mn-ea"/>
                <a:cs typeface="+mn-cs"/>
              </a:endParaRPr>
            </a:p>
          </p:txBody>
        </p:sp>
      </p:grpSp>
      <p:grpSp>
        <p:nvGrpSpPr>
          <p:cNvPr id="16" name="Группа 15"/>
          <p:cNvGrpSpPr/>
          <p:nvPr/>
        </p:nvGrpSpPr>
        <p:grpSpPr>
          <a:xfrm>
            <a:off x="827584" y="2420888"/>
            <a:ext cx="7488832" cy="864096"/>
            <a:chOff x="0" y="0"/>
            <a:chExt cx="8244408" cy="1984724"/>
          </a:xfrm>
        </p:grpSpPr>
        <p:sp>
          <p:nvSpPr>
            <p:cNvPr id="17" name="Скругленный прямоугольник 16">
              <a:hlinkClick r:id="rId6" action="ppaction://hlinksldjump"/>
            </p:cNvPr>
            <p:cNvSpPr/>
            <p:nvPr/>
          </p:nvSpPr>
          <p:spPr>
            <a:xfrm>
              <a:off x="0" y="0"/>
              <a:ext cx="8244408" cy="1984724"/>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a:hlinkClick r:id="rId6" action="ppaction://hlinksldjump"/>
            </p:cNvPr>
            <p:cNvSpPr/>
            <p:nvPr/>
          </p:nvSpPr>
          <p:spPr>
            <a:xfrm>
              <a:off x="34602" y="229950"/>
              <a:ext cx="8175204" cy="1524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nSpc>
                  <a:spcPct val="90000"/>
                </a:lnSpc>
                <a:spcBef>
                  <a:spcPct val="0"/>
                </a:spcBef>
                <a:spcAft>
                  <a:spcPct val="35000"/>
                </a:spcAft>
              </a:pPr>
              <a:r>
                <a:rPr lang="ru-RU" sz="1800" b="1" kern="1200" dirty="0" smtClean="0"/>
                <a:t>РАЗДЕЛ 1. ВВОДНАЯ ЧАСТЬ </a:t>
              </a:r>
            </a:p>
            <a:p>
              <a:pPr>
                <a:lnSpc>
                  <a:spcPct val="90000"/>
                </a:lnSpc>
                <a:spcBef>
                  <a:spcPct val="0"/>
                </a:spcBef>
                <a:spcAft>
                  <a:spcPct val="35000"/>
                </a:spcAft>
              </a:pPr>
              <a:r>
                <a:rPr lang="ru-RU" sz="1400" b="1" dirty="0" smtClean="0"/>
                <a:t>ЦЕЛИ</a:t>
              </a:r>
              <a:r>
                <a:rPr lang="ru-RU" sz="1400" b="1" dirty="0"/>
                <a:t>, ЗАДАЧИ, СТРУКТУРА ДИСЦИПЛИНЫ «ИНФОРМАЦИОННОЕ ПРАВО», ЕЁ МЕСТО В УЧЕБНОМ </a:t>
              </a:r>
              <a:r>
                <a:rPr lang="ru-RU" sz="1400" b="1" dirty="0" smtClean="0"/>
                <a:t>ПРОЦЕССЕ</a:t>
              </a:r>
              <a:endParaRPr lang="ru-RU" sz="1600" b="0" i="0" kern="1200" dirty="0">
                <a:latin typeface="Tw Cen MT Condensed"/>
                <a:ea typeface="+mn-ea"/>
                <a:cs typeface="+mn-cs"/>
              </a:endParaRPr>
            </a:p>
          </p:txBody>
        </p:sp>
      </p:grpSp>
      <p:grpSp>
        <p:nvGrpSpPr>
          <p:cNvPr id="23" name="Группа 22"/>
          <p:cNvGrpSpPr/>
          <p:nvPr/>
        </p:nvGrpSpPr>
        <p:grpSpPr>
          <a:xfrm>
            <a:off x="827584" y="3429000"/>
            <a:ext cx="7488832" cy="864096"/>
            <a:chOff x="0" y="0"/>
            <a:chExt cx="8244408" cy="1984724"/>
          </a:xfrm>
        </p:grpSpPr>
        <p:sp>
          <p:nvSpPr>
            <p:cNvPr id="24" name="Скругленный прямоугольник 23">
              <a:hlinkClick r:id="rId7" action="ppaction://hlinksldjump"/>
            </p:cNvPr>
            <p:cNvSpPr/>
            <p:nvPr/>
          </p:nvSpPr>
          <p:spPr>
            <a:xfrm>
              <a:off x="0" y="0"/>
              <a:ext cx="8244408" cy="1984724"/>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25" name="Скругленный прямоугольник 4">
              <a:hlinkClick r:id="rId7" action="ppaction://hlinksldjump"/>
            </p:cNvPr>
            <p:cNvSpPr/>
            <p:nvPr/>
          </p:nvSpPr>
          <p:spPr>
            <a:xfrm>
              <a:off x="34602" y="229950"/>
              <a:ext cx="8175204" cy="1524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ru-RU" sz="1800" b="1" kern="1200" dirty="0" smtClean="0"/>
                <a:t>РАЗДЕЛ 2. ТЕОРЕТИЧЕСКАЯ ЧАСТЬ</a:t>
              </a:r>
            </a:p>
            <a:p>
              <a:r>
                <a:rPr lang="ru-RU" sz="1400" b="1" dirty="0" smtClean="0"/>
                <a:t>ОПОРНЫЙ </a:t>
              </a:r>
              <a:r>
                <a:rPr lang="ru-RU" sz="1400" b="1" dirty="0"/>
                <a:t>КОНСПЕКТ ЛЕКЦИЙ ПО </a:t>
              </a:r>
              <a:r>
                <a:rPr lang="ru-RU" sz="1400" b="1" dirty="0" smtClean="0"/>
                <a:t>УЧЕБНОЙ ДИСЦИПЛИНЕ </a:t>
              </a:r>
              <a:r>
                <a:rPr lang="ru-RU" sz="1400" b="1" dirty="0"/>
                <a:t>«ИНФОРМАЦИОННОЕ ПРАВО</a:t>
              </a:r>
              <a:r>
                <a:rPr lang="ru-RU" sz="1400" b="1" dirty="0" smtClean="0"/>
                <a:t>»</a:t>
              </a:r>
              <a:endParaRPr lang="ru-RU" sz="1800" b="1" kern="1200" dirty="0" smtClean="0"/>
            </a:p>
          </p:txBody>
        </p:sp>
      </p:grpSp>
      <p:grpSp>
        <p:nvGrpSpPr>
          <p:cNvPr id="30" name="Группа 29"/>
          <p:cNvGrpSpPr/>
          <p:nvPr/>
        </p:nvGrpSpPr>
        <p:grpSpPr>
          <a:xfrm>
            <a:off x="827584" y="4437112"/>
            <a:ext cx="7488832" cy="360040"/>
            <a:chOff x="0" y="0"/>
            <a:chExt cx="8244408" cy="708830"/>
          </a:xfrm>
        </p:grpSpPr>
        <p:sp>
          <p:nvSpPr>
            <p:cNvPr id="31" name="Скругленный прямоугольник 30">
              <a:hlinkClick r:id="rId8" action="ppaction://hlinksldjump"/>
            </p:cNvPr>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32" name="Скругленный прямоугольник 4">
              <a:hlinkClick r:id="rId8" action="ppaction://hlinksldjump"/>
            </p:cNvPr>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914400">
                <a:lnSpc>
                  <a:spcPct val="90000"/>
                </a:lnSpc>
                <a:spcBef>
                  <a:spcPct val="0"/>
                </a:spcBef>
                <a:spcAft>
                  <a:spcPct val="35000"/>
                </a:spcAft>
                <a:buNone/>
              </a:pPr>
              <a:r>
                <a:rPr lang="ru-RU" sz="1800" b="1" kern="1200" dirty="0" smtClean="0"/>
                <a:t>РАЗДЕЛ 3. ПРАКТИЧЕСКАЯ ЧАСТЬ</a:t>
              </a:r>
              <a:endParaRPr lang="ru-RU" sz="1800" b="0" i="0" kern="1200" dirty="0">
                <a:latin typeface="Tw Cen MT Condensed"/>
                <a:ea typeface="+mn-ea"/>
                <a:cs typeface="+mn-cs"/>
              </a:endParaRPr>
            </a:p>
          </p:txBody>
        </p:sp>
      </p:grpSp>
      <p:grpSp>
        <p:nvGrpSpPr>
          <p:cNvPr id="33" name="Группа 32"/>
          <p:cNvGrpSpPr/>
          <p:nvPr/>
        </p:nvGrpSpPr>
        <p:grpSpPr>
          <a:xfrm>
            <a:off x="827584" y="4941168"/>
            <a:ext cx="7488832" cy="360040"/>
            <a:chOff x="0" y="0"/>
            <a:chExt cx="8244408" cy="708830"/>
          </a:xfrm>
        </p:grpSpPr>
        <p:sp>
          <p:nvSpPr>
            <p:cNvPr id="34" name="Скругленный прямоугольник 3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35" name="Скругленный прямоугольник 4">
              <a:hlinkClick r:id="rId9" action="ppaction://hlinksldjump"/>
            </p:cNvPr>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914400">
                <a:lnSpc>
                  <a:spcPct val="90000"/>
                </a:lnSpc>
                <a:spcBef>
                  <a:spcPct val="0"/>
                </a:spcBef>
                <a:spcAft>
                  <a:spcPct val="35000"/>
                </a:spcAft>
                <a:buNone/>
              </a:pPr>
              <a:r>
                <a:rPr lang="ru-RU" sz="1800" b="1" kern="1200" dirty="0" smtClean="0"/>
                <a:t>РАЗДЕЛ 4. КОНТРОЛЬ ЗНАНИЙ</a:t>
              </a:r>
              <a:endParaRPr lang="ru-RU" sz="1800" b="0" i="0" kern="1200" dirty="0">
                <a:latin typeface="Tw Cen MT Condensed"/>
                <a:ea typeface="+mn-ea"/>
                <a:cs typeface="+mn-cs"/>
              </a:endParaRPr>
            </a:p>
          </p:txBody>
        </p:sp>
      </p:grpSp>
      <p:grpSp>
        <p:nvGrpSpPr>
          <p:cNvPr id="36" name="Группа 35"/>
          <p:cNvGrpSpPr/>
          <p:nvPr/>
        </p:nvGrpSpPr>
        <p:grpSpPr>
          <a:xfrm>
            <a:off x="827584" y="5445224"/>
            <a:ext cx="7488832" cy="360040"/>
            <a:chOff x="0" y="0"/>
            <a:chExt cx="8244408" cy="708830"/>
          </a:xfrm>
        </p:grpSpPr>
        <p:sp>
          <p:nvSpPr>
            <p:cNvPr id="37" name="Скругленный прямоугольник 3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38" name="Скругленный прямоугольник 4">
              <a:hlinkClick r:id="rId10" action="ppaction://hlinksldjump"/>
            </p:cNvPr>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914400">
                <a:lnSpc>
                  <a:spcPct val="90000"/>
                </a:lnSpc>
                <a:spcBef>
                  <a:spcPct val="0"/>
                </a:spcBef>
                <a:spcAft>
                  <a:spcPct val="35000"/>
                </a:spcAft>
                <a:buNone/>
              </a:pPr>
              <a:r>
                <a:rPr lang="ru-RU" sz="1800" b="1" kern="1200" dirty="0" smtClean="0"/>
                <a:t>РАЗДЕЛ 5. ИНФОРМАЦИОННО-МЕТОДИЧЕСКИЕ МАТЕРИАЛЫ</a:t>
              </a:r>
              <a:endParaRPr lang="ru-RU" sz="1800" b="0" i="0" kern="1200" dirty="0">
                <a:latin typeface="Tw Cen MT Condensed"/>
                <a:ea typeface="+mn-ea"/>
                <a:cs typeface="+mn-cs"/>
              </a:endParaRPr>
            </a:p>
          </p:txBody>
        </p:sp>
      </p:grpSp>
      <p:sp>
        <p:nvSpPr>
          <p:cNvPr id="5" name="Прямоугольник 4"/>
          <p:cNvSpPr/>
          <p:nvPr/>
        </p:nvSpPr>
        <p:spPr>
          <a:xfrm>
            <a:off x="8313907" y="1412776"/>
            <a:ext cx="633507" cy="338554"/>
          </a:xfrm>
          <a:prstGeom prst="rect">
            <a:avLst/>
          </a:prstGeom>
        </p:spPr>
        <p:txBody>
          <a:bodyPr wrap="none">
            <a:spAutoFit/>
          </a:bodyPr>
          <a:lstStyle/>
          <a:p>
            <a:r>
              <a:rPr lang="ru-RU" sz="1000" dirty="0">
                <a:solidFill>
                  <a:schemeClr val="accent1">
                    <a:lumMod val="75000"/>
                  </a:schemeClr>
                </a:solidFill>
              </a:rPr>
              <a:t>слайд </a:t>
            </a:r>
            <a:r>
              <a:rPr lang="ru-RU" sz="1600" dirty="0" smtClean="0">
                <a:solidFill>
                  <a:schemeClr val="accent1">
                    <a:lumMod val="75000"/>
                  </a:schemeClr>
                </a:solidFill>
              </a:rPr>
              <a:t>4</a:t>
            </a:r>
            <a:endParaRPr lang="ru-RU" sz="1600" dirty="0">
              <a:solidFill>
                <a:schemeClr val="accent1">
                  <a:lumMod val="75000"/>
                </a:schemeClr>
              </a:solidFill>
            </a:endParaRPr>
          </a:p>
        </p:txBody>
      </p:sp>
      <p:sp>
        <p:nvSpPr>
          <p:cNvPr id="40" name="Прямоугольник 39"/>
          <p:cNvSpPr/>
          <p:nvPr/>
        </p:nvSpPr>
        <p:spPr>
          <a:xfrm>
            <a:off x="8304729" y="1927575"/>
            <a:ext cx="633507" cy="338554"/>
          </a:xfrm>
          <a:prstGeom prst="rect">
            <a:avLst/>
          </a:prstGeom>
        </p:spPr>
        <p:txBody>
          <a:bodyPr wrap="none">
            <a:spAutoFit/>
          </a:bodyPr>
          <a:lstStyle/>
          <a:p>
            <a:r>
              <a:rPr lang="ru-RU" sz="1000" dirty="0">
                <a:solidFill>
                  <a:schemeClr val="accent1">
                    <a:lumMod val="75000"/>
                  </a:schemeClr>
                </a:solidFill>
              </a:rPr>
              <a:t>слайд </a:t>
            </a:r>
            <a:r>
              <a:rPr lang="ru-RU" sz="1600" dirty="0" smtClean="0">
                <a:solidFill>
                  <a:schemeClr val="accent1">
                    <a:lumMod val="75000"/>
                  </a:schemeClr>
                </a:solidFill>
              </a:rPr>
              <a:t>5</a:t>
            </a:r>
            <a:endParaRPr lang="ru-RU" sz="1600" dirty="0">
              <a:solidFill>
                <a:schemeClr val="accent1">
                  <a:lumMod val="75000"/>
                </a:schemeClr>
              </a:solidFill>
            </a:endParaRPr>
          </a:p>
        </p:txBody>
      </p:sp>
      <p:sp>
        <p:nvSpPr>
          <p:cNvPr id="41" name="Прямоугольник 40"/>
          <p:cNvSpPr/>
          <p:nvPr/>
        </p:nvSpPr>
        <p:spPr>
          <a:xfrm>
            <a:off x="8316416" y="2933819"/>
            <a:ext cx="633507" cy="338554"/>
          </a:xfrm>
          <a:prstGeom prst="rect">
            <a:avLst/>
          </a:prstGeom>
        </p:spPr>
        <p:txBody>
          <a:bodyPr wrap="none">
            <a:spAutoFit/>
          </a:bodyPr>
          <a:lstStyle/>
          <a:p>
            <a:r>
              <a:rPr lang="ru-RU" sz="1000" dirty="0">
                <a:solidFill>
                  <a:schemeClr val="accent1">
                    <a:lumMod val="75000"/>
                  </a:schemeClr>
                </a:solidFill>
              </a:rPr>
              <a:t>слайд </a:t>
            </a:r>
            <a:r>
              <a:rPr lang="ru-RU" sz="1600" dirty="0" smtClean="0">
                <a:solidFill>
                  <a:schemeClr val="accent1">
                    <a:lumMod val="75000"/>
                  </a:schemeClr>
                </a:solidFill>
              </a:rPr>
              <a:t>6</a:t>
            </a:r>
            <a:endParaRPr lang="ru-RU" sz="1600" dirty="0">
              <a:solidFill>
                <a:schemeClr val="accent1">
                  <a:lumMod val="75000"/>
                </a:schemeClr>
              </a:solidFill>
            </a:endParaRPr>
          </a:p>
        </p:txBody>
      </p:sp>
      <p:sp>
        <p:nvSpPr>
          <p:cNvPr id="42" name="Прямоугольник 41"/>
          <p:cNvSpPr/>
          <p:nvPr/>
        </p:nvSpPr>
        <p:spPr>
          <a:xfrm>
            <a:off x="8304728" y="3954542"/>
            <a:ext cx="736099" cy="338554"/>
          </a:xfrm>
          <a:prstGeom prst="rect">
            <a:avLst/>
          </a:prstGeom>
        </p:spPr>
        <p:txBody>
          <a:bodyPr wrap="none">
            <a:spAutoFit/>
          </a:bodyPr>
          <a:lstStyle/>
          <a:p>
            <a:r>
              <a:rPr lang="ru-RU" sz="1000" dirty="0">
                <a:solidFill>
                  <a:schemeClr val="accent1">
                    <a:lumMod val="75000"/>
                  </a:schemeClr>
                </a:solidFill>
              </a:rPr>
              <a:t>слайд </a:t>
            </a:r>
            <a:r>
              <a:rPr lang="ru-RU" sz="1600" dirty="0" smtClean="0">
                <a:solidFill>
                  <a:schemeClr val="accent1">
                    <a:lumMod val="75000"/>
                  </a:schemeClr>
                </a:solidFill>
              </a:rPr>
              <a:t>21</a:t>
            </a:r>
            <a:endParaRPr lang="ru-RU" sz="1600" dirty="0">
              <a:solidFill>
                <a:schemeClr val="accent1">
                  <a:lumMod val="75000"/>
                </a:schemeClr>
              </a:solidFill>
            </a:endParaRPr>
          </a:p>
        </p:txBody>
      </p:sp>
      <p:sp>
        <p:nvSpPr>
          <p:cNvPr id="43" name="Прямоугольник 42"/>
          <p:cNvSpPr/>
          <p:nvPr/>
        </p:nvSpPr>
        <p:spPr>
          <a:xfrm>
            <a:off x="8316416" y="4454688"/>
            <a:ext cx="838691" cy="338554"/>
          </a:xfrm>
          <a:prstGeom prst="rect">
            <a:avLst/>
          </a:prstGeom>
        </p:spPr>
        <p:txBody>
          <a:bodyPr wrap="none">
            <a:spAutoFit/>
          </a:bodyPr>
          <a:lstStyle/>
          <a:p>
            <a:r>
              <a:rPr lang="ru-RU" sz="1000" dirty="0">
                <a:solidFill>
                  <a:schemeClr val="accent1">
                    <a:lumMod val="75000"/>
                  </a:schemeClr>
                </a:solidFill>
              </a:rPr>
              <a:t>слайд </a:t>
            </a:r>
            <a:r>
              <a:rPr lang="ru-RU" sz="1600" dirty="0" smtClean="0">
                <a:solidFill>
                  <a:schemeClr val="accent1">
                    <a:lumMod val="75000"/>
                  </a:schemeClr>
                </a:solidFill>
              </a:rPr>
              <a:t>150</a:t>
            </a:r>
            <a:endParaRPr lang="ru-RU" sz="1600" dirty="0">
              <a:solidFill>
                <a:schemeClr val="accent1">
                  <a:lumMod val="75000"/>
                </a:schemeClr>
              </a:solidFill>
            </a:endParaRPr>
          </a:p>
        </p:txBody>
      </p:sp>
      <p:sp>
        <p:nvSpPr>
          <p:cNvPr id="44" name="Прямоугольник 43"/>
          <p:cNvSpPr/>
          <p:nvPr/>
        </p:nvSpPr>
        <p:spPr>
          <a:xfrm>
            <a:off x="8316905" y="4951911"/>
            <a:ext cx="838691" cy="338554"/>
          </a:xfrm>
          <a:prstGeom prst="rect">
            <a:avLst/>
          </a:prstGeom>
        </p:spPr>
        <p:txBody>
          <a:bodyPr wrap="none">
            <a:spAutoFit/>
          </a:bodyPr>
          <a:lstStyle/>
          <a:p>
            <a:r>
              <a:rPr lang="ru-RU" sz="1000" dirty="0">
                <a:solidFill>
                  <a:schemeClr val="accent1">
                    <a:lumMod val="75000"/>
                  </a:schemeClr>
                </a:solidFill>
              </a:rPr>
              <a:t>слайд </a:t>
            </a:r>
            <a:r>
              <a:rPr lang="ru-RU" sz="1600" dirty="0" smtClean="0">
                <a:solidFill>
                  <a:schemeClr val="accent1">
                    <a:lumMod val="75000"/>
                  </a:schemeClr>
                </a:solidFill>
              </a:rPr>
              <a:t>153</a:t>
            </a:r>
            <a:endParaRPr lang="ru-RU" sz="1600" dirty="0">
              <a:solidFill>
                <a:schemeClr val="accent1">
                  <a:lumMod val="75000"/>
                </a:schemeClr>
              </a:solidFill>
            </a:endParaRPr>
          </a:p>
        </p:txBody>
      </p:sp>
      <p:sp>
        <p:nvSpPr>
          <p:cNvPr id="45" name="Прямоугольник 44"/>
          <p:cNvSpPr/>
          <p:nvPr/>
        </p:nvSpPr>
        <p:spPr>
          <a:xfrm>
            <a:off x="8284884" y="5462800"/>
            <a:ext cx="838691" cy="338554"/>
          </a:xfrm>
          <a:prstGeom prst="rect">
            <a:avLst/>
          </a:prstGeom>
        </p:spPr>
        <p:txBody>
          <a:bodyPr wrap="none">
            <a:spAutoFit/>
          </a:bodyPr>
          <a:lstStyle/>
          <a:p>
            <a:r>
              <a:rPr lang="ru-RU" sz="1000" dirty="0">
                <a:solidFill>
                  <a:schemeClr val="accent1">
                    <a:lumMod val="75000"/>
                  </a:schemeClr>
                </a:solidFill>
              </a:rPr>
              <a:t>слайд </a:t>
            </a:r>
            <a:r>
              <a:rPr lang="ru-RU" sz="1600" dirty="0" smtClean="0">
                <a:solidFill>
                  <a:schemeClr val="accent1">
                    <a:lumMod val="75000"/>
                  </a:schemeClr>
                </a:solidFill>
              </a:rPr>
              <a:t>159</a:t>
            </a:r>
            <a:endParaRPr lang="ru-RU" sz="1600" dirty="0">
              <a:solidFill>
                <a:schemeClr val="accent1">
                  <a:lumMod val="75000"/>
                </a:schemeClr>
              </a:solidFill>
            </a:endParaRPr>
          </a:p>
        </p:txBody>
      </p:sp>
      <p:grpSp>
        <p:nvGrpSpPr>
          <p:cNvPr id="47" name="Группа 46"/>
          <p:cNvGrpSpPr/>
          <p:nvPr/>
        </p:nvGrpSpPr>
        <p:grpSpPr>
          <a:xfrm>
            <a:off x="6228184" y="690078"/>
            <a:ext cx="326033" cy="301978"/>
            <a:chOff x="88" y="1926222"/>
            <a:chExt cx="591270" cy="591270"/>
          </a:xfrm>
        </p:grpSpPr>
        <p:sp>
          <p:nvSpPr>
            <p:cNvPr id="48" name="Овал 47"/>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49"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56383091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4000"/>
                            </p:stCondLst>
                            <p:childTnLst>
                              <p:par>
                                <p:cTn id="37" presetID="10" presetClass="exit" presetSubtype="0" fill="hold" nodeType="afterEffect">
                                  <p:stCondLst>
                                    <p:cond delay="0"/>
                                  </p:stCondLst>
                                  <p:childTnLst>
                                    <p:animEffect transition="out" filter="fade">
                                      <p:cBhvr>
                                        <p:cTn id="38" dur="500"/>
                                        <p:tgtEl>
                                          <p:spTgt spid="47"/>
                                        </p:tgtEl>
                                      </p:cBhvr>
                                    </p:animEffect>
                                    <p:set>
                                      <p:cBhvr>
                                        <p:cTn id="39"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marL="342900" lvl="0" indent="-342900" algn="just">
              <a:buFont typeface="+mj-lt"/>
              <a:buAutoNum type="arabicPeriod" startAt="8"/>
            </a:pPr>
            <a:r>
              <a:rPr lang="ru-RU" sz="1400" dirty="0"/>
              <a:t>принцип ответственности, который применительно к информационно-правовому регулированию означает неотвратимое наступление юридической ответственности за нарушение требований и положений информационно-правовых норм;</a:t>
            </a:r>
          </a:p>
          <a:p>
            <a:pPr marL="342900" lvl="0" indent="-342900" algn="just">
              <a:buFont typeface="+mj-lt"/>
              <a:buAutoNum type="arabicPeriod" startAt="8"/>
            </a:pPr>
            <a:r>
              <a:rPr lang="ru-RU" sz="1400" dirty="0"/>
              <a:t>принцип обеспечения информационной безопасности, который предполагает обеспечение всесторонней и полной защиты человека, общества и государства от недоброкачественной информации, а также защиту информации и информационных продуктов от несанкционированного использования.</a:t>
            </a:r>
          </a:p>
          <a:p>
            <a:pPr algn="just"/>
            <a:endParaRPr lang="en-US" sz="1400" dirty="0" smtClean="0"/>
          </a:p>
          <a:p>
            <a:pPr lvl="0" algn="just"/>
            <a:r>
              <a:rPr lang="en-US" sz="1400" dirty="0"/>
              <a:t>	</a:t>
            </a:r>
            <a:r>
              <a:rPr lang="en-US" sz="1600" b="1" dirty="0" smtClean="0"/>
              <a:t>IV. </a:t>
            </a:r>
            <a:r>
              <a:rPr lang="ru-RU" sz="1600" b="1" dirty="0" smtClean="0"/>
              <a:t>Наука </a:t>
            </a:r>
            <a:r>
              <a:rPr lang="ru-RU" sz="1600" b="1" dirty="0"/>
              <a:t>информационного права</a:t>
            </a:r>
          </a:p>
          <a:p>
            <a:pPr algn="just"/>
            <a:r>
              <a:rPr lang="ru-RU" sz="1400" dirty="0"/>
              <a:t> </a:t>
            </a:r>
          </a:p>
          <a:p>
            <a:pPr algn="just"/>
            <a:r>
              <a:rPr lang="en-US" sz="1400" dirty="0" smtClean="0"/>
              <a:t>	</a:t>
            </a:r>
            <a:r>
              <a:rPr lang="ru-RU" sz="1400" u="sng" dirty="0" smtClean="0"/>
              <a:t>Наука </a:t>
            </a:r>
            <a:r>
              <a:rPr lang="ru-RU" sz="1400" u="sng" dirty="0"/>
              <a:t>информационного права представляет собой</a:t>
            </a:r>
            <a:r>
              <a:rPr lang="ru-RU" sz="1400" dirty="0"/>
              <a:t> совокупность знаний, теорий и идей о правовом регулировании отношений, возникающих в процессе создания, преобразования, хранения, распространения и потребления информации.</a:t>
            </a:r>
          </a:p>
          <a:p>
            <a:pPr algn="just"/>
            <a:r>
              <a:rPr lang="en-US" sz="1400" dirty="0" smtClean="0"/>
              <a:t>	</a:t>
            </a:r>
            <a:r>
              <a:rPr lang="ru-RU" sz="1400" u="sng" dirty="0" smtClean="0"/>
              <a:t>Основные </a:t>
            </a:r>
            <a:r>
              <a:rPr lang="ru-RU" sz="1400" u="sng" dirty="0"/>
              <a:t>направления исследования науки ИП:</a:t>
            </a:r>
            <a:endParaRPr lang="ru-RU" sz="1400" dirty="0"/>
          </a:p>
          <a:p>
            <a:pPr marL="285750" lvl="0" indent="-285750" algn="just">
              <a:buFont typeface="Arial" pitchFamily="34" charset="0"/>
              <a:buChar char="•"/>
            </a:pPr>
            <a:r>
              <a:rPr lang="ru-RU" sz="1400" dirty="0"/>
              <a:t>изучение понятийного аппарата ИП;</a:t>
            </a:r>
          </a:p>
          <a:p>
            <a:pPr marL="285750" lvl="0" indent="-285750" algn="just">
              <a:buFont typeface="Arial" pitchFamily="34" charset="0"/>
              <a:buChar char="•"/>
            </a:pPr>
            <a:r>
              <a:rPr lang="ru-RU" sz="1400" dirty="0"/>
              <a:t>исследование особенностей ИП как новой комплексной отрасли права;</a:t>
            </a:r>
          </a:p>
          <a:p>
            <a:pPr marL="285750" lvl="0" indent="-285750" algn="just">
              <a:buFont typeface="Arial" pitchFamily="34" charset="0"/>
              <a:buChar char="•"/>
            </a:pPr>
            <a:r>
              <a:rPr lang="ru-RU" sz="1400" dirty="0"/>
              <a:t>исследование информационно-правовых норм;</a:t>
            </a:r>
          </a:p>
          <a:p>
            <a:pPr marL="285750" lvl="0" indent="-285750" algn="just">
              <a:buFont typeface="Arial" pitchFamily="34" charset="0"/>
              <a:buChar char="•"/>
            </a:pPr>
            <a:r>
              <a:rPr lang="ru-RU" sz="1400" dirty="0"/>
              <a:t>изучение особенностей и юридических свойств информационных объектов, по поводу которых возникают информационные отношения;</a:t>
            </a:r>
          </a:p>
          <a:p>
            <a:pPr marL="285750" lvl="0" indent="-285750" algn="just">
              <a:buFont typeface="Arial" pitchFamily="34" charset="0"/>
              <a:buChar char="•"/>
            </a:pPr>
            <a:r>
              <a:rPr lang="ru-RU" sz="1400" dirty="0"/>
              <a:t>систематизация и кодификация информационно-правовых норм, объединение их в институты и </a:t>
            </a:r>
            <a:r>
              <a:rPr lang="ru-RU" sz="1400" dirty="0" err="1"/>
              <a:t>подотрасли</a:t>
            </a:r>
            <a:r>
              <a:rPr lang="ru-RU" sz="1400" dirty="0"/>
              <a:t> ИП;</a:t>
            </a:r>
          </a:p>
          <a:p>
            <a:pPr marL="285750" lvl="0" indent="-285750" algn="just">
              <a:buFont typeface="Arial" pitchFamily="34" charset="0"/>
              <a:buChar char="•"/>
            </a:pPr>
            <a:r>
              <a:rPr lang="ru-RU" sz="1400" dirty="0"/>
              <a:t>разработка теоретических основ и способов формирования информационного кодекса;</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73812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431983"/>
          </a:xfrm>
          <a:prstGeom prst="rect">
            <a:avLst/>
          </a:prstGeom>
          <a:noFill/>
        </p:spPr>
        <p:txBody>
          <a:bodyPr wrap="square" rtlCol="0">
            <a:spAutoFit/>
          </a:bodyPr>
          <a:lstStyle/>
          <a:p>
            <a:pPr marL="285750" lvl="0" indent="-285750" algn="just">
              <a:buFont typeface="Arial" pitchFamily="34" charset="0"/>
              <a:buChar char="•"/>
            </a:pPr>
            <a:r>
              <a:rPr lang="ru-RU" sz="1400" dirty="0"/>
              <a:t>изучение особенностей поведения субъектов информационных правоотношений, их прав, обязанностей и ответственности;</a:t>
            </a:r>
          </a:p>
          <a:p>
            <a:pPr marL="285750" lvl="0" indent="-285750" algn="just">
              <a:buFont typeface="Arial" pitchFamily="34" charset="0"/>
              <a:buChar char="•"/>
            </a:pPr>
            <a:r>
              <a:rPr lang="ru-RU" sz="1400" dirty="0"/>
              <a:t>исследование практики применения и методов повышения эффективности  информационного законодательства.</a:t>
            </a:r>
          </a:p>
          <a:p>
            <a:pPr algn="just"/>
            <a:r>
              <a:rPr lang="en-US" sz="1400" dirty="0" smtClean="0"/>
              <a:t>	</a:t>
            </a:r>
            <a:r>
              <a:rPr lang="ru-RU" sz="1400" dirty="0" smtClean="0"/>
              <a:t>В </a:t>
            </a:r>
            <a:r>
              <a:rPr lang="ru-RU" sz="1400" dirty="0"/>
              <a:t>науке ИП используются различные методы исследования, в числе которых диалектический метод исследования, формально-догматический метод, метод сравнительно-правового исследования, конкретно-социологический метод и др. Поскольку информационное право отличает наличие особых объектов, которые составляют предмет исследования не только юридической науки, но и теории информации, информатики и правовой кибернетики, то наука информационного права достаточно активно использует для исследования данных объектов методы информатики и кибернетики.</a:t>
            </a:r>
          </a:p>
          <a:p>
            <a:pPr algn="just"/>
            <a:endParaRPr lang="en-US" sz="1400" dirty="0" smtClean="0"/>
          </a:p>
          <a:p>
            <a:pPr algn="just"/>
            <a:r>
              <a:rPr lang="en-US" sz="1400" dirty="0"/>
              <a:t>	</a:t>
            </a:r>
            <a:r>
              <a:rPr lang="ru-RU" sz="1600" b="1" dirty="0"/>
              <a:t>2.2. Информационно-правовые нормы и информационные правоотношения</a:t>
            </a:r>
            <a:endParaRPr lang="ru-RU" sz="1600" dirty="0"/>
          </a:p>
          <a:p>
            <a:pPr algn="just"/>
            <a:r>
              <a:rPr lang="ru-RU" sz="1400" b="1" dirty="0"/>
              <a:t> </a:t>
            </a:r>
            <a:endParaRPr lang="ru-RU" sz="1400" dirty="0"/>
          </a:p>
          <a:p>
            <a:pPr algn="just"/>
            <a:r>
              <a:rPr lang="en-US" sz="1400" b="1" dirty="0" smtClean="0"/>
              <a:t>	</a:t>
            </a:r>
            <a:r>
              <a:rPr lang="ru-RU" sz="1600" b="1" dirty="0" smtClean="0"/>
              <a:t>План </a:t>
            </a:r>
            <a:r>
              <a:rPr lang="ru-RU" sz="1600" b="1" dirty="0"/>
              <a:t>лекции</a:t>
            </a:r>
            <a:endParaRPr lang="ru-RU" sz="1600" dirty="0"/>
          </a:p>
          <a:p>
            <a:pPr algn="just"/>
            <a:r>
              <a:rPr lang="ru-RU" sz="1400" b="1" dirty="0"/>
              <a:t> </a:t>
            </a:r>
            <a:endParaRPr lang="ru-RU" sz="1400" dirty="0"/>
          </a:p>
          <a:p>
            <a:pPr marL="400050" lvl="0" indent="-400050" algn="just">
              <a:buFont typeface="+mj-lt"/>
              <a:buAutoNum type="romanUcPeriod"/>
            </a:pPr>
            <a:r>
              <a:rPr lang="ru-RU" sz="1400" dirty="0"/>
              <a:t>Общая характеристика информационно-правовых норм.</a:t>
            </a:r>
          </a:p>
          <a:p>
            <a:pPr marL="400050" lvl="0" indent="-400050" algn="just">
              <a:buFont typeface="+mj-lt"/>
              <a:buAutoNum type="romanUcPeriod"/>
            </a:pPr>
            <a:r>
              <a:rPr lang="ru-RU" sz="1400" dirty="0"/>
              <a:t>Источники информационно-правовых норм.</a:t>
            </a:r>
          </a:p>
          <a:p>
            <a:pPr marL="400050" lvl="0" indent="-400050" algn="just">
              <a:buFont typeface="+mj-lt"/>
              <a:buAutoNum type="romanUcPeriod"/>
            </a:pPr>
            <a:r>
              <a:rPr lang="ru-RU" sz="1400" dirty="0"/>
              <a:t>Понятие, содержание и структура информационного правоотношения.</a:t>
            </a:r>
          </a:p>
          <a:p>
            <a:pPr algn="just"/>
            <a:r>
              <a:rPr lang="ru-RU" sz="1400" b="1" dirty="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39507"/>
            <a:ext cx="8118149" cy="5293757"/>
          </a:xfrm>
          <a:prstGeom prst="rect">
            <a:avLst/>
          </a:prstGeom>
          <a:noFill/>
        </p:spPr>
        <p:txBody>
          <a:bodyPr wrap="square" rtlCol="0">
            <a:spAutoFit/>
          </a:bodyPr>
          <a:lstStyle/>
          <a:p>
            <a:pPr lvl="0" algn="just"/>
            <a:r>
              <a:rPr lang="ru-RU" sz="1400" dirty="0" smtClean="0"/>
              <a:t>	</a:t>
            </a:r>
            <a:r>
              <a:rPr lang="en-US" sz="1600" b="1" dirty="0" smtClean="0"/>
              <a:t>I. </a:t>
            </a:r>
            <a:r>
              <a:rPr lang="ru-RU" sz="1600" b="1" dirty="0" smtClean="0"/>
              <a:t>Общая </a:t>
            </a:r>
            <a:r>
              <a:rPr lang="ru-RU" sz="1600" b="1" dirty="0"/>
              <a:t>характеристика информационно-правовых норм</a:t>
            </a:r>
          </a:p>
          <a:p>
            <a:pPr algn="just"/>
            <a:r>
              <a:rPr lang="ru-RU" sz="1400" dirty="0"/>
              <a:t> </a:t>
            </a:r>
          </a:p>
          <a:p>
            <a:pPr algn="just"/>
            <a:r>
              <a:rPr lang="en-US" sz="1400" dirty="0" smtClean="0"/>
              <a:t>	</a:t>
            </a:r>
            <a:r>
              <a:rPr lang="ru-RU" sz="1400" dirty="0" smtClean="0"/>
              <a:t>Юридическое </a:t>
            </a:r>
            <a:r>
              <a:rPr lang="ru-RU" sz="1400" dirty="0"/>
              <a:t>содержание информационного права составляют правовые нормы, обеспечивающие регулирование общественных отношений, которые возникают по поводу обращения информации, информационных ресурсов и информационных продуктов. Как и нормы любой иной отрасли права, информационно-правовые нормы представляют собой правило должного, возможного либо дозволенного поведения участников общественных отношений. Специфика норм информационного права, а, соответственно, и информационно-правового регулирования предопределяется спецификой предмета правового регулирования и особенностями сферы их регулирующего воздействия, коей является сфера обращения информации, или информационная сфера.</a:t>
            </a:r>
          </a:p>
          <a:p>
            <a:pPr algn="just"/>
            <a:r>
              <a:rPr lang="en-US" sz="1400" i="1" dirty="0" smtClean="0"/>
              <a:t>	</a:t>
            </a:r>
            <a:r>
              <a:rPr lang="ru-RU" sz="1400" i="1" dirty="0" smtClean="0"/>
              <a:t>Информационно-правовая </a:t>
            </a:r>
            <a:r>
              <a:rPr lang="ru-RU" sz="1400" i="1" dirty="0"/>
              <a:t>норма</a:t>
            </a:r>
            <a:r>
              <a:rPr lang="ru-RU" sz="1400" dirty="0"/>
              <a:t> – это установленное или санкционированное государством правило поведения, непосредственно направленное на регулирование общественных отношений, возникающих, изменяющихся и прекращающихся в информационной сфере в связи с реализацией информационных прав и обязанностей субъектов права и осуществлением информационных процессов при обращении информации.</a:t>
            </a:r>
          </a:p>
          <a:p>
            <a:pPr algn="just"/>
            <a:r>
              <a:rPr lang="en-US" sz="1400" dirty="0" smtClean="0"/>
              <a:t>	</a:t>
            </a:r>
            <a:r>
              <a:rPr lang="ru-RU" sz="1400" dirty="0"/>
              <a:t>Характерные черты норм информационного права:</a:t>
            </a:r>
          </a:p>
          <a:p>
            <a:pPr marL="342900" lvl="0" indent="-342900" algn="just">
              <a:buFont typeface="+mj-lt"/>
              <a:buAutoNum type="arabicParenR"/>
            </a:pPr>
            <a:r>
              <a:rPr lang="ru-RU" sz="1400" dirty="0"/>
              <a:t>данные нормы призваны регулировать общественные отношения, которые возникают при осуществлении информационных процессов, связанных с созданием, преобразованием, хранением, распространением и потреблением информации;</a:t>
            </a:r>
          </a:p>
          <a:p>
            <a:pPr marL="342900" lvl="0" indent="-342900" algn="just">
              <a:buFont typeface="+mj-lt"/>
              <a:buAutoNum type="arabicParenR"/>
            </a:pPr>
            <a:r>
              <a:rPr lang="ru-RU" sz="1400" dirty="0"/>
              <a:t>нормы информационного права преследуют такие цели, как регламентация процессов оборота информации и информационных продуктов, упорядочение и классификация объектов информационной сферы, нормативное закрепление научно обоснованных и наиболее целесообразных взаимоотношений между субъектами информационных правоотношений, обеспечение охраны информационных правоотношений от возможных нарушений</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616648"/>
          </a:xfrm>
          <a:prstGeom prst="rect">
            <a:avLst/>
          </a:prstGeom>
          <a:noFill/>
        </p:spPr>
        <p:txBody>
          <a:bodyPr wrap="square" rtlCol="0">
            <a:spAutoFit/>
          </a:bodyPr>
          <a:lstStyle/>
          <a:p>
            <a:pPr marL="342900" lvl="0" indent="-342900" algn="just">
              <a:buFont typeface="+mj-lt"/>
              <a:buAutoNum type="arabicParenR" startAt="3"/>
            </a:pPr>
            <a:r>
              <a:rPr lang="ru-RU" sz="1400" dirty="0"/>
              <a:t>применение норм информационного права, как правило, требует от участников информационных правоотношений специальных знаний как в области информации, так и в области права.</a:t>
            </a:r>
          </a:p>
          <a:p>
            <a:pPr algn="just"/>
            <a:r>
              <a:rPr lang="en-US" sz="1400" dirty="0" smtClean="0"/>
              <a:t>	</a:t>
            </a:r>
            <a:r>
              <a:rPr lang="ru-RU" sz="1400" dirty="0" smtClean="0"/>
              <a:t>Как </a:t>
            </a:r>
            <a:r>
              <a:rPr lang="ru-RU" sz="1400" dirty="0"/>
              <a:t>и любые другие правовые нормы, нормы информационного права имеют структуру, под которой понимается внутреннее строение информационно-правовой нормы и порядок взаимосвязи ее составляющих элементов. К числу последних относятся гипотеза, диспозиция и санкция. Гипотеза представляет собой часть информационно-правовой нормы, которая указывает на фактические условия ее реализации. Диспозиция, будучи основной частью нормы информационного права, закрепляет собственно правило поведения субъектов права, на которых распространяется ее действие. Санкция представляет собой часть информационно-правовой нормы, в которой предусматриваются меры воздействия, подлежащие применению к лицу, не исполняющему или нарушающему предписания нормы информационного права.</a:t>
            </a:r>
          </a:p>
          <a:p>
            <a:pPr algn="just"/>
            <a:r>
              <a:rPr lang="en-US" sz="1400" dirty="0" smtClean="0"/>
              <a:t>	</a:t>
            </a:r>
            <a:r>
              <a:rPr lang="ru-RU" sz="1400" dirty="0" smtClean="0"/>
              <a:t>Наиболее </a:t>
            </a:r>
            <a:r>
              <a:rPr lang="ru-RU" sz="1400" dirty="0"/>
              <a:t>полному уяснению сущности и функционального назначения информационно-правовых норм способствует их классификация. Существуют различные основания (критерии) подразделения норм информационного права на виды, среди которых особое практическое значение имеют следующие критерии </a:t>
            </a:r>
            <a:r>
              <a:rPr lang="ru-RU" sz="1400" dirty="0" smtClean="0"/>
              <a:t>классификации:</a:t>
            </a:r>
            <a:endParaRPr lang="en-US" sz="1400" dirty="0" smtClean="0"/>
          </a:p>
          <a:p>
            <a:pPr marL="342900" indent="-342900" algn="just">
              <a:buFont typeface="+mj-lt"/>
              <a:buAutoNum type="arabicPeriod"/>
            </a:pPr>
            <a:r>
              <a:rPr lang="ru-RU" sz="1400" i="1" dirty="0" smtClean="0"/>
              <a:t>по </a:t>
            </a:r>
            <a:r>
              <a:rPr lang="ru-RU" sz="1400" i="1" dirty="0"/>
              <a:t>характеру содержания</a:t>
            </a:r>
            <a:r>
              <a:rPr lang="ru-RU" sz="1400" dirty="0"/>
              <a:t> нормы ИП подразделяются на</a:t>
            </a:r>
            <a:r>
              <a:rPr lang="ru-RU" sz="1400" dirty="0" smtClean="0"/>
              <a:t>:</a:t>
            </a:r>
            <a:endParaRPr lang="en-US" sz="1400" dirty="0" smtClean="0"/>
          </a:p>
          <a:p>
            <a:pPr lvl="0" algn="just"/>
            <a:r>
              <a:rPr lang="en-US" sz="1400" dirty="0" smtClean="0"/>
              <a:t>1.1	</a:t>
            </a:r>
            <a:r>
              <a:rPr lang="ru-RU" sz="1400" dirty="0" smtClean="0"/>
              <a:t>материальные </a:t>
            </a:r>
            <a:r>
              <a:rPr lang="ru-RU" sz="1400" dirty="0"/>
              <a:t>нормы, которые определяют структуру информационного законодательства, систему и статус участников информационных правоотношений. Такие информационно-правовые нормы, в частности, устанавливают правовой статус, компетенцию государственных органов и других субъектов информационных правоотношений, основы их взаимодействия при обращении информации, их ответственность в соответствии с действующим законодательством.</a:t>
            </a:r>
            <a:endParaRPr lang="en-US"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0" lvl="1" algn="just"/>
            <a:r>
              <a:rPr lang="en-US" sz="1400" dirty="0" smtClean="0"/>
              <a:t>1.2	</a:t>
            </a:r>
            <a:r>
              <a:rPr lang="ru-RU" sz="1400" dirty="0" smtClean="0"/>
              <a:t>процессуальные </a:t>
            </a:r>
            <a:r>
              <a:rPr lang="ru-RU" sz="1400" dirty="0"/>
              <a:t>нормы, к числу которых, как правило, относятся те нормы, которые регулируют динамику организации и обеспечения процессов обращения информации, в том числе формирование информационных ресурсов и предоставление права пользования ими. Эти нормы не всегда имеют четкие рамки, однозначно определяющие их процедурно-процессуальный характер, что на практике затрудняет отграничение данных норм от норм материальных</a:t>
            </a:r>
            <a:r>
              <a:rPr lang="ru-RU" sz="1400" dirty="0" smtClean="0"/>
              <a:t>.</a:t>
            </a:r>
            <a:endParaRPr lang="en-US" sz="1400" dirty="0" smtClean="0"/>
          </a:p>
          <a:p>
            <a:pPr marL="342900" lvl="0" indent="-342900" algn="just">
              <a:buFont typeface="+mj-lt"/>
              <a:buAutoNum type="arabicPeriod" startAt="2"/>
            </a:pPr>
            <a:r>
              <a:rPr lang="ru-RU" sz="1400" i="1" dirty="0" smtClean="0"/>
              <a:t>по </a:t>
            </a:r>
            <a:r>
              <a:rPr lang="ru-RU" sz="1400" i="1" dirty="0"/>
              <a:t>направленности поведения участников</a:t>
            </a:r>
            <a:r>
              <a:rPr lang="ru-RU" sz="1400" dirty="0"/>
              <a:t> информационных отношений информационные нормы подразделяются на:</a:t>
            </a:r>
          </a:p>
          <a:p>
            <a:pPr lvl="1" algn="just"/>
            <a:r>
              <a:rPr lang="en-US" sz="1400" dirty="0" smtClean="0"/>
              <a:t>2.1	</a:t>
            </a:r>
            <a:r>
              <a:rPr lang="ru-RU" sz="1400" dirty="0" smtClean="0"/>
              <a:t>обязывающие</a:t>
            </a:r>
            <a:r>
              <a:rPr lang="ru-RU" sz="1400" dirty="0"/>
              <a:t>;</a:t>
            </a:r>
          </a:p>
          <a:p>
            <a:pPr lvl="1" algn="just"/>
            <a:r>
              <a:rPr lang="en-US" sz="1400" dirty="0" smtClean="0"/>
              <a:t>2.2	</a:t>
            </a:r>
            <a:r>
              <a:rPr lang="ru-RU" sz="1400" dirty="0" smtClean="0"/>
              <a:t>запрещающие</a:t>
            </a:r>
            <a:r>
              <a:rPr lang="ru-RU" sz="1400" dirty="0"/>
              <a:t>;</a:t>
            </a:r>
          </a:p>
          <a:p>
            <a:pPr lvl="1" algn="just"/>
            <a:r>
              <a:rPr lang="en-US" sz="1400" dirty="0" smtClean="0"/>
              <a:t>2.3	</a:t>
            </a:r>
            <a:r>
              <a:rPr lang="ru-RU" sz="1400" dirty="0" err="1" smtClean="0"/>
              <a:t>управомачивающие</a:t>
            </a:r>
            <a:r>
              <a:rPr lang="ru-RU" sz="1400" dirty="0"/>
              <a:t>.</a:t>
            </a:r>
          </a:p>
          <a:p>
            <a:pPr marL="342900" lvl="1" indent="-342900" algn="just">
              <a:buFont typeface="+mj-lt"/>
              <a:buAutoNum type="arabicPeriod" startAt="3"/>
            </a:pPr>
            <a:r>
              <a:rPr lang="ru-RU" sz="1400" i="1" dirty="0"/>
              <a:t>в зависимости от формы предписаний</a:t>
            </a:r>
            <a:r>
              <a:rPr lang="ru-RU" sz="1400" dirty="0"/>
              <a:t> информационные нормы бывают императивные и диспозитивные. Императивные нормы содержат правила, непосредственно определяющие поведение субъектов при наступлении сформулированных в них условий, которые могут быть изменены или отменены лишь нормой права такого же характера. Следует отметить, что в ИП традиционно выделяют такие виды императивных норм, как:</a:t>
            </a:r>
          </a:p>
          <a:p>
            <a:pPr lvl="1" algn="just"/>
            <a:r>
              <a:rPr lang="en-US" sz="1400" dirty="0" smtClean="0"/>
              <a:t>3.1	</a:t>
            </a:r>
            <a:r>
              <a:rPr lang="ru-RU" sz="1400" dirty="0" smtClean="0"/>
              <a:t>нормы-определения</a:t>
            </a:r>
            <a:r>
              <a:rPr lang="ru-RU" sz="1400" dirty="0"/>
              <a:t>;</a:t>
            </a:r>
          </a:p>
          <a:p>
            <a:pPr lvl="1" algn="just"/>
            <a:r>
              <a:rPr lang="en-US" sz="1400" dirty="0" smtClean="0"/>
              <a:t>3.2	</a:t>
            </a:r>
            <a:r>
              <a:rPr lang="ru-RU" sz="1400" dirty="0" smtClean="0"/>
              <a:t>нормы-принципы</a:t>
            </a:r>
            <a:r>
              <a:rPr lang="ru-RU" sz="1400" dirty="0"/>
              <a:t>;</a:t>
            </a:r>
          </a:p>
          <a:p>
            <a:pPr lvl="1" algn="just"/>
            <a:r>
              <a:rPr lang="en-US" sz="1400" dirty="0" smtClean="0"/>
              <a:t>3.3	</a:t>
            </a:r>
            <a:r>
              <a:rPr lang="ru-RU" sz="1400" dirty="0" smtClean="0"/>
              <a:t>нормы-цели</a:t>
            </a:r>
            <a:r>
              <a:rPr lang="ru-RU" sz="1400" dirty="0"/>
              <a:t>;</a:t>
            </a:r>
          </a:p>
          <a:p>
            <a:pPr lvl="1" algn="just"/>
            <a:r>
              <a:rPr lang="en-US" sz="1400" dirty="0" smtClean="0"/>
              <a:t>3.4	</a:t>
            </a:r>
            <a:r>
              <a:rPr lang="ru-RU" sz="1400" dirty="0" smtClean="0"/>
              <a:t>нормы-запреты</a:t>
            </a:r>
            <a:r>
              <a:rPr lang="ru-RU" sz="1400" dirty="0"/>
              <a:t>;</a:t>
            </a:r>
          </a:p>
          <a:p>
            <a:pPr lvl="1" algn="just"/>
            <a:r>
              <a:rPr lang="en-US" sz="1400" dirty="0" smtClean="0"/>
              <a:t>3.5	</a:t>
            </a:r>
            <a:r>
              <a:rPr lang="ru-RU" sz="1400" dirty="0" smtClean="0"/>
              <a:t>нормы-санкции</a:t>
            </a:r>
            <a:r>
              <a:rPr lang="ru-RU" sz="1400" dirty="0"/>
              <a:t>;</a:t>
            </a:r>
          </a:p>
          <a:p>
            <a:pPr lvl="1" algn="just"/>
            <a:r>
              <a:rPr lang="en-US" sz="1400" dirty="0" smtClean="0"/>
              <a:t>3.6	</a:t>
            </a:r>
            <a:r>
              <a:rPr lang="ru-RU" sz="1400" dirty="0" err="1" smtClean="0"/>
              <a:t>компетенционные</a:t>
            </a:r>
            <a:r>
              <a:rPr lang="ru-RU" sz="1400" dirty="0" smtClean="0"/>
              <a:t> </a:t>
            </a:r>
            <a:r>
              <a:rPr lang="ru-RU" sz="1400" dirty="0"/>
              <a:t>нормы, которые определяют легальные пределы деятельности субъектов права.</a:t>
            </a:r>
          </a:p>
          <a:p>
            <a:pPr marL="0" lvl="1"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32092"/>
          </a:xfrm>
          <a:prstGeom prst="rect">
            <a:avLst/>
          </a:prstGeom>
          <a:noFill/>
        </p:spPr>
        <p:txBody>
          <a:bodyPr wrap="square" rtlCol="0">
            <a:spAutoFit/>
          </a:bodyPr>
          <a:lstStyle/>
          <a:p>
            <a:pPr algn="just"/>
            <a:r>
              <a:rPr lang="en-US" sz="1400" dirty="0" smtClean="0"/>
              <a:t>	</a:t>
            </a:r>
            <a:r>
              <a:rPr lang="ru-RU" sz="1400" dirty="0" smtClean="0"/>
              <a:t>Диспозитивные </a:t>
            </a:r>
            <a:r>
              <a:rPr lang="ru-RU" sz="1400" dirty="0"/>
              <a:t>нормы ИП закрепляют правило поведения, предоставляющее участникам информационных отношений возможность самостоятельно определять вариант своего поведения и перечень своих прав и обязанностей. </a:t>
            </a:r>
          </a:p>
          <a:p>
            <a:pPr algn="just"/>
            <a:r>
              <a:rPr lang="en-US" sz="1400" dirty="0" smtClean="0"/>
              <a:t>	</a:t>
            </a:r>
            <a:r>
              <a:rPr lang="ru-RU" sz="1400" dirty="0" smtClean="0"/>
              <a:t>Помимо </a:t>
            </a:r>
            <a:r>
              <a:rPr lang="ru-RU" sz="1400" dirty="0"/>
              <a:t>строго обязательных (императивных) норм и норм, предоставляющих возможность выбора (диспозитивных), некоторые авторы выделяют рекомендательные нормы, которые содержат определенные советы о целесообразности совершения субъектами информационного права тех или иных действий. В отличие от диспозитивных норм права, рекомендательные нормы обязывают участников правоотношений (в форме совета) совершить какие-либо действия в информационной сфере, отставляя за ними возможность самостоятельно выбрать способ исполнения предусмотренных нормой обязательств, или предписывают субъекту выполнение определенных действий, допуская возможность конкретизации положений правовой нормы исходя из фактических обстоятельств ее реализации.</a:t>
            </a:r>
          </a:p>
          <a:p>
            <a:pPr marL="342900" lvl="0" indent="-342900" algn="just">
              <a:buFont typeface="+mj-lt"/>
              <a:buAutoNum type="arabicPeriod" startAt="4"/>
            </a:pPr>
            <a:r>
              <a:rPr lang="ru-RU" sz="1400" i="1" dirty="0"/>
              <a:t>по сфере применения</a:t>
            </a:r>
            <a:r>
              <a:rPr lang="ru-RU" sz="1400" dirty="0"/>
              <a:t>:</a:t>
            </a:r>
          </a:p>
          <a:p>
            <a:pPr lvl="1" algn="just"/>
            <a:r>
              <a:rPr lang="en-US" sz="1400" dirty="0" smtClean="0"/>
              <a:t>4.1	</a:t>
            </a:r>
            <a:r>
              <a:rPr lang="ru-RU" sz="1400" dirty="0" smtClean="0"/>
              <a:t>общегосударственные </a:t>
            </a:r>
            <a:r>
              <a:rPr lang="ru-RU" sz="1400" dirty="0"/>
              <a:t>нормы ИП (республиканские); </a:t>
            </a:r>
          </a:p>
          <a:p>
            <a:pPr lvl="1" algn="just"/>
            <a:r>
              <a:rPr lang="en-US" sz="1400" dirty="0" smtClean="0"/>
              <a:t>4.2	</a:t>
            </a:r>
            <a:r>
              <a:rPr lang="ru-RU" sz="1400" dirty="0" smtClean="0"/>
              <a:t>нормы </a:t>
            </a:r>
            <a:r>
              <a:rPr lang="ru-RU" sz="1400" dirty="0"/>
              <a:t>ограниченного территориального действия (нормы органов местного самоуправления).</a:t>
            </a:r>
          </a:p>
          <a:p>
            <a:pPr marL="342900" lvl="0" indent="-342900" algn="just">
              <a:buFont typeface="+mj-lt"/>
              <a:buAutoNum type="arabicPeriod" startAt="5"/>
            </a:pPr>
            <a:r>
              <a:rPr lang="ru-RU" sz="1400" i="1" dirty="0"/>
              <a:t>по действию во времени</a:t>
            </a:r>
            <a:r>
              <a:rPr lang="ru-RU" sz="1400" dirty="0"/>
              <a:t> информационно-правовые нормы делятся на срочные (т.е. с заранее определенным сроком действия), и бессрочные (не имеющие такого срока).</a:t>
            </a:r>
          </a:p>
          <a:p>
            <a:pPr algn="just"/>
            <a:r>
              <a:rPr lang="en-US" sz="1400" dirty="0" smtClean="0"/>
              <a:t>	</a:t>
            </a:r>
            <a:r>
              <a:rPr lang="ru-RU" sz="1400" dirty="0" smtClean="0"/>
              <a:t>Нормы </a:t>
            </a:r>
            <a:r>
              <a:rPr lang="ru-RU" sz="1400" dirty="0"/>
              <a:t>ИП могут запрещать участникам информационных отношений совершать определенные действия, предписывать конкретное поведение (нормы публично-правового характера) либо разрешать самим свободно определять характер взаимоотношений друг с другом на договорной основе (нормы частного права</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93757"/>
          </a:xfrm>
          <a:prstGeom prst="rect">
            <a:avLst/>
          </a:prstGeom>
          <a:noFill/>
        </p:spPr>
        <p:txBody>
          <a:bodyPr wrap="square" rtlCol="0">
            <a:spAutoFit/>
          </a:bodyPr>
          <a:lstStyle/>
          <a:p>
            <a:pPr lvl="0" algn="just"/>
            <a:r>
              <a:rPr lang="ru-RU" sz="1400" dirty="0" smtClean="0"/>
              <a:t>	</a:t>
            </a:r>
            <a:r>
              <a:rPr lang="en-US" sz="1600" b="1" dirty="0" smtClean="0"/>
              <a:t>II. </a:t>
            </a:r>
            <a:r>
              <a:rPr lang="ru-RU" sz="1600" b="1" dirty="0" smtClean="0"/>
              <a:t>Источники </a:t>
            </a:r>
            <a:r>
              <a:rPr lang="ru-RU" sz="1600" b="1" dirty="0"/>
              <a:t>информационно-правовых </a:t>
            </a:r>
            <a:r>
              <a:rPr lang="ru-RU" sz="1600" b="1" dirty="0" smtClean="0"/>
              <a:t>норм</a:t>
            </a:r>
            <a:endParaRPr lang="en-US" sz="1600" b="1" dirty="0" smtClean="0"/>
          </a:p>
          <a:p>
            <a:pPr lvl="0" algn="just"/>
            <a:endParaRPr lang="en-US" sz="1400" b="1" dirty="0"/>
          </a:p>
          <a:p>
            <a:pPr algn="just"/>
            <a:r>
              <a:rPr lang="en-US" sz="1400" dirty="0" smtClean="0"/>
              <a:t>	</a:t>
            </a:r>
            <a:r>
              <a:rPr lang="ru-RU" sz="1400" dirty="0" smtClean="0"/>
              <a:t>С </a:t>
            </a:r>
            <a:r>
              <a:rPr lang="ru-RU" sz="1400" dirty="0"/>
              <a:t>точки зрения значения законодательных актов, закрепляющих нормы информационного права, а также общественных отношений, регулирование которых ими обеспечивается, источники информационно-правовых норм можно структурировать следующим образом:</a:t>
            </a:r>
          </a:p>
          <a:p>
            <a:pPr marL="342900" lvl="0" indent="-342900" algn="just">
              <a:buFont typeface="+mj-lt"/>
              <a:buAutoNum type="arabicParenR"/>
            </a:pPr>
            <a:r>
              <a:rPr lang="ru-RU" sz="1400" dirty="0"/>
              <a:t>информационно-правовые нормы Конституции Республики Беларусь;</a:t>
            </a:r>
          </a:p>
          <a:p>
            <a:pPr marL="342900" lvl="0" indent="-342900" algn="just">
              <a:buFont typeface="+mj-lt"/>
              <a:buAutoNum type="arabicParenR"/>
            </a:pPr>
            <a:r>
              <a:rPr lang="ru-RU" sz="1400" dirty="0"/>
              <a:t>законодательство о формировании информационных ресурсов, подготовке информационных объектов, предоставлении информационных услуг (Закон Республики Беларусь от  10 ноября 2008 г. № 455-З «Об информации, информатизации и защите информации»);</a:t>
            </a:r>
          </a:p>
          <a:p>
            <a:pPr marL="342900" lvl="0" indent="-342900" algn="just">
              <a:buFont typeface="+mj-lt"/>
              <a:buAutoNum type="arabicParenR"/>
            </a:pPr>
            <a:r>
              <a:rPr lang="ru-RU" sz="1400" dirty="0"/>
              <a:t>законодательство о создании и применении информационных технологий и средств их обеспечения;</a:t>
            </a:r>
          </a:p>
          <a:p>
            <a:pPr marL="342900" lvl="0" indent="-342900" algn="just">
              <a:buFont typeface="+mj-lt"/>
              <a:buAutoNum type="arabicParenR"/>
            </a:pPr>
            <a:r>
              <a:rPr lang="ru-RU" sz="1400" dirty="0"/>
              <a:t>законодательство об информационной безопасности (Закон Республики Беларусь от 19 июля 2010 г. № 170-З «О государственных секретах»);</a:t>
            </a:r>
          </a:p>
          <a:p>
            <a:pPr marL="342900" lvl="0" indent="-342900" algn="just">
              <a:buFont typeface="+mj-lt"/>
              <a:buAutoNum type="arabicParenR"/>
            </a:pPr>
            <a:r>
              <a:rPr lang="ru-RU" sz="1400" dirty="0"/>
              <a:t>законодательство об интеллектуальной собственности (например, Закон республики Беларусь от 16 мая 1996 г. № 370-XIII «Об авторском праве и смежных правах» (в ред. Закона Республики Беларусь от 14.07.2008 № 396-З));</a:t>
            </a:r>
          </a:p>
          <a:p>
            <a:pPr marL="342900" lvl="0" indent="-342900" algn="just">
              <a:buFont typeface="+mj-lt"/>
              <a:buAutoNum type="arabicParenR"/>
            </a:pPr>
            <a:r>
              <a:rPr lang="ru-RU" sz="1400" dirty="0"/>
              <a:t>законодательство о средствах массовой информации (например, Закон Республики Беларусь от 17 июля 2008 г. № 427-З «О средствах массовой информации», Закон Республики Беларусь от 10 мая 2007 г. № 225-З «О рекламе» (в ред. Закона Республики Беларусь от 28.12.2009 № 95-З));</a:t>
            </a:r>
          </a:p>
          <a:p>
            <a:pPr marL="342900" lvl="0" indent="-342900" algn="just">
              <a:buFont typeface="+mj-lt"/>
              <a:buAutoNum type="arabicParenR"/>
            </a:pPr>
            <a:r>
              <a:rPr lang="ru-RU" sz="1400" dirty="0"/>
              <a:t>информационно-правовые нормы в составе актов отраслевого законодательства (нормы Гражданского кодекса Республики Беларусь, Кодекса Республики Беларусь об административных правонарушениях, Уголовного кодекса Республики Беларусь и др.);</a:t>
            </a:r>
          </a:p>
          <a:p>
            <a:pPr marL="342900" lvl="0" indent="-342900" algn="just">
              <a:buFont typeface="+mj-lt"/>
              <a:buAutoNum type="arabicParenR"/>
            </a:pPr>
            <a:r>
              <a:rPr lang="ru-RU" sz="1400" dirty="0"/>
              <a:t>нормы информационного права, содержащиеся в международных договорах, ратифицированных Республикой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en-US" sz="1400" dirty="0" smtClean="0"/>
              <a:t>	</a:t>
            </a:r>
            <a:r>
              <a:rPr lang="ru-RU" sz="1400" dirty="0" smtClean="0"/>
              <a:t>Распределение </a:t>
            </a:r>
            <a:r>
              <a:rPr lang="ru-RU" sz="1400" dirty="0"/>
              <a:t>информационно-правовых норм по указанным группам и разграничение этих групп по характеру регулируемых общественных отношений является условным. Кроме того, представленная система информационного законодательства не является застывшим массивом.</a:t>
            </a:r>
          </a:p>
          <a:p>
            <a:pPr algn="just"/>
            <a:r>
              <a:rPr lang="ru-RU" sz="1400" dirty="0"/>
              <a:t> </a:t>
            </a:r>
          </a:p>
          <a:p>
            <a:pPr lvl="0" algn="just"/>
            <a:r>
              <a:rPr lang="en-US" sz="1400" b="1" dirty="0" smtClean="0"/>
              <a:t>	</a:t>
            </a:r>
            <a:r>
              <a:rPr lang="en-US" sz="1600" b="1" dirty="0" smtClean="0"/>
              <a:t>III. </a:t>
            </a:r>
            <a:r>
              <a:rPr lang="ru-RU" sz="1600" b="1" dirty="0" smtClean="0"/>
              <a:t>Понятие</a:t>
            </a:r>
            <a:r>
              <a:rPr lang="ru-RU" sz="1600" b="1" dirty="0"/>
              <a:t>, содержание и структура информационного правоотношения</a:t>
            </a:r>
          </a:p>
          <a:p>
            <a:pPr algn="just"/>
            <a:r>
              <a:rPr lang="ru-RU" sz="1400" dirty="0"/>
              <a:t> </a:t>
            </a:r>
          </a:p>
          <a:p>
            <a:pPr algn="just"/>
            <a:r>
              <a:rPr lang="en-US" sz="1400" dirty="0" smtClean="0"/>
              <a:t>	</a:t>
            </a:r>
            <a:r>
              <a:rPr lang="ru-RU" sz="1400" dirty="0" smtClean="0"/>
              <a:t>Любая </a:t>
            </a:r>
            <a:r>
              <a:rPr lang="ru-RU" sz="1400" dirty="0"/>
              <a:t>информационно-правовая норма, являясь условием и предпосылкой возникновения информационных правоотношений, реализуется только посредством данных отношений. Поскольку информационные правоотношения являются разновидностью правовых отношений, они характеризуются общими признаками, которые присущи любым правоотношениям (</a:t>
            </a:r>
            <a:r>
              <a:rPr lang="ru-RU" sz="1400" dirty="0" err="1"/>
              <a:t>урегулированность</a:t>
            </a:r>
            <a:r>
              <a:rPr lang="ru-RU" sz="1400" dirty="0"/>
              <a:t> правовой нормой, наличие у сторон правоотношения субъективных прав и обязанностей, осуществление которых обеспечено возможностью государственного принуждения и т.д.). Вместе с тем данные правовые отношения имеют и специфические характеристики, определяемые особой сферой их возникновения: они складываются в информационной сфере, т.е. сфере обращения информации, и регулируются информационно-правовыми нормами.</a:t>
            </a:r>
          </a:p>
          <a:p>
            <a:pPr algn="just"/>
            <a:r>
              <a:rPr lang="en-US" sz="1400" dirty="0" smtClean="0"/>
              <a:t>	</a:t>
            </a:r>
            <a:r>
              <a:rPr lang="ru-RU" sz="1400" dirty="0" smtClean="0"/>
              <a:t>Информационное </a:t>
            </a:r>
            <a:r>
              <a:rPr lang="ru-RU" sz="1400" dirty="0"/>
              <a:t>правоотношение в общей форме может быть определено, как урегулированное информационно-правовой нормой общественное отношение, стороны которого являются носителями взаимных прав и обязанностей, установленных и гарантированных информационно-правовой нормой.</a:t>
            </a:r>
          </a:p>
          <a:p>
            <a:pPr algn="just"/>
            <a:r>
              <a:rPr lang="ru-RU" sz="1400" dirty="0" smtClean="0"/>
              <a:t>	</a:t>
            </a:r>
            <a:r>
              <a:rPr lang="ru-RU" sz="1400" dirty="0"/>
              <a:t>Правовое регулирование информационных отношений осуществляется на основе следующих принципов:</a:t>
            </a:r>
          </a:p>
          <a:p>
            <a:pPr marL="285750" indent="-285750" algn="just">
              <a:buFont typeface="Arial" pitchFamily="34" charset="0"/>
              <a:buChar char="•"/>
            </a:pPr>
            <a:r>
              <a:rPr lang="ru-RU" sz="1400" dirty="0"/>
              <a:t>свободы поиска, получения, передачи, сбора, обработки, накопления, хранения, распространения и (или) предоставления информации, а также пользования информацией</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285750" indent="-285750" algn="just">
              <a:buFont typeface="Arial" pitchFamily="34" charset="0"/>
              <a:buChar char="•"/>
            </a:pPr>
            <a:r>
              <a:rPr lang="ru-RU" sz="1400" dirty="0"/>
              <a:t>установления ограничений распространения и (или) предоставления информации только законодательными актами Республики Беларусь;</a:t>
            </a:r>
          </a:p>
          <a:p>
            <a:pPr marL="285750" indent="-285750" algn="just">
              <a:buFont typeface="Arial" pitchFamily="34" charset="0"/>
              <a:buChar char="•"/>
            </a:pPr>
            <a:r>
              <a:rPr lang="ru-RU" sz="1400" dirty="0"/>
              <a:t>своевременности предоставления, объективности, полноты и достоверности информации;</a:t>
            </a:r>
          </a:p>
          <a:p>
            <a:pPr marL="285750" indent="-285750" algn="just">
              <a:buFont typeface="Arial" pitchFamily="34" charset="0"/>
              <a:buChar char="•"/>
            </a:pPr>
            <a:r>
              <a:rPr lang="ru-RU" sz="1400" dirty="0"/>
              <a:t>защиты информации о частной жизни физического лица и персональных данных;</a:t>
            </a:r>
          </a:p>
          <a:p>
            <a:pPr marL="285750" indent="-285750" algn="just">
              <a:buFont typeface="Arial" pitchFamily="34" charset="0"/>
              <a:buChar char="•"/>
            </a:pPr>
            <a:r>
              <a:rPr lang="ru-RU" sz="1400" dirty="0"/>
              <a:t>обеспечения безопасности личности, общества и государства при пользовании информацией и применении информационных технологий;</a:t>
            </a:r>
          </a:p>
          <a:p>
            <a:pPr marL="285750" indent="-285750" algn="just">
              <a:buFont typeface="Arial" pitchFamily="34" charset="0"/>
              <a:buChar char="•"/>
            </a:pPr>
            <a:r>
              <a:rPr lang="ru-RU" sz="1400" dirty="0"/>
              <a:t>обязательности применения определенных информационных технологий для создания и эксплуатации информационных систем и информационных сетей в случаях, установленных законодательством Республики Беларусь.</a:t>
            </a:r>
          </a:p>
          <a:p>
            <a:pPr algn="just"/>
            <a:r>
              <a:rPr lang="en-US" sz="1400" dirty="0" smtClean="0"/>
              <a:t>	</a:t>
            </a:r>
            <a:r>
              <a:rPr lang="ru-RU" sz="1400" dirty="0"/>
              <a:t>Характерные черты информационных правоотношений: данные отношения возникают по поводу создания, преобразования, хранения, распространения или потребления информации; они могут складываться как между равными, так и неравными субъектами; основанием их возникновения могут быть не только действия людей, но и наступление определенных событий, имеющих юридическое значение; данные правоотношения носят двусторонний характер.</a:t>
            </a:r>
          </a:p>
          <a:p>
            <a:pPr algn="just"/>
            <a:r>
              <a:rPr lang="en-US" sz="1400" dirty="0" smtClean="0"/>
              <a:t>	</a:t>
            </a:r>
            <a:r>
              <a:rPr lang="ru-RU" sz="1400" dirty="0" smtClean="0"/>
              <a:t>Информационные </a:t>
            </a:r>
            <a:r>
              <a:rPr lang="ru-RU" sz="1400" dirty="0"/>
              <a:t>правоотношения имеют определенную структуру. Элементами структуры информационных правоотношений являются:</a:t>
            </a:r>
          </a:p>
          <a:p>
            <a:pPr marL="342900" lvl="0" indent="-342900" algn="just">
              <a:buFont typeface="+mj-lt"/>
              <a:buAutoNum type="arabicParenR"/>
            </a:pPr>
            <a:r>
              <a:rPr lang="ru-RU" sz="1400" dirty="0"/>
              <a:t>Субъекты информационных правоотношений, вступающие в правоотношения при осуществлении информационных процессов. Субъектами информационных отношений могут являться:</a:t>
            </a:r>
          </a:p>
          <a:p>
            <a:pPr marL="742950" lvl="1" indent="-285750" algn="just">
              <a:buFont typeface="Arial" pitchFamily="34" charset="0"/>
              <a:buChar char="•"/>
            </a:pPr>
            <a:r>
              <a:rPr lang="ru-RU" sz="1400" dirty="0"/>
              <a:t>Республика Беларусь, административно-территориальные единицы Республики Беларусь;</a:t>
            </a:r>
          </a:p>
          <a:p>
            <a:pPr marL="742950" lvl="1" indent="-285750" algn="just">
              <a:buFont typeface="Arial" pitchFamily="34" charset="0"/>
              <a:buChar char="•"/>
            </a:pPr>
            <a:r>
              <a:rPr lang="ru-RU" sz="1400" dirty="0"/>
              <a:t>государственные органы, другие государственные </a:t>
            </a:r>
            <a:r>
              <a:rPr lang="ru-RU" sz="1400" dirty="0" smtClean="0"/>
              <a:t>организации;</a:t>
            </a:r>
          </a:p>
          <a:p>
            <a:pPr marL="742950" lvl="1" indent="-285750" algn="just">
              <a:buFont typeface="Arial" pitchFamily="34" charset="0"/>
              <a:buChar char="•"/>
            </a:pPr>
            <a:r>
              <a:rPr lang="ru-RU" sz="1400" dirty="0"/>
              <a:t>иные юридические лица, организации, не являющиеся юридическими лицами;</a:t>
            </a:r>
          </a:p>
          <a:p>
            <a:pPr marL="742950" lvl="1" indent="-285750" algn="just">
              <a:buFont typeface="Arial" pitchFamily="34" charset="0"/>
              <a:buChar char="•"/>
            </a:pPr>
            <a:r>
              <a:rPr lang="ru-RU" sz="1400" dirty="0" smtClean="0"/>
              <a:t>физические </a:t>
            </a:r>
            <a:r>
              <a:rPr lang="ru-RU" sz="1400" dirty="0"/>
              <a:t>лица, в том числе индивидуальные предприниматели;</a:t>
            </a:r>
          </a:p>
          <a:p>
            <a:pPr marL="742950" lvl="1" indent="-285750" algn="just">
              <a:buFont typeface="Arial" pitchFamily="34" charset="0"/>
              <a:buChar char="•"/>
            </a:pPr>
            <a:r>
              <a:rPr lang="ru-RU" sz="1400" dirty="0"/>
              <a:t>иностранные государства, международные организации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39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401205"/>
          </a:xfrm>
          <a:prstGeom prst="rect">
            <a:avLst/>
          </a:prstGeom>
          <a:noFill/>
        </p:spPr>
        <p:txBody>
          <a:bodyPr wrap="square" rtlCol="0">
            <a:spAutoFit/>
          </a:bodyPr>
          <a:lstStyle/>
          <a:p>
            <a:pPr algn="just"/>
            <a:r>
              <a:rPr lang="ru-RU" sz="1400" dirty="0" smtClean="0"/>
              <a:t>	</a:t>
            </a:r>
            <a:r>
              <a:rPr lang="ru-RU" sz="1400" dirty="0"/>
              <a:t>Субъекты информационных отношений могут выступать в качестве:</a:t>
            </a:r>
          </a:p>
          <a:p>
            <a:pPr marL="285750" indent="-285750" algn="just">
              <a:buFont typeface="Arial" pitchFamily="34" charset="0"/>
              <a:buChar char="•"/>
            </a:pPr>
            <a:r>
              <a:rPr lang="ru-RU" sz="1400" dirty="0"/>
              <a:t>обладателей информации;</a:t>
            </a:r>
          </a:p>
          <a:p>
            <a:pPr marL="285750" indent="-285750" algn="just">
              <a:buFont typeface="Arial" pitchFamily="34" charset="0"/>
              <a:buChar char="•"/>
            </a:pPr>
            <a:r>
              <a:rPr lang="ru-RU" sz="1400" dirty="0"/>
              <a:t>пользователей информации, информационных систем, информационных сетей;</a:t>
            </a:r>
          </a:p>
          <a:p>
            <a:pPr marL="285750" indent="-285750" algn="just">
              <a:buFont typeface="Arial" pitchFamily="34" charset="0"/>
              <a:buChar char="•"/>
            </a:pPr>
            <a:r>
              <a:rPr lang="ru-RU" sz="1400" dirty="0"/>
              <a:t>собственников и владельцев программно-технических средств, информационных ресурсов, информационных систем и информационных сетей;</a:t>
            </a:r>
          </a:p>
          <a:p>
            <a:pPr marL="285750" indent="-285750" algn="just">
              <a:buFont typeface="Arial" pitchFamily="34" charset="0"/>
              <a:buChar char="•"/>
            </a:pPr>
            <a:r>
              <a:rPr lang="ru-RU" sz="1400" dirty="0"/>
              <a:t>информационных посредников;</a:t>
            </a:r>
          </a:p>
          <a:p>
            <a:pPr marL="285750" indent="-285750" algn="just">
              <a:buFont typeface="Arial" pitchFamily="34" charset="0"/>
              <a:buChar char="•"/>
            </a:pPr>
            <a:r>
              <a:rPr lang="ru-RU" sz="1400" dirty="0"/>
              <a:t>операторов информационных систем.</a:t>
            </a:r>
          </a:p>
          <a:p>
            <a:pPr algn="just"/>
            <a:r>
              <a:rPr lang="en-US" sz="1400" dirty="0" smtClean="0"/>
              <a:t>	</a:t>
            </a:r>
            <a:r>
              <a:rPr lang="ru-RU" sz="1400" dirty="0" smtClean="0"/>
              <a:t>Субъекты </a:t>
            </a:r>
            <a:r>
              <a:rPr lang="ru-RU" sz="1400" dirty="0"/>
              <a:t>информационных правоотношений обладают таким юридическим свойством как информационная </a:t>
            </a:r>
            <a:r>
              <a:rPr lang="ru-RU" sz="1400" dirty="0" err="1"/>
              <a:t>правосубъектность</a:t>
            </a:r>
            <a:r>
              <a:rPr lang="ru-RU" sz="1400" dirty="0"/>
              <a:t>, которую составляют право-, </a:t>
            </a:r>
            <a:r>
              <a:rPr lang="ru-RU" sz="1400" dirty="0" err="1"/>
              <a:t>дее</a:t>
            </a:r>
            <a:r>
              <a:rPr lang="ru-RU" sz="1400" dirty="0"/>
              <a:t>- и </a:t>
            </a:r>
            <a:r>
              <a:rPr lang="ru-RU" sz="1400" dirty="0" err="1"/>
              <a:t>деликтоспособность</a:t>
            </a:r>
            <a:r>
              <a:rPr lang="ru-RU" sz="1400" dirty="0"/>
              <a:t>.</a:t>
            </a:r>
          </a:p>
          <a:p>
            <a:pPr algn="just"/>
            <a:r>
              <a:rPr lang="en-US" sz="1400" dirty="0" smtClean="0"/>
              <a:t>	</a:t>
            </a:r>
            <a:r>
              <a:rPr lang="ru-RU" sz="1400" dirty="0" smtClean="0"/>
              <a:t>Информационная </a:t>
            </a:r>
            <a:r>
              <a:rPr lang="ru-RU" sz="1400" dirty="0"/>
              <a:t>правоспособность – это установленная и охраняемая государством потенциальная способность лица быть участником информационных правоотношений и носителем информационных прав и обязанностей.</a:t>
            </a:r>
          </a:p>
          <a:p>
            <a:pPr algn="just"/>
            <a:r>
              <a:rPr lang="en-US" sz="1400" dirty="0" smtClean="0"/>
              <a:t>	</a:t>
            </a:r>
            <a:r>
              <a:rPr lang="ru-RU" sz="1400" dirty="0" smtClean="0"/>
              <a:t>Информационная </a:t>
            </a:r>
            <a:r>
              <a:rPr lang="ru-RU" sz="1400" dirty="0"/>
              <a:t>дееспособность – это способность лица своими действиями приобретать и реализовывать права, создавать и исполнять обязанности в информационной сфере.</a:t>
            </a:r>
          </a:p>
          <a:p>
            <a:pPr algn="just"/>
            <a:r>
              <a:rPr lang="en-US" sz="1400" dirty="0" smtClean="0"/>
              <a:t>	</a:t>
            </a:r>
            <a:r>
              <a:rPr lang="ru-RU" sz="1400" dirty="0" smtClean="0"/>
              <a:t>Информационная </a:t>
            </a:r>
            <a:r>
              <a:rPr lang="ru-RU" sz="1400" dirty="0" err="1"/>
              <a:t>деликтоспособность</a:t>
            </a:r>
            <a:r>
              <a:rPr lang="ru-RU" sz="1400" dirty="0"/>
              <a:t> – это способность непосредственно нести юридическую ответственность за правонарушения в информационной сфере</a:t>
            </a:r>
            <a:r>
              <a:rPr lang="ru-RU" sz="1400" dirty="0" smtClean="0"/>
              <a:t>.</a:t>
            </a:r>
            <a:endParaRPr lang="en-US" sz="1400" dirty="0"/>
          </a:p>
          <a:p>
            <a:pPr marL="342900" lvl="0" indent="-342900" algn="just">
              <a:buFont typeface="+mj-lt"/>
              <a:buAutoNum type="arabicParenR" startAt="2"/>
            </a:pPr>
            <a:r>
              <a:rPr lang="ru-RU" sz="1400" dirty="0"/>
              <a:t>Объекты информационных правоотношений, т.е. материальные, духовные и иные социальные блага, явления и процессы, по поводу которых субъекты информационного права вступают в информационные правоотношения (например, документированная информация, элементы информационной безопасности; информационные технологии и средства их обеспечения и т.д</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19"/>
          <p:cNvGraphicFramePr/>
          <p:nvPr>
            <p:extLst>
              <p:ext uri="{D42A27DB-BD31-4B8C-83A1-F6EECF244321}">
                <p14:modId xmlns:p14="http://schemas.microsoft.com/office/powerpoint/2010/main" xmlns="" val="2976102590"/>
              </p:ext>
            </p:extLst>
          </p:nvPr>
        </p:nvGraphicFramePr>
        <p:xfrm>
          <a:off x="899592" y="620688"/>
          <a:ext cx="824440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6"/>
          <p:cNvSpPr>
            <a:spLocks noGrp="1"/>
          </p:cNvSpPr>
          <p:nvPr>
            <p:ph type="sldNum" sz="quarter" idx="12"/>
          </p:nvPr>
        </p:nvSpPr>
        <p:spPr>
          <a:xfrm>
            <a:off x="8100392" y="6492875"/>
            <a:ext cx="1043608" cy="365125"/>
          </a:xfrm>
        </p:spPr>
        <p:txBody>
          <a:bodyPr/>
          <a:lstStyle/>
          <a:p>
            <a:r>
              <a:rPr lang="ru-RU" dirty="0" smtClean="0"/>
              <a:t>Слайд </a:t>
            </a:r>
            <a:fld id="{EB2CBBB6-21F2-45AF-BB34-B9709E156EAC}" type="slidenum">
              <a:rPr lang="ru-RU" smtClean="0"/>
              <a:pPr/>
              <a:t>4</a:t>
            </a:fld>
            <a:endParaRPr lang="ru-RU" dirty="0"/>
          </a:p>
        </p:txBody>
      </p:sp>
      <p:sp>
        <p:nvSpPr>
          <p:cNvPr id="10"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2"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3" name="TextBox 12"/>
          <p:cNvSpPr txBox="1"/>
          <p:nvPr/>
        </p:nvSpPr>
        <p:spPr>
          <a:xfrm>
            <a:off x="899592" y="1268760"/>
            <a:ext cx="7848872" cy="2246769"/>
          </a:xfrm>
          <a:prstGeom prst="rect">
            <a:avLst/>
          </a:prstGeom>
          <a:noFill/>
        </p:spPr>
        <p:txBody>
          <a:bodyPr wrap="square" rtlCol="0">
            <a:spAutoFit/>
          </a:bodyPr>
          <a:lstStyle/>
          <a:p>
            <a:pPr>
              <a:lnSpc>
                <a:spcPct val="150000"/>
              </a:lnSpc>
            </a:pPr>
            <a:r>
              <a:rPr lang="ru-RU" sz="1400" dirty="0" smtClean="0"/>
              <a:t>	</a:t>
            </a:r>
            <a:r>
              <a:rPr lang="ru-RU" sz="1400" dirty="0"/>
              <a:t>БК – банковский кодекс</a:t>
            </a:r>
          </a:p>
          <a:p>
            <a:pPr>
              <a:lnSpc>
                <a:spcPct val="150000"/>
              </a:lnSpc>
            </a:pPr>
            <a:r>
              <a:rPr lang="ru-RU" sz="1400" dirty="0" smtClean="0"/>
              <a:t>	ЛК </a:t>
            </a:r>
            <a:r>
              <a:rPr lang="ru-RU" sz="1400" dirty="0"/>
              <a:t>– ЛЕКЦИИ</a:t>
            </a:r>
          </a:p>
          <a:p>
            <a:pPr>
              <a:lnSpc>
                <a:spcPct val="150000"/>
              </a:lnSpc>
            </a:pPr>
            <a:r>
              <a:rPr lang="ru-RU" sz="1400" dirty="0" smtClean="0"/>
              <a:t>	ПЗ </a:t>
            </a:r>
            <a:r>
              <a:rPr lang="ru-RU" sz="1400" dirty="0"/>
              <a:t>– практические занятия</a:t>
            </a:r>
          </a:p>
          <a:p>
            <a:pPr>
              <a:lnSpc>
                <a:spcPct val="150000"/>
              </a:lnSpc>
            </a:pPr>
            <a:r>
              <a:rPr lang="ru-RU" sz="1400" dirty="0" smtClean="0"/>
              <a:t>	НПА </a:t>
            </a:r>
            <a:r>
              <a:rPr lang="ru-RU" sz="1400" dirty="0"/>
              <a:t>– нормативные правовые акты </a:t>
            </a:r>
          </a:p>
          <a:p>
            <a:pPr>
              <a:lnSpc>
                <a:spcPct val="150000"/>
              </a:lnSpc>
            </a:pPr>
            <a:r>
              <a:rPr lang="ru-RU" sz="1400" dirty="0" smtClean="0"/>
              <a:t>	СМИ </a:t>
            </a:r>
            <a:r>
              <a:rPr lang="ru-RU" sz="1400" dirty="0"/>
              <a:t>– средства массовой информации</a:t>
            </a:r>
          </a:p>
          <a:p>
            <a:pPr>
              <a:lnSpc>
                <a:spcPct val="150000"/>
              </a:lnSpc>
            </a:pPr>
            <a:r>
              <a:rPr lang="ru-RU" sz="1400" dirty="0" smtClean="0"/>
              <a:t>	ИП </a:t>
            </a:r>
            <a:r>
              <a:rPr lang="ru-RU" sz="1400" dirty="0"/>
              <a:t>– информационное право</a:t>
            </a:r>
          </a:p>
          <a:p>
            <a:pPr algn="just"/>
            <a:endParaRPr lang="ru-RU" sz="1400" dirty="0"/>
          </a:p>
        </p:txBody>
      </p:sp>
      <p:sp>
        <p:nvSpPr>
          <p:cNvPr id="9" name="Нижний колонтитул 5">
            <a:hlinkClick r:id="rId8"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1" name="Группа 10"/>
          <p:cNvGrpSpPr/>
          <p:nvPr/>
        </p:nvGrpSpPr>
        <p:grpSpPr>
          <a:xfrm>
            <a:off x="395536" y="620688"/>
            <a:ext cx="326033" cy="301978"/>
            <a:chOff x="88" y="1926222"/>
            <a:chExt cx="591270" cy="591270"/>
          </a:xfrm>
        </p:grpSpPr>
        <p:sp>
          <p:nvSpPr>
            <p:cNvPr id="14" name="Овал 13"/>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209732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32092"/>
          </a:xfrm>
          <a:prstGeom prst="rect">
            <a:avLst/>
          </a:prstGeom>
          <a:noFill/>
        </p:spPr>
        <p:txBody>
          <a:bodyPr wrap="square" rtlCol="0">
            <a:spAutoFit/>
          </a:bodyPr>
          <a:lstStyle/>
          <a:p>
            <a:pPr marL="342900" lvl="0" indent="-342900" algn="just">
              <a:buFont typeface="+mj-lt"/>
              <a:buAutoNum type="arabicParenR" startAt="3"/>
            </a:pPr>
            <a:r>
              <a:rPr lang="ru-RU" sz="1400" dirty="0"/>
              <a:t>Содержание информационных правоотношений, которое составляют субъективные права и обязанности участников данных правоотношений.</a:t>
            </a:r>
          </a:p>
          <a:p>
            <a:pPr algn="just"/>
            <a:r>
              <a:rPr lang="en-US" sz="1400" dirty="0" smtClean="0"/>
              <a:t>	</a:t>
            </a:r>
            <a:r>
              <a:rPr lang="ru-RU" sz="1400" dirty="0" smtClean="0"/>
              <a:t>Информационные </a:t>
            </a:r>
            <a:r>
              <a:rPr lang="ru-RU" sz="1400" dirty="0"/>
              <a:t>правоотношения можно классифицировать по различным основаниям:</a:t>
            </a:r>
          </a:p>
          <a:p>
            <a:pPr marL="342900" lvl="0" indent="-342900" algn="just">
              <a:buFont typeface="+mj-lt"/>
              <a:buAutoNum type="arabicPeriod"/>
            </a:pPr>
            <a:r>
              <a:rPr lang="en-US" sz="1400" i="1" dirty="0" smtClean="0"/>
              <a:t>	</a:t>
            </a:r>
            <a:r>
              <a:rPr lang="ru-RU" sz="1400" i="1" dirty="0" smtClean="0"/>
              <a:t>По </a:t>
            </a:r>
            <a:r>
              <a:rPr lang="ru-RU" sz="1400" i="1" dirty="0"/>
              <a:t>характеру обязанностей субъектов</a:t>
            </a:r>
            <a:r>
              <a:rPr lang="ru-RU" sz="1400" dirty="0"/>
              <a:t> информационных правоотношений можно выделить: </a:t>
            </a:r>
          </a:p>
          <a:p>
            <a:pPr marL="742950" lvl="1" indent="-285750" algn="just">
              <a:buFont typeface="Arial" pitchFamily="34" charset="0"/>
              <a:buChar char="•"/>
            </a:pPr>
            <a:r>
              <a:rPr lang="ru-RU" sz="1400" dirty="0"/>
              <a:t>активные правоотношения (например, требуется предоставить лицу информацию);</a:t>
            </a:r>
          </a:p>
          <a:p>
            <a:pPr marL="742950" lvl="1" indent="-285750" algn="just">
              <a:buFont typeface="Arial" pitchFamily="34" charset="0"/>
              <a:buChar char="•"/>
            </a:pPr>
            <a:r>
              <a:rPr lang="ru-RU" sz="1400" dirty="0"/>
              <a:t>пассивные правоотношения (например, требуется воздержаться от разглашения государственных секретов);</a:t>
            </a:r>
          </a:p>
          <a:p>
            <a:pPr marL="342900" lvl="0" indent="-342900" algn="just">
              <a:buFont typeface="+mj-lt"/>
              <a:buAutoNum type="arabicPeriod" startAt="2"/>
            </a:pPr>
            <a:r>
              <a:rPr lang="en-US" sz="1400" dirty="0"/>
              <a:t>	</a:t>
            </a:r>
            <a:r>
              <a:rPr lang="ru-RU" sz="1400" i="1" dirty="0" smtClean="0"/>
              <a:t>В </a:t>
            </a:r>
            <a:r>
              <a:rPr lang="ru-RU" sz="1400" i="1" dirty="0"/>
              <a:t>зависимости от поведения субъектов в информационной сфере</a:t>
            </a:r>
            <a:r>
              <a:rPr lang="ru-RU" sz="1400" dirty="0"/>
              <a:t> выделяют:</a:t>
            </a:r>
          </a:p>
          <a:p>
            <a:pPr lvl="1" algn="just"/>
            <a:r>
              <a:rPr lang="en-US" sz="1400" dirty="0" smtClean="0"/>
              <a:t>2.1	</a:t>
            </a:r>
            <a:r>
              <a:rPr lang="ru-RU" sz="1400" dirty="0" smtClean="0"/>
              <a:t>Информационные </a:t>
            </a:r>
            <a:r>
              <a:rPr lang="ru-RU" sz="1400" dirty="0"/>
              <a:t>правоотношения, возникающие при производстве, передаче и распространении информации, информационных ресурсов, информационной продукции (отношения гражданско-правового и административно-правового характера).</a:t>
            </a:r>
          </a:p>
          <a:p>
            <a:pPr algn="just"/>
            <a:r>
              <a:rPr lang="en-US" sz="1400" dirty="0" smtClean="0"/>
              <a:t>	</a:t>
            </a:r>
            <a:r>
              <a:rPr lang="ru-RU" sz="1400" dirty="0" smtClean="0"/>
              <a:t>Характер </a:t>
            </a:r>
            <a:r>
              <a:rPr lang="ru-RU" sz="1400" dirty="0"/>
              <a:t>и особенности прав и обязанностей, возникающих у субъектов данных правоотношений, определяются видом и формой представления производимой или распространяемой информации.</a:t>
            </a:r>
          </a:p>
          <a:p>
            <a:pPr marL="0" lvl="2" algn="just"/>
            <a:r>
              <a:rPr lang="en-US" sz="1400" dirty="0" smtClean="0"/>
              <a:t>	2.1.1	</a:t>
            </a:r>
            <a:r>
              <a:rPr lang="ru-RU" sz="1400" dirty="0" smtClean="0"/>
              <a:t>При </a:t>
            </a:r>
            <a:r>
              <a:rPr lang="ru-RU" sz="1400" dirty="0"/>
              <a:t>обращении открытой информации как объекта гражданских правоотношений (т.е. информации, создаваемая в порядке творческой деятельности или с целью извлечения прибыли) у субъектов возникают следующие права и обязанности:</a:t>
            </a:r>
          </a:p>
          <a:p>
            <a:pPr marL="285750" lvl="0" indent="-285750" algn="just">
              <a:buFont typeface="Wingdings" pitchFamily="2" charset="2"/>
              <a:buChar char="ü"/>
            </a:pPr>
            <a:r>
              <a:rPr lang="ru-RU" sz="1400" dirty="0"/>
              <a:t>право на создание произведений науки, искусства, литературы;</a:t>
            </a:r>
          </a:p>
          <a:p>
            <a:pPr marL="285750" lvl="0" indent="-285750" algn="just">
              <a:buFont typeface="Wingdings" pitchFamily="2" charset="2"/>
              <a:buChar char="ü"/>
            </a:pPr>
            <a:r>
              <a:rPr lang="ru-RU" sz="1400" dirty="0"/>
              <a:t>право интеллектуальной собственности на результаты творческой деятельности;</a:t>
            </a:r>
          </a:p>
          <a:p>
            <a:pPr marL="285750" lvl="0" indent="-285750" algn="just">
              <a:buFont typeface="Wingdings" pitchFamily="2" charset="2"/>
              <a:buChar char="ü"/>
            </a:pPr>
            <a:r>
              <a:rPr lang="ru-RU" sz="1400" dirty="0"/>
              <a:t>обязанность исполнения условий авторских договоров;</a:t>
            </a:r>
          </a:p>
          <a:p>
            <a:pPr marL="285750" lvl="0" indent="-285750" algn="just">
              <a:buFont typeface="Wingdings" pitchFamily="2" charset="2"/>
              <a:buChar char="ü"/>
            </a:pPr>
            <a:r>
              <a:rPr lang="ru-RU" sz="1400" dirty="0"/>
              <a:t>обязанность представления информации потребителям и т.д</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3088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lvl="2" algn="just"/>
            <a:r>
              <a:rPr lang="en-US" sz="1400" dirty="0" smtClean="0"/>
              <a:t>2.1.2	</a:t>
            </a:r>
            <a:r>
              <a:rPr lang="ru-RU" sz="1400" dirty="0" smtClean="0"/>
              <a:t>При </a:t>
            </a:r>
            <a:r>
              <a:rPr lang="ru-RU" sz="1400" dirty="0"/>
              <a:t>производстве массовой информации (т.е. информации, содержащей сообщения информационного характера, подготавливаемой и распространяемой СМИ) у участников информационных правоотношений возникают, в частности, такие права и обязанности, как:</a:t>
            </a:r>
          </a:p>
          <a:p>
            <a:pPr marL="285750" lvl="0" indent="-285750" algn="just">
              <a:buFont typeface="Wingdings" pitchFamily="2" charset="2"/>
              <a:buChar char="ü"/>
            </a:pPr>
            <a:r>
              <a:rPr lang="ru-RU" sz="1400" dirty="0"/>
              <a:t>право на создание массовой информации;</a:t>
            </a:r>
          </a:p>
          <a:p>
            <a:pPr marL="285750" lvl="0" indent="-285750" algn="just">
              <a:buFont typeface="Wingdings" pitchFamily="2" charset="2"/>
              <a:buChar char="ü"/>
            </a:pPr>
            <a:r>
              <a:rPr lang="ru-RU" sz="1400" dirty="0"/>
              <a:t>право на защиту чести и достоинства;</a:t>
            </a:r>
          </a:p>
          <a:p>
            <a:pPr marL="285750" lvl="0" indent="-285750" algn="just">
              <a:buFont typeface="Wingdings" pitchFamily="2" charset="2"/>
              <a:buChar char="ü"/>
            </a:pPr>
            <a:r>
              <a:rPr lang="ru-RU" sz="1400" dirty="0"/>
              <a:t>право интеллектуальной собственности на распространяемые СМИ результаты творческой деятельности;</a:t>
            </a:r>
          </a:p>
          <a:p>
            <a:pPr marL="285750" lvl="0" indent="-285750" algn="just">
              <a:buFont typeface="Wingdings" pitchFamily="2" charset="2"/>
              <a:buChar char="ü"/>
            </a:pPr>
            <a:r>
              <a:rPr lang="ru-RU" sz="1400" dirty="0"/>
              <a:t>обязанность достоверно и полно информировать население;</a:t>
            </a:r>
          </a:p>
          <a:p>
            <a:pPr marL="285750" indent="-285750" algn="just">
              <a:buFont typeface="Wingdings" pitchFamily="2" charset="2"/>
              <a:buChar char="ü"/>
            </a:pPr>
            <a:r>
              <a:rPr lang="ru-RU" sz="1400" dirty="0"/>
              <a:t>обязанность обеспечить гарантии свободы слова и т.д</a:t>
            </a:r>
            <a:r>
              <a:rPr lang="ru-RU" sz="1400" dirty="0" smtClean="0"/>
              <a:t>.</a:t>
            </a:r>
            <a:endParaRPr lang="en-US" sz="1400" dirty="0" smtClean="0"/>
          </a:p>
          <a:p>
            <a:pPr lvl="2" algn="just"/>
            <a:r>
              <a:rPr lang="en-US" sz="1400" dirty="0" smtClean="0"/>
              <a:t>2.1.3	</a:t>
            </a:r>
            <a:r>
              <a:rPr lang="ru-RU" sz="1400" dirty="0" smtClean="0"/>
              <a:t>В </a:t>
            </a:r>
            <a:r>
              <a:rPr lang="ru-RU" sz="1400" dirty="0"/>
              <a:t>процессе производства, передачи и распространения такой информации, как официальные документы (актов законодательства, судебных решений, административных актов и т.д.) возникают следующие права и обязанности:</a:t>
            </a:r>
          </a:p>
          <a:p>
            <a:pPr marL="285750" lvl="0" indent="-285750" algn="just">
              <a:buFont typeface="Wingdings" pitchFamily="2" charset="2"/>
              <a:buChar char="ü"/>
            </a:pPr>
            <a:r>
              <a:rPr lang="ru-RU" sz="1400" dirty="0"/>
              <a:t>право государственных органов разрабатывать официальные документы в пределах собственной компетенции;</a:t>
            </a:r>
          </a:p>
          <a:p>
            <a:pPr marL="285750" lvl="0" indent="-285750" algn="just">
              <a:buFont typeface="Wingdings" pitchFamily="2" charset="2"/>
              <a:buChar char="ü"/>
            </a:pPr>
            <a:r>
              <a:rPr lang="ru-RU" sz="1400" dirty="0"/>
              <a:t>право осуществлять контроль за исполнением официальных документов подчиненными органами, организациями и другими обязанными субъектами;</a:t>
            </a:r>
          </a:p>
          <a:p>
            <a:pPr marL="285750" lvl="0" indent="-285750" algn="just">
              <a:buFont typeface="Wingdings" pitchFamily="2" charset="2"/>
              <a:buChar char="ü"/>
            </a:pPr>
            <a:r>
              <a:rPr lang="ru-RU" sz="1400" dirty="0"/>
              <a:t>обязанность предоставлять информацию из официальных документов;</a:t>
            </a:r>
          </a:p>
          <a:p>
            <a:pPr marL="285750" lvl="0" indent="-285750" algn="just">
              <a:buFont typeface="Wingdings" pitchFamily="2" charset="2"/>
              <a:buChar char="ü"/>
            </a:pPr>
            <a:r>
              <a:rPr lang="ru-RU" sz="1400" dirty="0"/>
              <a:t>обязанность создавать официальные документы надлежащего качества и др</a:t>
            </a:r>
            <a:r>
              <a:rPr lang="ru-RU" sz="1400" dirty="0" smtClean="0"/>
              <a:t>.</a:t>
            </a:r>
            <a:endParaRPr lang="en-US" sz="1400" dirty="0"/>
          </a:p>
          <a:p>
            <a:pPr algn="just"/>
            <a:r>
              <a:rPr lang="en-US" sz="1400" dirty="0" smtClean="0"/>
              <a:t>	</a:t>
            </a:r>
            <a:r>
              <a:rPr lang="ru-RU" sz="1400" dirty="0" smtClean="0"/>
              <a:t>У </a:t>
            </a:r>
            <a:r>
              <a:rPr lang="ru-RU" sz="1400" dirty="0"/>
              <a:t>участников информационных правоотношений, связанных с обращением обязательно предоставляемой документированной информации (обязательные контрольные экземпляры документов, информация в учетных документах, налоговая, регистрационная и иная подобная информация), возникает обязанность подготовки и представления обязательных документов, использования такой информации только для исполнения законных функций и т.д</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lvl="0" algn="just"/>
            <a:r>
              <a:rPr lang="ru-RU" sz="1400" dirty="0" smtClean="0"/>
              <a:t>	</a:t>
            </a:r>
            <a:r>
              <a:rPr lang="ru-RU" sz="1400" dirty="0"/>
              <a:t>В информационных отношениях по обращению информации ограниченного доступа (она создается различными субъектами в порядке выполнения служебных обязанностей, при производственной деятельности и т.д.) конкретные права и обязанности субъектов соответствующих правовых отношений определяются спецификой правового режима конфиденциальной информации, условиями трудового договора (контракта), актом о неразглашении сведений, составляющих содержание данной информации, и т.д. В частности, на субъектов информационных отношений, возникающих по поводу обращения информации ограниченного доступа, могут быть возложены такие обязанности, как обязанность устанавливать состав информации ограниченного доступа и информации, доступ к которой не может быть ограничен;  защищать конфиденциальную информацию; лицензировать деятельность по ее обращению и т.д. </a:t>
            </a:r>
          </a:p>
          <a:p>
            <a:pPr lvl="1" algn="just"/>
            <a:r>
              <a:rPr lang="en-US" sz="1400" dirty="0" smtClean="0"/>
              <a:t>2.2	</a:t>
            </a:r>
            <a:r>
              <a:rPr lang="ru-RU" sz="1400" dirty="0" smtClean="0"/>
              <a:t>Информационные </a:t>
            </a:r>
            <a:r>
              <a:rPr lang="ru-RU" sz="1400" dirty="0"/>
              <a:t>правоотношения, возникающие при создании и </a:t>
            </a:r>
            <a:r>
              <a:rPr lang="ru-RU" sz="1400" dirty="0" smtClean="0"/>
              <a:t>применении информационных </a:t>
            </a:r>
            <a:r>
              <a:rPr lang="ru-RU" sz="1400" dirty="0"/>
              <a:t>систем, их сетей и средств обеспечения. Данный вид правоотношений основывается на таких общих правах и обязанностях их участников, как: право на создание и применение информационных систем, их сетей и средств обеспечения; право интеллектуальной собственности на результаты творческой деятельности, связанной с созданием названных объектов; обязанность создавать и применять данные объекты информационной сферы в рамках установленной компетенции и в соответствии с действующим законодательством при условии соблюдения прав и законных интересов человека, обеспечения защиты информации с особым правовым режимом и т.д.</a:t>
            </a:r>
          </a:p>
          <a:p>
            <a:pPr lvl="1" algn="just"/>
            <a:r>
              <a:rPr lang="en-US" sz="1400" dirty="0" smtClean="0"/>
              <a:t>2.3	</a:t>
            </a:r>
            <a:r>
              <a:rPr lang="ru-RU" sz="1400" dirty="0" smtClean="0"/>
              <a:t>Информационные </a:t>
            </a:r>
            <a:r>
              <a:rPr lang="ru-RU" sz="1400" dirty="0"/>
              <a:t>правоотношения, возникающие при создании и применении средств и механизмов информационной безопасности. </a:t>
            </a:r>
          </a:p>
          <a:p>
            <a:pPr algn="just"/>
            <a:r>
              <a:rPr lang="en-US" sz="1400" dirty="0" smtClean="0"/>
              <a:t>	</a:t>
            </a:r>
            <a:r>
              <a:rPr lang="ru-RU" sz="1400" dirty="0" smtClean="0"/>
              <a:t>Информационно-правовые </a:t>
            </a:r>
            <a:r>
              <a:rPr lang="ru-RU" sz="1400" dirty="0"/>
              <a:t>отношения данной группы основаны на следующих субъективных правах и обязанностях их участников</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616648"/>
          </a:xfrm>
          <a:prstGeom prst="rect">
            <a:avLst/>
          </a:prstGeom>
          <a:noFill/>
        </p:spPr>
        <p:txBody>
          <a:bodyPr wrap="square" rtlCol="0">
            <a:spAutoFit/>
          </a:bodyPr>
          <a:lstStyle/>
          <a:p>
            <a:pPr marL="285750" indent="-285750" algn="just">
              <a:buFont typeface="Wingdings" pitchFamily="2" charset="2"/>
              <a:buChar char="§"/>
            </a:pPr>
            <a:r>
              <a:rPr lang="ru-RU" sz="1400" dirty="0"/>
              <a:t>право на защиту личности от воздействия вредной информации;</a:t>
            </a:r>
          </a:p>
          <a:p>
            <a:pPr marL="285750" indent="-285750" algn="just">
              <a:buFont typeface="Wingdings" pitchFamily="2" charset="2"/>
              <a:buChar char="§"/>
            </a:pPr>
            <a:r>
              <a:rPr lang="ru-RU" sz="1400" dirty="0" smtClean="0"/>
              <a:t>право </a:t>
            </a:r>
            <a:r>
              <a:rPr lang="ru-RU" sz="1400" dirty="0"/>
              <a:t>на защиту информации, информационных продуктов от несанкционированного доступа;</a:t>
            </a:r>
          </a:p>
          <a:p>
            <a:pPr marL="285750" indent="-285750" algn="just">
              <a:buFont typeface="Wingdings" pitchFamily="2" charset="2"/>
              <a:buChar char="§"/>
            </a:pPr>
            <a:r>
              <a:rPr lang="ru-RU" sz="1400" dirty="0" smtClean="0"/>
              <a:t>право </a:t>
            </a:r>
            <a:r>
              <a:rPr lang="ru-RU" sz="1400" dirty="0"/>
              <a:t>на защиту информационных систем, информационных технологий и средств их обеспечения как вещной собственности;</a:t>
            </a:r>
          </a:p>
          <a:p>
            <a:pPr marL="285750" indent="-285750" algn="just">
              <a:buFont typeface="Wingdings" pitchFamily="2" charset="2"/>
              <a:buChar char="§"/>
            </a:pPr>
            <a:r>
              <a:rPr lang="ru-RU" sz="1400" dirty="0" smtClean="0"/>
              <a:t>обязанность </a:t>
            </a:r>
            <a:r>
              <a:rPr lang="ru-RU" sz="1400" dirty="0"/>
              <a:t>защищать права человека в информационной сфере, обеспечивать равную защиту всех форм собственности на информацию;</a:t>
            </a:r>
          </a:p>
          <a:p>
            <a:pPr marL="285750" indent="-285750" algn="just">
              <a:buFont typeface="Wingdings" pitchFamily="2" charset="2"/>
              <a:buChar char="§"/>
            </a:pPr>
            <a:r>
              <a:rPr lang="ru-RU" sz="1400" dirty="0" smtClean="0"/>
              <a:t>обязанность </a:t>
            </a:r>
            <a:r>
              <a:rPr lang="ru-RU" sz="1400" dirty="0"/>
              <a:t>претерпевать негативные последствия в случае нарушения норм, обеспечивающих информационную безопасность и т.д.</a:t>
            </a:r>
          </a:p>
          <a:p>
            <a:pPr lvl="0" algn="just"/>
            <a:r>
              <a:rPr lang="en-US" sz="1400" i="1" dirty="0" smtClean="0"/>
              <a:t>3.	</a:t>
            </a:r>
            <a:r>
              <a:rPr lang="ru-RU" sz="1400" i="1" dirty="0" smtClean="0"/>
              <a:t>По </a:t>
            </a:r>
            <a:r>
              <a:rPr lang="ru-RU" sz="1400" i="1" dirty="0"/>
              <a:t>соотношению прав и обязанностей участников</a:t>
            </a:r>
            <a:r>
              <a:rPr lang="ru-RU" sz="1400" dirty="0"/>
              <a:t> информационно-правовых отношений последние подразделяются на:</a:t>
            </a:r>
          </a:p>
          <a:p>
            <a:pPr marL="742950" lvl="1" indent="-285750" algn="just">
              <a:buFont typeface="Arial" pitchFamily="34" charset="0"/>
              <a:buChar char="•"/>
            </a:pPr>
            <a:r>
              <a:rPr lang="ru-RU" sz="1400" dirty="0"/>
              <a:t>Вертикальные отношения (в них один из участников подчинен другому);</a:t>
            </a:r>
          </a:p>
          <a:p>
            <a:pPr marL="742950" lvl="1" indent="-285750" algn="just">
              <a:buFont typeface="Arial" pitchFamily="34" charset="0"/>
              <a:buChar char="•"/>
            </a:pPr>
            <a:r>
              <a:rPr lang="ru-RU" sz="1400" dirty="0"/>
              <a:t>Горизонтальные отношения (участники не находятся в подчиненных отношениях).</a:t>
            </a:r>
          </a:p>
          <a:p>
            <a:pPr lvl="0" algn="just"/>
            <a:r>
              <a:rPr lang="en-US" sz="1400" i="1" dirty="0" smtClean="0"/>
              <a:t>4.	</a:t>
            </a:r>
            <a:r>
              <a:rPr lang="ru-RU" sz="1400" i="1" dirty="0" smtClean="0"/>
              <a:t>По </a:t>
            </a:r>
            <a:r>
              <a:rPr lang="ru-RU" sz="1400" i="1" dirty="0"/>
              <a:t>характеру юридических фактов</a:t>
            </a:r>
            <a:r>
              <a:rPr lang="ru-RU" sz="1400" dirty="0"/>
              <a:t>, порождающих информационные правоотношения, их можно классифицировать на:</a:t>
            </a:r>
          </a:p>
          <a:p>
            <a:pPr marL="742950" lvl="1" indent="-285750" algn="just">
              <a:buFont typeface="Arial" pitchFamily="34" charset="0"/>
              <a:buChar char="•"/>
            </a:pPr>
            <a:r>
              <a:rPr lang="ru-RU" sz="1400" dirty="0"/>
              <a:t>Порожденные правомерными фактами;</a:t>
            </a:r>
          </a:p>
          <a:p>
            <a:pPr marL="742950" lvl="1" indent="-285750" algn="just">
              <a:buFont typeface="Arial" pitchFamily="34" charset="0"/>
              <a:buChar char="•"/>
            </a:pPr>
            <a:r>
              <a:rPr lang="ru-RU" sz="1400" dirty="0" smtClean="0"/>
              <a:t>Деликатные </a:t>
            </a:r>
            <a:r>
              <a:rPr lang="ru-RU" sz="1400" dirty="0"/>
              <a:t>правоотношения.</a:t>
            </a:r>
          </a:p>
          <a:p>
            <a:pPr algn="just"/>
            <a:r>
              <a:rPr lang="ru-RU" sz="1400" dirty="0" smtClean="0"/>
              <a:t>	Информационные </a:t>
            </a:r>
            <a:r>
              <a:rPr lang="ru-RU" sz="1400" dirty="0"/>
              <a:t>правоотношения предполагают такое поведение их субъектов, которое соответствует требованиям информационно-правовых норм. В случае нарушения данных требований защита информационно-правовых отношений может осуществляться в административном или судебном порядке.</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355312"/>
          </a:xfrm>
          <a:prstGeom prst="rect">
            <a:avLst/>
          </a:prstGeom>
          <a:noFill/>
        </p:spPr>
        <p:txBody>
          <a:bodyPr wrap="square" rtlCol="0">
            <a:spAutoFit/>
          </a:bodyPr>
          <a:lstStyle/>
          <a:p>
            <a:pPr algn="just"/>
            <a:r>
              <a:rPr lang="ru-RU" sz="1400" dirty="0" smtClean="0"/>
              <a:t>	</a:t>
            </a:r>
            <a:r>
              <a:rPr lang="ru-RU" sz="1600" b="1" dirty="0"/>
              <a:t>2.3 Субъекты информационного права</a:t>
            </a:r>
          </a:p>
          <a:p>
            <a:pPr algn="just"/>
            <a:r>
              <a:rPr lang="ru-RU" sz="1400" dirty="0"/>
              <a:t> </a:t>
            </a:r>
          </a:p>
          <a:p>
            <a:pPr algn="just"/>
            <a:r>
              <a:rPr lang="ru-RU" sz="1400" b="1" dirty="0" smtClean="0"/>
              <a:t>	</a:t>
            </a:r>
            <a:r>
              <a:rPr lang="ru-RU" sz="1600" b="1" dirty="0" smtClean="0"/>
              <a:t>План </a:t>
            </a:r>
            <a:r>
              <a:rPr lang="ru-RU" sz="1600" b="1" dirty="0"/>
              <a:t>лекции</a:t>
            </a:r>
            <a:endParaRPr lang="ru-RU" sz="1600" dirty="0"/>
          </a:p>
          <a:p>
            <a:pPr algn="just"/>
            <a:r>
              <a:rPr lang="ru-RU" sz="1400" b="1" cap="all" dirty="0"/>
              <a:t> </a:t>
            </a:r>
            <a:endParaRPr lang="ru-RU" sz="1400" dirty="0"/>
          </a:p>
          <a:p>
            <a:pPr marL="400050" lvl="0" indent="-400050" algn="just">
              <a:buFont typeface="+mj-lt"/>
              <a:buAutoNum type="romanUcPeriod"/>
            </a:pPr>
            <a:r>
              <a:rPr lang="ru-RU" sz="1400" dirty="0"/>
              <a:t>Общая характеристика и виды субъектов ИП.</a:t>
            </a:r>
          </a:p>
          <a:p>
            <a:pPr marL="400050" lvl="0" indent="-400050" algn="just">
              <a:buFont typeface="+mj-lt"/>
              <a:buAutoNum type="romanUcPeriod"/>
            </a:pPr>
            <a:r>
              <a:rPr lang="ru-RU" sz="1400" dirty="0"/>
              <a:t>Государственные органы как субъекты ИП. </a:t>
            </a:r>
          </a:p>
          <a:p>
            <a:pPr marL="400050" lvl="0" indent="-400050" algn="just">
              <a:buFont typeface="+mj-lt"/>
              <a:buAutoNum type="romanUcPeriod"/>
            </a:pPr>
            <a:r>
              <a:rPr lang="ru-RU" sz="1400" dirty="0"/>
              <a:t>Правовой статус Министерства информации Республики Беларусь.</a:t>
            </a:r>
          </a:p>
          <a:p>
            <a:pPr marL="400050" lvl="0" indent="-400050" algn="just">
              <a:buFont typeface="+mj-lt"/>
              <a:buAutoNum type="romanUcPeriod"/>
            </a:pPr>
            <a:r>
              <a:rPr lang="ru-RU" sz="1400" dirty="0"/>
              <a:t>Правовой статус Министерства связи и информатизации Республики Беларусь.</a:t>
            </a:r>
          </a:p>
          <a:p>
            <a:pPr marL="400050" lvl="0" indent="-400050" algn="just">
              <a:buFont typeface="+mj-lt"/>
              <a:buAutoNum type="romanUcPeriod"/>
            </a:pPr>
            <a:r>
              <a:rPr lang="ru-RU" sz="1400" dirty="0"/>
              <a:t>Граждане как субъекты ИП.</a:t>
            </a:r>
          </a:p>
          <a:p>
            <a:pPr algn="just"/>
            <a:endParaRPr lang="ru-RU" sz="1400" dirty="0" smtClean="0"/>
          </a:p>
          <a:p>
            <a:pPr lvl="0" algn="just"/>
            <a:r>
              <a:rPr lang="en-US" sz="1400" b="1" dirty="0" smtClean="0"/>
              <a:t>	</a:t>
            </a:r>
            <a:r>
              <a:rPr lang="en-US" sz="1600" b="1" dirty="0" smtClean="0"/>
              <a:t>I. </a:t>
            </a:r>
            <a:r>
              <a:rPr lang="ru-RU" sz="1600" b="1" dirty="0" smtClean="0"/>
              <a:t>Общая </a:t>
            </a:r>
            <a:r>
              <a:rPr lang="ru-RU" sz="1600" b="1" dirty="0"/>
              <a:t>характеристика и виды субъектов ИП</a:t>
            </a:r>
            <a:endParaRPr lang="ru-RU" sz="1600" dirty="0"/>
          </a:p>
          <a:p>
            <a:pPr algn="just"/>
            <a:r>
              <a:rPr lang="ru-RU" sz="1400" dirty="0"/>
              <a:t> </a:t>
            </a:r>
          </a:p>
          <a:p>
            <a:pPr algn="just"/>
            <a:r>
              <a:rPr lang="en-US" sz="1400" dirty="0" smtClean="0"/>
              <a:t>	</a:t>
            </a:r>
            <a:r>
              <a:rPr lang="ru-RU" sz="1400" dirty="0" smtClean="0"/>
              <a:t>Субъект </a:t>
            </a:r>
            <a:r>
              <a:rPr lang="ru-RU" sz="1400" dirty="0"/>
              <a:t>информационного права – это носитель определенных прав и обязанностей, которые позволяют ему участвовать в характерных для данной отрасли права общественных отношениях. Для того, чтобы субъект ИП стал субъектом информационных правоотношений, он должно обладать определенным юридическим качеством – информационной </a:t>
            </a:r>
            <a:r>
              <a:rPr lang="ru-RU" sz="1400" dirty="0" err="1"/>
              <a:t>правосубъектностью</a:t>
            </a:r>
            <a:r>
              <a:rPr lang="ru-RU" sz="1400" dirty="0"/>
              <a:t>, которая складывается из информационной правоспособности, дееспособности и </a:t>
            </a:r>
            <a:r>
              <a:rPr lang="ru-RU" sz="1400" dirty="0" err="1"/>
              <a:t>деликтоспособности</a:t>
            </a:r>
            <a:r>
              <a:rPr lang="ru-RU" sz="1400" dirty="0"/>
              <a:t>.</a:t>
            </a:r>
          </a:p>
          <a:p>
            <a:pPr algn="just"/>
            <a:r>
              <a:rPr lang="en-US" sz="1400" dirty="0" smtClean="0"/>
              <a:t>	</a:t>
            </a:r>
            <a:r>
              <a:rPr lang="ru-RU" sz="1400" dirty="0" smtClean="0"/>
              <a:t>Информационная </a:t>
            </a:r>
            <a:r>
              <a:rPr lang="ru-RU" sz="1400" dirty="0"/>
              <a:t>правоспособность – это установленная и охраняемая государством потенциальная способность лица быть участником информационных правоотношений и носителем информационных прав и обязанностей.</a:t>
            </a:r>
          </a:p>
          <a:p>
            <a:pPr algn="just"/>
            <a:r>
              <a:rPr lang="en-US" sz="1400" dirty="0" smtClean="0"/>
              <a:t>	</a:t>
            </a:r>
            <a:r>
              <a:rPr lang="ru-RU" sz="1400" dirty="0"/>
              <a:t>Информационная дееспособность – это способность лица своими действиями приобретать и реализовывать права, создавать и исполнять обязанности в информационной сфере</a:t>
            </a:r>
            <a:r>
              <a:rPr lang="ru-RU" sz="1400" dirty="0" smtClean="0"/>
              <a:t>.</a:t>
            </a:r>
            <a:endParaRPr lang="en-US" sz="1400" dirty="0" smtClean="0"/>
          </a:p>
          <a:p>
            <a:pPr algn="just"/>
            <a:r>
              <a:rPr lang="en-US" sz="1400" dirty="0"/>
              <a:t>	</a:t>
            </a:r>
            <a:r>
              <a:rPr lang="ru-RU" sz="1400" dirty="0"/>
              <a:t>Информационная </a:t>
            </a:r>
            <a:r>
              <a:rPr lang="ru-RU" sz="1400" dirty="0" err="1"/>
              <a:t>деликтоспособность</a:t>
            </a:r>
            <a:r>
              <a:rPr lang="ru-RU" sz="1400" dirty="0"/>
              <a:t> это способность непосредственно нести юридическую ответственность за правонарушения в информационной сфере</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955203"/>
          </a:xfrm>
          <a:prstGeom prst="rect">
            <a:avLst/>
          </a:prstGeom>
          <a:noFill/>
        </p:spPr>
        <p:txBody>
          <a:bodyPr wrap="square" rtlCol="0">
            <a:spAutoFit/>
          </a:bodyPr>
          <a:lstStyle/>
          <a:p>
            <a:pPr algn="just"/>
            <a:r>
              <a:rPr lang="ru-RU" sz="1400" dirty="0" smtClean="0"/>
              <a:t>	</a:t>
            </a:r>
            <a:r>
              <a:rPr lang="ru-RU" sz="1400" dirty="0"/>
              <a:t>Специфика информационной сферы и содержание информационных процессов позволяют выделить три основные категории субъектов информационного права, действующих в данной сфере:</a:t>
            </a:r>
          </a:p>
          <a:p>
            <a:pPr marL="342900" lvl="0" indent="-342900" algn="just">
              <a:buFont typeface="+mj-lt"/>
              <a:buAutoNum type="arabicParenR"/>
            </a:pPr>
            <a:r>
              <a:rPr lang="ru-RU" sz="1400" u="sng" dirty="0"/>
              <a:t>Производители </a:t>
            </a:r>
            <a:r>
              <a:rPr lang="ru-RU" sz="1400" dirty="0"/>
              <a:t>информации, информационных ресурсов, информационных продуктов, информационных услуг, а также информационных систем, технологий и средств их обеспечения (обладают всеми информационными правомочиями по факту создания информации);</a:t>
            </a:r>
          </a:p>
          <a:p>
            <a:pPr marL="342900" lvl="0" indent="-342900" algn="just">
              <a:buFont typeface="+mj-lt"/>
              <a:buAutoNum type="arabicParenR"/>
            </a:pPr>
            <a:r>
              <a:rPr lang="ru-RU" sz="1400" u="sng" dirty="0"/>
              <a:t>Обладатели (или держатели)</a:t>
            </a:r>
            <a:r>
              <a:rPr lang="ru-RU" sz="1400" dirty="0"/>
              <a:t> информации, информационных ресурсов, информационных продуктов, собственники информационных систем и средств их обеспечения (приобретают информационные правомочия, например, по авторскому договору);</a:t>
            </a:r>
          </a:p>
          <a:p>
            <a:pPr marL="342900" lvl="0" indent="-342900" algn="just">
              <a:buFont typeface="+mj-lt"/>
              <a:buAutoNum type="arabicParenR"/>
            </a:pPr>
            <a:r>
              <a:rPr lang="ru-RU" sz="1400" u="sng" dirty="0"/>
              <a:t>Потребители</a:t>
            </a:r>
            <a:r>
              <a:rPr lang="ru-RU" sz="1400" dirty="0"/>
              <a:t> информации, информационных ресурсов, информационных продуктов и услуг (имеют право знать содержание информации и применять ее в личной деятельности).</a:t>
            </a:r>
          </a:p>
          <a:p>
            <a:pPr algn="just"/>
            <a:r>
              <a:rPr lang="en-US" sz="1400" dirty="0" smtClean="0"/>
              <a:t>	</a:t>
            </a:r>
            <a:r>
              <a:rPr lang="ru-RU" sz="1400" dirty="0" smtClean="0"/>
              <a:t>Один </a:t>
            </a:r>
            <a:r>
              <a:rPr lang="ru-RU" sz="1400" dirty="0"/>
              <a:t>и то же субъект может сочетать в себе характеристики нескольких указанных выше категорий участников информационных отношений.</a:t>
            </a:r>
          </a:p>
          <a:p>
            <a:pPr algn="just"/>
            <a:r>
              <a:rPr lang="en-US" sz="1400" dirty="0" smtClean="0"/>
              <a:t>	</a:t>
            </a:r>
            <a:r>
              <a:rPr lang="ru-RU" sz="1400" dirty="0"/>
              <a:t>Помимо представленной категоризации действующих в информационной сфере субъектов, в теория информационного права принято подразделение </a:t>
            </a:r>
            <a:r>
              <a:rPr lang="ru-RU" sz="1400" u="sng" dirty="0"/>
              <a:t>субъектов ИП на следующие виды:</a:t>
            </a:r>
            <a:endParaRPr lang="ru-RU" sz="1400" dirty="0"/>
          </a:p>
          <a:p>
            <a:pPr marL="342900" lvl="0" indent="-342900" algn="just">
              <a:buFont typeface="+mj-lt"/>
              <a:buAutoNum type="arabicParenR"/>
            </a:pPr>
            <a:r>
              <a:rPr lang="ru-RU" sz="1400" dirty="0"/>
              <a:t>коллективные субъекты;</a:t>
            </a:r>
          </a:p>
          <a:p>
            <a:pPr marL="342900" lvl="0" indent="-342900" algn="just">
              <a:buFont typeface="+mj-lt"/>
              <a:buAutoNum type="arabicParenR"/>
            </a:pPr>
            <a:r>
              <a:rPr lang="ru-RU" sz="1400" dirty="0"/>
              <a:t>индивидуальные субъекты.</a:t>
            </a:r>
          </a:p>
          <a:p>
            <a:pPr algn="just"/>
            <a:r>
              <a:rPr lang="en-US" sz="1400" dirty="0" smtClean="0"/>
              <a:t>	</a:t>
            </a:r>
            <a:r>
              <a:rPr lang="ru-RU" sz="1400" u="sng" dirty="0" smtClean="0"/>
              <a:t>Индивидуальными </a:t>
            </a:r>
            <a:r>
              <a:rPr lang="ru-RU" sz="1400" u="sng" dirty="0"/>
              <a:t>субъектами</a:t>
            </a:r>
            <a:r>
              <a:rPr lang="ru-RU" sz="1400" dirty="0"/>
              <a:t> ИП являются физические лица (граждане РБ, иностранные граждане, апатриды, бипатриды). </a:t>
            </a:r>
            <a:r>
              <a:rPr lang="ru-RU" sz="1400" u="sng" dirty="0"/>
              <a:t>Коллективные субъекты ИП</a:t>
            </a:r>
            <a:r>
              <a:rPr lang="ru-RU" sz="1400" dirty="0"/>
              <a:t>, в свою очередь, подразделяются на юридических лиц и объединения граждан, не являющихся юридическими лицами.</a:t>
            </a:r>
          </a:p>
          <a:p>
            <a:pPr algn="just"/>
            <a:r>
              <a:rPr lang="en-US" sz="1400" dirty="0" smtClean="0"/>
              <a:t>	</a:t>
            </a:r>
            <a:r>
              <a:rPr lang="ru-RU" sz="1400" u="sng" dirty="0" smtClean="0"/>
              <a:t>Особым </a:t>
            </a:r>
            <a:r>
              <a:rPr lang="ru-RU" sz="1400" u="sng" dirty="0"/>
              <a:t>субъектом ИП</a:t>
            </a:r>
            <a:r>
              <a:rPr lang="ru-RU" sz="1400" dirty="0"/>
              <a:t> является государство в лице уполномоченных государственных органов (должностных лиц).</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09091"/>
          </a:xfrm>
          <a:prstGeom prst="rect">
            <a:avLst/>
          </a:prstGeom>
          <a:noFill/>
        </p:spPr>
        <p:txBody>
          <a:bodyPr wrap="square" rtlCol="0">
            <a:spAutoFit/>
          </a:bodyPr>
          <a:lstStyle/>
          <a:p>
            <a:pPr lvl="0" algn="just"/>
            <a:r>
              <a:rPr lang="ru-RU" sz="1400" dirty="0" smtClean="0"/>
              <a:t>	</a:t>
            </a:r>
            <a:r>
              <a:rPr lang="en-US" sz="1600" b="1" dirty="0" smtClean="0"/>
              <a:t>II. </a:t>
            </a:r>
            <a:r>
              <a:rPr lang="ru-RU" sz="1600" b="1" dirty="0" smtClean="0"/>
              <a:t>Государственные </a:t>
            </a:r>
            <a:r>
              <a:rPr lang="ru-RU" sz="1600" b="1" dirty="0"/>
              <a:t>органы как субъекты </a:t>
            </a:r>
            <a:r>
              <a:rPr lang="ru-RU" sz="1600" b="1" dirty="0" smtClean="0"/>
              <a:t>ИП</a:t>
            </a:r>
            <a:endParaRPr lang="en-US" sz="1600" b="1" dirty="0" smtClean="0"/>
          </a:p>
          <a:p>
            <a:pPr lvl="0" algn="just"/>
            <a:endParaRPr lang="en-US" sz="1600" b="1" dirty="0"/>
          </a:p>
          <a:p>
            <a:pPr algn="just"/>
            <a:r>
              <a:rPr lang="en-US" sz="1400" b="1" dirty="0" smtClean="0"/>
              <a:t>	</a:t>
            </a:r>
            <a:r>
              <a:rPr lang="ru-RU" sz="1400" dirty="0"/>
              <a:t>Государственное регулирование и управление в области информации, информатизации и защиты информации осуществляются Президентом Республики Беларусь, Советом Министров Республики Беларусь, Национальной академией наук Беларуси, Оперативно-аналитическим центром при Президенте Республики Беларусь, Министерством связи и информатизации Республики Беларусь, иными государственными органами в пределах их компетенции. Специальным государственным органом, ответственным за реализацию государственной политики в области информатизации, является Министерство информации Республики Беларусь.</a:t>
            </a:r>
          </a:p>
          <a:p>
            <a:pPr algn="just"/>
            <a:r>
              <a:rPr lang="en-US" sz="1400" dirty="0" smtClean="0"/>
              <a:t>	</a:t>
            </a:r>
            <a:r>
              <a:rPr lang="ru-RU" sz="1400" dirty="0" smtClean="0"/>
              <a:t>Государственное </a:t>
            </a:r>
            <a:r>
              <a:rPr lang="ru-RU" sz="1400" dirty="0"/>
              <a:t>регулирование в области информации, информатизации и защиты информации включает:</a:t>
            </a:r>
          </a:p>
          <a:p>
            <a:pPr algn="just"/>
            <a:r>
              <a:rPr lang="en-US" sz="1400" dirty="0" smtClean="0"/>
              <a:t>	</a:t>
            </a:r>
            <a:r>
              <a:rPr lang="ru-RU" sz="1400" dirty="0" smtClean="0"/>
              <a:t>обеспечение </a:t>
            </a:r>
            <a:r>
              <a:rPr lang="ru-RU" sz="1400" dirty="0"/>
              <a:t>условий для реализации и защиты прав государственных органов, физических и юридических лиц;</a:t>
            </a:r>
          </a:p>
          <a:p>
            <a:pPr algn="just"/>
            <a:r>
              <a:rPr lang="en-US" sz="1400" dirty="0" smtClean="0"/>
              <a:t>	</a:t>
            </a:r>
            <a:r>
              <a:rPr lang="ru-RU" sz="1400" dirty="0" smtClean="0"/>
              <a:t>создание </a:t>
            </a:r>
            <a:r>
              <a:rPr lang="ru-RU" sz="1400" dirty="0"/>
              <a:t>системы информационной поддержки решения задач социально-экономического и научно-технического развития Республики Беларусь;</a:t>
            </a:r>
          </a:p>
          <a:p>
            <a:pPr algn="just"/>
            <a:r>
              <a:rPr lang="en-US" sz="1400" dirty="0" smtClean="0"/>
              <a:t>	</a:t>
            </a:r>
            <a:r>
              <a:rPr lang="ru-RU" sz="1400" dirty="0" smtClean="0"/>
              <a:t>создание </a:t>
            </a:r>
            <a:r>
              <a:rPr lang="ru-RU" sz="1400" dirty="0"/>
              <a:t>условий для развития и использования информационных технологий, информационных систем и информационных сетей на основе единых принципов технического нормирования и стандартизации, оценки соответствия требованиям технических нормативных правовых актов в области технического нормирования и стандартизации;</a:t>
            </a:r>
          </a:p>
          <a:p>
            <a:pPr algn="just"/>
            <a:r>
              <a:rPr lang="en-US" sz="1400" b="1" dirty="0" smtClean="0"/>
              <a:t>	</a:t>
            </a:r>
            <a:r>
              <a:rPr lang="ru-RU" sz="1400" dirty="0"/>
              <a:t>формирование и осуществление единой научной, научно-технической, промышленной и инновационной политики в области информации, информатизации и защиты информации с учетом имеющегося научно-производственного потенциала и современного мирового уровня развития информационных технологий</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3970318"/>
          </a:xfrm>
          <a:prstGeom prst="rect">
            <a:avLst/>
          </a:prstGeom>
          <a:noFill/>
        </p:spPr>
        <p:txBody>
          <a:bodyPr wrap="square" rtlCol="0">
            <a:spAutoFit/>
          </a:bodyPr>
          <a:lstStyle/>
          <a:p>
            <a:pPr algn="just"/>
            <a:r>
              <a:rPr lang="ru-RU" sz="1400" dirty="0" smtClean="0"/>
              <a:t>	</a:t>
            </a:r>
            <a:r>
              <a:rPr lang="ru-RU" sz="1400" dirty="0"/>
              <a:t>создание и совершенствование системы привлечения инвестиций и механизма стимулирования разработки и реализации проектов в области информации, информатизации и защиты информации;</a:t>
            </a:r>
          </a:p>
          <a:p>
            <a:pPr algn="just"/>
            <a:r>
              <a:rPr lang="en-US" sz="1400" dirty="0" smtClean="0"/>
              <a:t>	</a:t>
            </a:r>
            <a:r>
              <a:rPr lang="ru-RU" sz="1400" dirty="0" smtClean="0"/>
              <a:t>содействие </a:t>
            </a:r>
            <a:r>
              <a:rPr lang="ru-RU" sz="1400" dirty="0"/>
              <a:t>развитию рынка информационных технологий и информационных услуг, обеспечение условий для формирования и развития всех видов информационных ресурсов, информационных систем и информационных сетей;</a:t>
            </a:r>
          </a:p>
          <a:p>
            <a:pPr algn="just"/>
            <a:r>
              <a:rPr lang="en-US" sz="1400" dirty="0" smtClean="0"/>
              <a:t>	</a:t>
            </a:r>
            <a:r>
              <a:rPr lang="ru-RU" sz="1400" dirty="0" smtClean="0"/>
              <a:t>обеспечение </a:t>
            </a:r>
            <a:r>
              <a:rPr lang="ru-RU" sz="1400" dirty="0"/>
              <a:t>условий для участия Республики Беларусь, административно-территориальных единиц Республики Беларусь, государственных органов, физических и юридических лиц в международном сотрудничестве, включая взаимодействие с международными организациями, обеспечение выполнения обязательств по международным договорам Республики Беларусь;</a:t>
            </a:r>
          </a:p>
          <a:p>
            <a:pPr algn="just"/>
            <a:r>
              <a:rPr lang="en-US" sz="1400" dirty="0" smtClean="0"/>
              <a:t>	</a:t>
            </a:r>
            <a:r>
              <a:rPr lang="ru-RU" sz="1400" dirty="0" smtClean="0"/>
              <a:t>разработку </a:t>
            </a:r>
            <a:r>
              <a:rPr lang="ru-RU" sz="1400" dirty="0"/>
              <a:t>и обеспечение реализации целевых программ создания информационных систем, применения информационных технологий;</a:t>
            </a:r>
          </a:p>
          <a:p>
            <a:pPr algn="just"/>
            <a:r>
              <a:rPr lang="en-US" sz="1400" dirty="0" smtClean="0"/>
              <a:t>	</a:t>
            </a:r>
            <a:r>
              <a:rPr lang="ru-RU" sz="1400" dirty="0" smtClean="0"/>
              <a:t>совершенствование </a:t>
            </a:r>
            <a:r>
              <a:rPr lang="ru-RU" sz="1400" dirty="0"/>
              <a:t>законодательства Республики Беларусь об информации, информатизации и защите информации и т.д.</a:t>
            </a:r>
          </a:p>
          <a:p>
            <a:pPr algn="just"/>
            <a:r>
              <a:rPr lang="en-US" sz="1400" dirty="0" smtClean="0"/>
              <a:t>	</a:t>
            </a:r>
            <a:r>
              <a:rPr lang="ru-RU" sz="1400" dirty="0" smtClean="0"/>
              <a:t>Деятельность </a:t>
            </a:r>
            <a:r>
              <a:rPr lang="ru-RU" sz="1400" dirty="0"/>
              <a:t>государственных органов (должностных лиц) в информационной сфере должна осуществляться на основе и в строгом соответствии с принципами информационной открытости. </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62870"/>
          </a:xfrm>
          <a:prstGeom prst="rect">
            <a:avLst/>
          </a:prstGeom>
          <a:noFill/>
        </p:spPr>
        <p:txBody>
          <a:bodyPr wrap="square" rtlCol="0">
            <a:spAutoFit/>
          </a:bodyPr>
          <a:lstStyle/>
          <a:p>
            <a:pPr algn="just"/>
            <a:r>
              <a:rPr lang="ru-RU" sz="1400" dirty="0" smtClean="0"/>
              <a:t>	</a:t>
            </a:r>
            <a:r>
              <a:rPr lang="ru-RU" sz="1600" b="1" dirty="0"/>
              <a:t>Правовой статус Министерства информации Республики Беларусь</a:t>
            </a:r>
          </a:p>
          <a:p>
            <a:pPr algn="just"/>
            <a:r>
              <a:rPr lang="ru-RU" sz="1400" dirty="0"/>
              <a:t> </a:t>
            </a:r>
          </a:p>
          <a:p>
            <a:pPr algn="just"/>
            <a:r>
              <a:rPr lang="en-US" sz="1400" dirty="0" smtClean="0"/>
              <a:t>	</a:t>
            </a:r>
            <a:r>
              <a:rPr lang="ru-RU" sz="1400" dirty="0" smtClean="0"/>
              <a:t>Министерство </a:t>
            </a:r>
            <a:r>
              <a:rPr lang="ru-RU" sz="1400" dirty="0"/>
              <a:t>информации Республики Беларусь является центральным республиканским органом государственного управления в сфере информатизации. Министерство информации действует на основании Положения о Министерстве информации (далее – </a:t>
            </a:r>
            <a:r>
              <a:rPr lang="ru-RU" sz="1400" dirty="0" err="1"/>
              <a:t>Мининформ</a:t>
            </a:r>
            <a:r>
              <a:rPr lang="ru-RU" sz="1400" dirty="0"/>
              <a:t>), утвержденном постановлением Совета Министров Республики Беларусь от 26 октября 2001г. № 1545 (в ред. постановления Совмина от 19.08.2010 № 1213).</a:t>
            </a:r>
          </a:p>
          <a:p>
            <a:pPr algn="just"/>
            <a:r>
              <a:rPr lang="en-US" sz="1400" dirty="0" smtClean="0"/>
              <a:t>	</a:t>
            </a:r>
            <a:r>
              <a:rPr lang="ru-RU" sz="1400" dirty="0" smtClean="0"/>
              <a:t>В </a:t>
            </a:r>
            <a:r>
              <a:rPr lang="ru-RU" sz="1400" dirty="0"/>
              <a:t>систему Министерства информации входят управление информации областных исполнительных комитетов Республики Беларусь, а также подчиненные ему организации.</a:t>
            </a:r>
          </a:p>
          <a:p>
            <a:pPr algn="just"/>
            <a:r>
              <a:rPr lang="en-US" sz="1400" dirty="0" smtClean="0"/>
              <a:t>	</a:t>
            </a:r>
            <a:r>
              <a:rPr lang="ru-RU" sz="1400" u="sng" dirty="0"/>
              <a:t>Основные задачи Министерства информации:</a:t>
            </a:r>
            <a:endParaRPr lang="ru-RU" sz="1400" dirty="0"/>
          </a:p>
          <a:p>
            <a:pPr marL="285750" lvl="0" indent="-285750" algn="just">
              <a:buFont typeface="Arial" pitchFamily="34" charset="0"/>
              <a:buChar char="•"/>
            </a:pPr>
            <a:r>
              <a:rPr lang="ru-RU" sz="1400" dirty="0"/>
              <a:t>регулирование, управление и координация деятельности других республиканских органов государственного управления в сфере массовой информации;</a:t>
            </a:r>
          </a:p>
          <a:p>
            <a:pPr marL="285750" lvl="0" indent="-285750" algn="just">
              <a:buFont typeface="Arial" pitchFamily="34" charset="0"/>
              <a:buChar char="•"/>
            </a:pPr>
            <a:r>
              <a:rPr lang="ru-RU" sz="1400" dirty="0"/>
              <a:t>реализация государственной политики в сфере массовой информации, книгоиздания, полиграфии и </a:t>
            </a:r>
            <a:r>
              <a:rPr lang="ru-RU" sz="1400" dirty="0" err="1"/>
              <a:t>книгораспространения</a:t>
            </a:r>
            <a:r>
              <a:rPr lang="ru-RU" sz="1400" dirty="0"/>
              <a:t>;</a:t>
            </a:r>
          </a:p>
          <a:p>
            <a:pPr marL="285750" lvl="0" indent="-285750" algn="just">
              <a:buFont typeface="Arial" pitchFamily="34" charset="0"/>
              <a:buChar char="•"/>
            </a:pPr>
            <a:r>
              <a:rPr lang="ru-RU" sz="1400" dirty="0"/>
              <a:t>контроль за соблюдением законодательства Республики Беларусь средствами массовой информации,  организациями и индивидуальными предпринимателями, осуществляющими издательскую, полиграфическую деятельность и деятельность по </a:t>
            </a:r>
            <a:r>
              <a:rPr lang="ru-RU" sz="1400" dirty="0" err="1"/>
              <a:t>книгораспространению</a:t>
            </a:r>
            <a:r>
              <a:rPr lang="ru-RU" sz="1400" dirty="0"/>
              <a:t>;</a:t>
            </a:r>
          </a:p>
          <a:p>
            <a:pPr marL="285750" lvl="0" indent="-285750" algn="just">
              <a:buFont typeface="Arial" pitchFamily="34" charset="0"/>
              <a:buChar char="•"/>
            </a:pPr>
            <a:r>
              <a:rPr lang="ru-RU" sz="1400" dirty="0"/>
              <a:t>разработка и осуществление мероприятий, направленных на реформирование и динамичное развитие экономики в сфере средств массовой информации, книгоиздания, полиграфии и </a:t>
            </a:r>
            <a:r>
              <a:rPr lang="ru-RU" sz="1400" dirty="0" err="1"/>
              <a:t>книгораспространения</a:t>
            </a:r>
            <a:r>
              <a:rPr lang="ru-RU" sz="1400" dirty="0"/>
              <a:t>;</a:t>
            </a:r>
          </a:p>
          <a:p>
            <a:pPr marL="285750" lvl="0" indent="-285750" algn="just">
              <a:buFont typeface="Arial" pitchFamily="34" charset="0"/>
              <a:buChar char="•"/>
            </a:pPr>
            <a:r>
              <a:rPr lang="ru-RU" sz="1400" dirty="0"/>
              <a:t>осуществление мер, направленных на совершенствование прав и свобод граждан в условиях формирования гражданского общества в Республике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49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32092"/>
          </a:xfrm>
          <a:prstGeom prst="rect">
            <a:avLst/>
          </a:prstGeom>
          <a:noFill/>
        </p:spPr>
        <p:txBody>
          <a:bodyPr wrap="square" rtlCol="0">
            <a:spAutoFit/>
          </a:bodyPr>
          <a:lstStyle/>
          <a:p>
            <a:pPr marL="285750" lvl="0" indent="-285750" algn="just">
              <a:buFont typeface="Arial" pitchFamily="34" charset="0"/>
              <a:buChar char="•"/>
            </a:pPr>
            <a:r>
              <a:rPr lang="ru-RU" sz="1400" dirty="0"/>
              <a:t>проведение на основе международных договоров согласованной политики с соответствующими органами государств - участников Союзного государства, Содружества Независимых Государств, Евразийского экономического сообщества в сфере массовой информации, книгоиздания, полиграфии;</a:t>
            </a:r>
          </a:p>
          <a:p>
            <a:pPr marL="285750" lvl="0" indent="-285750" algn="just">
              <a:buFont typeface="Arial" pitchFamily="34" charset="0"/>
              <a:buChar char="•"/>
            </a:pPr>
            <a:r>
              <a:rPr lang="ru-RU" sz="1400" dirty="0"/>
              <a:t>организация и развитие международного сотрудничества в сфере массовой информации, книгоиздания, полиграфии, </a:t>
            </a:r>
            <a:r>
              <a:rPr lang="ru-RU" sz="1400" dirty="0" err="1"/>
              <a:t>книгораспространения</a:t>
            </a:r>
            <a:r>
              <a:rPr lang="ru-RU" sz="1400" dirty="0"/>
              <a:t>;</a:t>
            </a:r>
          </a:p>
          <a:p>
            <a:pPr algn="just"/>
            <a:r>
              <a:rPr lang="en-US" sz="1400" dirty="0" smtClean="0"/>
              <a:t>	</a:t>
            </a:r>
            <a:r>
              <a:rPr lang="ru-RU" sz="1400" u="sng" dirty="0"/>
              <a:t>Основные направления деятельности </a:t>
            </a:r>
            <a:r>
              <a:rPr lang="ru-RU" sz="1400" u="sng" dirty="0" err="1"/>
              <a:t>Мининформ</a:t>
            </a:r>
            <a:r>
              <a:rPr lang="ru-RU" sz="1400" u="sng" dirty="0"/>
              <a:t>:</a:t>
            </a:r>
            <a:endParaRPr lang="ru-RU" sz="1400" dirty="0"/>
          </a:p>
          <a:p>
            <a:pPr marL="285750" lvl="0" indent="-285750" algn="just">
              <a:buFont typeface="Arial" pitchFamily="34" charset="0"/>
              <a:buChar char="•"/>
            </a:pPr>
            <a:r>
              <a:rPr lang="ru-RU" sz="1400" dirty="0"/>
              <a:t>осуществляет регистрацию СМИ, а также лицензирование издательской и полиграфической деятельности;</a:t>
            </a:r>
          </a:p>
          <a:p>
            <a:pPr marL="285750" lvl="0" indent="-285750" algn="just">
              <a:buFont typeface="Arial" pitchFamily="34" charset="0"/>
              <a:buChar char="•"/>
            </a:pPr>
            <a:r>
              <a:rPr lang="ru-RU" sz="1400" dirty="0"/>
              <a:t>принимает необходимые меры по недопущению злоупотребления свободой массовой информации, свободой издательской деятельности и цензуры;</a:t>
            </a:r>
          </a:p>
          <a:p>
            <a:pPr marL="285750" lvl="0" indent="-285750" algn="just">
              <a:buFont typeface="Arial" pitchFamily="34" charset="0"/>
              <a:buChar char="•"/>
            </a:pPr>
            <a:r>
              <a:rPr lang="ru-RU" sz="1400" dirty="0"/>
              <a:t>предоставляет теле- и радиочастоты СМИ и руководит деятельностью республиканской комиссии по телевидению и радиовещанию;</a:t>
            </a:r>
          </a:p>
          <a:p>
            <a:pPr marL="285750" lvl="0" indent="-285750" algn="just">
              <a:buFont typeface="Arial" pitchFamily="34" charset="0"/>
              <a:buChar char="•"/>
            </a:pPr>
            <a:r>
              <a:rPr lang="ru-RU" sz="1400" dirty="0"/>
              <a:t>решает вопросы, связанные с ценообразованием при выпуске и распространении массовой информации, социально значимой печатной продукции и литературы, финансируемых из республиканского бюджета;</a:t>
            </a:r>
          </a:p>
          <a:p>
            <a:pPr marL="285750" lvl="0" indent="-285750" algn="just">
              <a:buFont typeface="Arial" pitchFamily="34" charset="0"/>
              <a:buChar char="•"/>
            </a:pPr>
            <a:r>
              <a:rPr lang="ru-RU" sz="1400" dirty="0"/>
              <a:t>в установленном законодательством порядке содействует организации корреспондентских пунктов, бюро и иных представительств государственных СМИ за рубежом, аккредитации журналистов;</a:t>
            </a:r>
          </a:p>
          <a:p>
            <a:pPr marL="285750" lvl="0" indent="-285750" algn="just">
              <a:buFont typeface="Arial" pitchFamily="34" charset="0"/>
              <a:buChar char="•"/>
            </a:pPr>
            <a:r>
              <a:rPr lang="ru-RU" sz="1400" dirty="0"/>
              <a:t>в пределах своей компетенции разрабатывает и принимает участие в разработке НПА и технических НПА и т.д</a:t>
            </a:r>
            <a:r>
              <a:rPr lang="ru-RU" sz="1400" dirty="0" smtClean="0"/>
              <a:t>.</a:t>
            </a:r>
            <a:endParaRPr lang="en-US" sz="1400" dirty="0"/>
          </a:p>
          <a:p>
            <a:pPr algn="just"/>
            <a:r>
              <a:rPr lang="en-US" sz="1400" dirty="0"/>
              <a:t>	</a:t>
            </a:r>
            <a:r>
              <a:rPr lang="ru-RU" sz="1400" dirty="0" err="1"/>
              <a:t>Мининформ</a:t>
            </a:r>
            <a:r>
              <a:rPr lang="ru-RU" sz="1400" dirty="0"/>
              <a:t> возглавляет Министр, назначаемый на должность и освобождаемый от должности Президентом Республики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19"/>
          <p:cNvGraphicFramePr/>
          <p:nvPr>
            <p:extLst>
              <p:ext uri="{D42A27DB-BD31-4B8C-83A1-F6EECF244321}">
                <p14:modId xmlns:p14="http://schemas.microsoft.com/office/powerpoint/2010/main" xmlns="" val="3609430291"/>
              </p:ext>
            </p:extLst>
          </p:nvPr>
        </p:nvGraphicFramePr>
        <p:xfrm>
          <a:off x="899592" y="620688"/>
          <a:ext cx="8244408"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6"/>
          <p:cNvSpPr>
            <a:spLocks noGrp="1"/>
          </p:cNvSpPr>
          <p:nvPr>
            <p:ph type="sldNum" sz="quarter" idx="12"/>
          </p:nvPr>
        </p:nvSpPr>
        <p:spPr>
          <a:xfrm>
            <a:off x="8100392" y="6492875"/>
            <a:ext cx="1043608" cy="365125"/>
          </a:xfrm>
        </p:spPr>
        <p:txBody>
          <a:bodyPr/>
          <a:lstStyle/>
          <a:p>
            <a:r>
              <a:rPr lang="ru-RU" dirty="0" smtClean="0"/>
              <a:t>Слайд </a:t>
            </a:r>
            <a:fld id="{EB2CBBB6-21F2-45AF-BB34-B9709E156EAC}" type="slidenum">
              <a:rPr lang="ru-RU" smtClean="0"/>
              <a:pPr/>
              <a:t>5</a:t>
            </a:fld>
            <a:endParaRPr lang="ru-RU" dirty="0"/>
          </a:p>
        </p:txBody>
      </p:sp>
      <p:sp>
        <p:nvSpPr>
          <p:cNvPr id="10"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2"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3" name="TextBox 12"/>
          <p:cNvSpPr txBox="1"/>
          <p:nvPr/>
        </p:nvSpPr>
        <p:spPr>
          <a:xfrm>
            <a:off x="899592" y="1268760"/>
            <a:ext cx="7848872" cy="3970318"/>
          </a:xfrm>
          <a:prstGeom prst="rect">
            <a:avLst/>
          </a:prstGeom>
          <a:noFill/>
        </p:spPr>
        <p:txBody>
          <a:bodyPr wrap="square" rtlCol="0">
            <a:spAutoFit/>
          </a:bodyPr>
          <a:lstStyle/>
          <a:p>
            <a:pPr algn="just"/>
            <a:r>
              <a:rPr lang="ru-RU" sz="1400" dirty="0" smtClean="0"/>
              <a:t>	Информационное </a:t>
            </a:r>
            <a:r>
              <a:rPr lang="ru-RU" sz="1400" dirty="0"/>
              <a:t>право Республики Беларусь – одна из новейших правовых дисциплин, предусмотренная учебными планами высших учебных заведений как для юридических, так и для ряда экономических специальностей</a:t>
            </a:r>
            <a:r>
              <a:rPr lang="ru-RU" sz="1400" dirty="0" smtClean="0"/>
              <a:t>.</a:t>
            </a:r>
          </a:p>
          <a:p>
            <a:pPr algn="just"/>
            <a:endParaRPr lang="ru-RU" sz="1400" dirty="0"/>
          </a:p>
          <a:p>
            <a:pPr algn="just"/>
            <a:r>
              <a:rPr lang="ru-RU" sz="1400" dirty="0" smtClean="0"/>
              <a:t>	Учебная </a:t>
            </a:r>
            <a:r>
              <a:rPr lang="ru-RU" sz="1400" dirty="0"/>
              <a:t>дисциплина «Информационное  право» строится на усвоении норм конституционного права, административного права, финансового права, гражданского права, других отраслей права, а также особенностей правового регулирования информационных отношений непосредственно актами информационного законодательства. Информационное законодательство постоянно развивается, динамично изменяется с построением информационного общества в Беларуси, интеграционными процессами и унификацией действующего законодательства</a:t>
            </a:r>
            <a:r>
              <a:rPr lang="ru-RU" sz="1400" dirty="0" smtClean="0"/>
              <a:t>.</a:t>
            </a:r>
          </a:p>
          <a:p>
            <a:pPr algn="just"/>
            <a:endParaRPr lang="ru-RU" sz="1400" dirty="0"/>
          </a:p>
          <a:p>
            <a:pPr algn="just"/>
            <a:r>
              <a:rPr lang="ru-RU" sz="1400" dirty="0" smtClean="0"/>
              <a:t>	Информационное </a:t>
            </a:r>
            <a:r>
              <a:rPr lang="ru-RU" sz="1400" dirty="0"/>
              <a:t>право регулирует отношения, складывающиеся в информационной сфере. Информационное право как система норм, регулирующих информационные отношения, имеет целью исследование информационной сферы как сферы правового регулирования общественных отношений, выявление объектов и субъектов информационных правоотношений, подготовку проектов нормативных правовых актов в области действия информационного права, оценку эффективности проектов этих актов с применением информационных технологий.</a:t>
            </a:r>
          </a:p>
        </p:txBody>
      </p:sp>
      <p:sp>
        <p:nvSpPr>
          <p:cNvPr id="9" name="Нижний колонтитул 5">
            <a:hlinkClick r:id="rId8"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1" name="Группа 10"/>
          <p:cNvGrpSpPr/>
          <p:nvPr/>
        </p:nvGrpSpPr>
        <p:grpSpPr>
          <a:xfrm>
            <a:off x="395536" y="620688"/>
            <a:ext cx="326033" cy="301978"/>
            <a:chOff x="88" y="1926222"/>
            <a:chExt cx="591270" cy="591270"/>
          </a:xfrm>
        </p:grpSpPr>
        <p:sp>
          <p:nvSpPr>
            <p:cNvPr id="14" name="Овал 13"/>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509653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09091"/>
          </a:xfrm>
          <a:prstGeom prst="rect">
            <a:avLst/>
          </a:prstGeom>
          <a:noFill/>
        </p:spPr>
        <p:txBody>
          <a:bodyPr wrap="square" rtlCol="0">
            <a:spAutoFit/>
          </a:bodyPr>
          <a:lstStyle/>
          <a:p>
            <a:pPr algn="just"/>
            <a:r>
              <a:rPr lang="ru-RU" sz="1400" dirty="0" smtClean="0"/>
              <a:t>	</a:t>
            </a:r>
            <a:r>
              <a:rPr lang="ru-RU" sz="1400" u="sng" dirty="0"/>
              <a:t>Министр информации:</a:t>
            </a:r>
            <a:endParaRPr lang="ru-RU" sz="1400" dirty="0"/>
          </a:p>
          <a:p>
            <a:pPr marL="285750" lvl="0" indent="-285750" algn="just">
              <a:buFont typeface="Arial" pitchFamily="34" charset="0"/>
              <a:buChar char="•"/>
            </a:pPr>
            <a:r>
              <a:rPr lang="ru-RU" sz="1400" dirty="0"/>
              <a:t>руководит </a:t>
            </a:r>
            <a:r>
              <a:rPr lang="ru-RU" sz="1400" dirty="0" err="1"/>
              <a:t>Мининформом</a:t>
            </a:r>
            <a:r>
              <a:rPr lang="ru-RU" sz="1400" dirty="0"/>
              <a:t> и несет персональную ответственность за выполнение возложенных на </a:t>
            </a:r>
            <a:r>
              <a:rPr lang="ru-RU" sz="1400" dirty="0" err="1"/>
              <a:t>Мининформ</a:t>
            </a:r>
            <a:r>
              <a:rPr lang="ru-RU" sz="1400" dirty="0"/>
              <a:t> задач и осуществление своих функций;</a:t>
            </a:r>
          </a:p>
          <a:p>
            <a:pPr marL="285750" lvl="0" indent="-285750" algn="just">
              <a:buFont typeface="Arial" pitchFamily="34" charset="0"/>
              <a:buChar char="•"/>
            </a:pPr>
            <a:r>
              <a:rPr lang="ru-RU" sz="1400" dirty="0"/>
              <a:t>вносит в установленном порядке в Совет Министров Республики Беларусь проекты актов законодательства по вопросам, входящим в компетенцию </a:t>
            </a:r>
            <a:r>
              <a:rPr lang="ru-RU" sz="1400" dirty="0" err="1"/>
              <a:t>Мининформа</a:t>
            </a:r>
            <a:r>
              <a:rPr lang="ru-RU" sz="1400" dirty="0"/>
              <a:t>;</a:t>
            </a:r>
          </a:p>
          <a:p>
            <a:pPr marL="285750" lvl="0" indent="-285750" algn="just">
              <a:buFont typeface="Arial" pitchFamily="34" charset="0"/>
              <a:buChar char="•"/>
            </a:pPr>
            <a:r>
              <a:rPr lang="ru-RU" sz="1400" dirty="0"/>
              <a:t>распределяет обязанности между своими заместителями, руководителями структурных подразделений центрального аппарата </a:t>
            </a:r>
            <a:r>
              <a:rPr lang="ru-RU" sz="1400" dirty="0" err="1"/>
              <a:t>Мининформа</a:t>
            </a:r>
            <a:r>
              <a:rPr lang="ru-RU" sz="1400" dirty="0"/>
              <a:t> по руководству отдельными направлениями его деятельности;</a:t>
            </a:r>
          </a:p>
          <a:p>
            <a:pPr marL="285750" lvl="0" indent="-285750" algn="just">
              <a:buFont typeface="Arial" pitchFamily="34" charset="0"/>
              <a:buChar char="•"/>
            </a:pPr>
            <a:r>
              <a:rPr lang="ru-RU" sz="1400" dirty="0"/>
              <a:t>организует работу коллегии </a:t>
            </a:r>
            <a:r>
              <a:rPr lang="ru-RU" sz="1400" dirty="0" err="1"/>
              <a:t>Мининформа</a:t>
            </a:r>
            <a:r>
              <a:rPr lang="ru-RU" sz="1400" dirty="0"/>
              <a:t> и председательствует на ее заседаниях;</a:t>
            </a:r>
          </a:p>
          <a:p>
            <a:pPr marL="285750" lvl="0" indent="-285750" algn="just">
              <a:buFont typeface="Arial" pitchFamily="34" charset="0"/>
              <a:buChar char="•"/>
            </a:pPr>
            <a:r>
              <a:rPr lang="ru-RU" sz="1400" dirty="0"/>
              <a:t>в пределах своей компетенции издает приказы и подписывает постановления;</a:t>
            </a:r>
          </a:p>
          <a:p>
            <a:pPr marL="285750" lvl="0" indent="-285750" algn="just">
              <a:buFont typeface="Arial" pitchFamily="34" charset="0"/>
              <a:buChar char="•"/>
            </a:pPr>
            <a:r>
              <a:rPr lang="ru-RU" sz="1400" dirty="0"/>
              <a:t>осуществляет иные полномочия в соответствии с законодательством Республики Беларусь.</a:t>
            </a:r>
          </a:p>
          <a:p>
            <a:pPr algn="just"/>
            <a:r>
              <a:rPr lang="en-US" sz="1400" dirty="0" smtClean="0"/>
              <a:t>	</a:t>
            </a:r>
            <a:r>
              <a:rPr lang="ru-RU" sz="1400" dirty="0" smtClean="0"/>
              <a:t>В </a:t>
            </a:r>
            <a:r>
              <a:rPr lang="ru-RU" sz="1400" dirty="0" err="1"/>
              <a:t>Мининформе</a:t>
            </a:r>
            <a:r>
              <a:rPr lang="ru-RU" sz="1400" dirty="0"/>
              <a:t> образуется </a:t>
            </a:r>
            <a:r>
              <a:rPr lang="ru-RU" sz="1400" u="sng" dirty="0"/>
              <a:t>коллегия</a:t>
            </a:r>
            <a:r>
              <a:rPr lang="ru-RU" sz="1400" dirty="0"/>
              <a:t> в составе Министра (председатель коллегии), его заместителей и руководителя контрольно-ревизионного отдела по должности. Численность коллегии утверждается Советом Министров Республики Беларусь. </a:t>
            </a:r>
          </a:p>
          <a:p>
            <a:pPr algn="just"/>
            <a:endParaRPr lang="en-US" sz="1400" dirty="0" smtClean="0"/>
          </a:p>
          <a:p>
            <a:pPr lvl="0" algn="just"/>
            <a:r>
              <a:rPr lang="en-US" sz="1400" dirty="0"/>
              <a:t>	</a:t>
            </a:r>
            <a:r>
              <a:rPr lang="en-US" sz="1600" b="1" dirty="0" smtClean="0"/>
              <a:t>III. </a:t>
            </a:r>
            <a:r>
              <a:rPr lang="ru-RU" sz="1600" b="1" dirty="0" smtClean="0"/>
              <a:t>Правовой </a:t>
            </a:r>
            <a:r>
              <a:rPr lang="ru-RU" sz="1600" b="1" dirty="0"/>
              <a:t>статус Министерства связи и информатизации Республики Беларусь</a:t>
            </a:r>
          </a:p>
          <a:p>
            <a:pPr algn="just"/>
            <a:endParaRPr lang="en-US" sz="1400" dirty="0" smtClean="0"/>
          </a:p>
          <a:p>
            <a:pPr algn="just"/>
            <a:r>
              <a:rPr lang="en-US" sz="1400" dirty="0"/>
              <a:t>	</a:t>
            </a:r>
            <a:r>
              <a:rPr lang="ru-RU" sz="1400" dirty="0"/>
              <a:t>Министерство связи и информатизации Республики Беларусь (далее – Минсвязи) является республиканским органом государственного управления и подчиняется Совету Министров Республики Беларусь. Минсвязи действует на основании Положения, утвержденного Постановлением Совета Министров Республики Беларусь от 17 марта 2004 г. № 302 (в ред. Постановления Совета Министров РБ от 18 октября 2010 г. № 1500).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08160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en-US" sz="1400" dirty="0" smtClean="0"/>
              <a:t>	</a:t>
            </a:r>
            <a:r>
              <a:rPr lang="ru-RU" sz="1400" u="sng" dirty="0"/>
              <a:t>Главными задачами Минсвязи являются:</a:t>
            </a:r>
            <a:endParaRPr lang="ru-RU" sz="1400" dirty="0"/>
          </a:p>
          <a:p>
            <a:pPr marL="285750" lvl="0" indent="-285750" algn="just">
              <a:buFont typeface="Arial" pitchFamily="34" charset="0"/>
              <a:buChar char="•"/>
            </a:pPr>
            <a:r>
              <a:rPr lang="ru-RU" sz="1400" dirty="0"/>
              <a:t>государственное регулирование и управление деятельностью, реализация единой государственной политики в области связи и информатизации;</a:t>
            </a:r>
          </a:p>
          <a:p>
            <a:pPr marL="285750" lvl="0" indent="-285750" algn="just">
              <a:buFont typeface="Arial" pitchFamily="34" charset="0"/>
              <a:buChar char="•"/>
            </a:pPr>
            <a:r>
              <a:rPr lang="ru-RU" sz="1400" dirty="0"/>
              <a:t>организация разработки и реализации программ развития связи и информатизации, в том числе Государственной программы информатизации Республики Беларусь «Электронная Беларусь»;</a:t>
            </a:r>
          </a:p>
          <a:p>
            <a:pPr marL="285750" lvl="0" indent="-285750" algn="just">
              <a:buFont typeface="Arial" pitchFamily="34" charset="0"/>
              <a:buChar char="•"/>
            </a:pPr>
            <a:r>
              <a:rPr lang="ru-RU" sz="1400" dirty="0"/>
              <a:t>координация деятельности юридических лиц, независимо от форм собственности, и индивидуальных предпринимателей в области связи и информатизации в целях удовлетворения потребностей государственных органов, юридических лиц, а также физических лиц в услугах связи, создания условий для обеспечения информационных потребностей государственных органов, юридических и физических лиц на основе создания информационных систем и (или) сетей, обеспечивающих формирование и обработку информационных ресурсов и предоставление пользователям документированной информации, повышение эффективности внешнеэкономической деятельности в области связи и информатизации;</a:t>
            </a:r>
          </a:p>
          <a:p>
            <a:pPr marL="285750" lvl="0" indent="-285750" algn="just">
              <a:buFont typeface="Arial" pitchFamily="34" charset="0"/>
              <a:buChar char="•"/>
            </a:pPr>
            <a:r>
              <a:rPr lang="ru-RU" sz="1400" dirty="0"/>
              <a:t>разработка и реализация политики в области планирования, распределения и эффективного использования радиочастотного спектра радиоэлектронными средствами гражданского назначения.</a:t>
            </a:r>
          </a:p>
          <a:p>
            <a:pPr algn="just"/>
            <a:r>
              <a:rPr lang="en-US" sz="1400" dirty="0" smtClean="0"/>
              <a:t>	</a:t>
            </a:r>
            <a:r>
              <a:rPr lang="ru-RU" sz="1400" dirty="0" smtClean="0"/>
              <a:t>Минсвязи </a:t>
            </a:r>
            <a:r>
              <a:rPr lang="ru-RU" sz="1400" dirty="0"/>
              <a:t>возглавляет Министр, назначаемый на должность и освобождаемый от должности Президентом Республики Беларусь.</a:t>
            </a:r>
          </a:p>
          <a:p>
            <a:pPr algn="just"/>
            <a:r>
              <a:rPr lang="ru-RU" sz="1400" dirty="0" smtClean="0"/>
              <a:t>	</a:t>
            </a:r>
            <a:r>
              <a:rPr lang="ru-RU" sz="1400" u="sng" dirty="0"/>
              <a:t>Министр связи и информатизации:</a:t>
            </a:r>
            <a:endParaRPr lang="ru-RU" sz="1400" dirty="0"/>
          </a:p>
          <a:p>
            <a:pPr marL="285750" lvl="0" indent="-285750" algn="just">
              <a:buFont typeface="Arial" pitchFamily="34" charset="0"/>
              <a:buChar char="•"/>
            </a:pPr>
            <a:r>
              <a:rPr lang="ru-RU" sz="1400" dirty="0"/>
              <a:t>руководит деятельностью Минсвязи и несет персональную ответственность за выполнение возложенных на Минсвязи задач и функций, в том числе в области информатизации;</a:t>
            </a:r>
          </a:p>
          <a:p>
            <a:pPr marL="285750" lvl="0" indent="-285750" algn="just">
              <a:buFont typeface="Arial" pitchFamily="34" charset="0"/>
              <a:buChar char="•"/>
            </a:pPr>
            <a:r>
              <a:rPr lang="ru-RU" sz="1400" dirty="0"/>
              <a:t>распределяет обязанности и устанавливает степень ответственности своих заместителей, руководителей структурных подразделений центрального аппарата Минсвязи за руководство отдельными направлениями его деятельности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62870"/>
          </a:xfrm>
          <a:prstGeom prst="rect">
            <a:avLst/>
          </a:prstGeom>
          <a:noFill/>
        </p:spPr>
        <p:txBody>
          <a:bodyPr wrap="square" rtlCol="0">
            <a:spAutoFit/>
          </a:bodyPr>
          <a:lstStyle/>
          <a:p>
            <a:pPr marL="285750" lvl="0" indent="-285750" algn="just">
              <a:buFont typeface="Arial" pitchFamily="34" charset="0"/>
              <a:buChar char="•"/>
            </a:pPr>
            <a:r>
              <a:rPr lang="ru-RU" sz="1400" dirty="0"/>
              <a:t>в установленном порядке вносит в Совет Министров Республики Беларусь проекты актов законодательства Республики Беларусь;</a:t>
            </a:r>
          </a:p>
          <a:p>
            <a:pPr marL="285750" lvl="0" indent="-285750" algn="just">
              <a:buFont typeface="Arial" pitchFamily="34" charset="0"/>
              <a:buChar char="•"/>
            </a:pPr>
            <a:r>
              <a:rPr lang="ru-RU" sz="1400" dirty="0"/>
              <a:t>руководит деятельностью Межведомственного координационного совета при Министерстве связи и информатизации и несет персональную ответственность за выполнение возложенных на него задач;</a:t>
            </a:r>
          </a:p>
          <a:p>
            <a:pPr marL="285750" lvl="0" indent="-285750" algn="just">
              <a:buFont typeface="Arial" pitchFamily="34" charset="0"/>
              <a:buChar char="•"/>
            </a:pPr>
            <a:r>
              <a:rPr lang="ru-RU" sz="1400" dirty="0"/>
              <a:t>распоряжается в установленном законодательством порядке средствами внебюджетных фондов, образованных в соответствии с законодательными актами;</a:t>
            </a:r>
          </a:p>
          <a:p>
            <a:pPr algn="just"/>
            <a:r>
              <a:rPr lang="en-US" sz="1400" dirty="0" smtClean="0"/>
              <a:t>	</a:t>
            </a:r>
            <a:r>
              <a:rPr lang="ru-RU" sz="1400" dirty="0" smtClean="0"/>
              <a:t>В </a:t>
            </a:r>
            <a:r>
              <a:rPr lang="ru-RU" sz="1400" dirty="0"/>
              <a:t>Минсвязи создается </a:t>
            </a:r>
            <a:r>
              <a:rPr lang="ru-RU" sz="1400" u="sng" dirty="0"/>
              <a:t>коллегия</a:t>
            </a:r>
            <a:r>
              <a:rPr lang="ru-RU" sz="1400" dirty="0"/>
              <a:t> в составе Министра (председатель коллегии), его заместителей по должности, работников центрального аппарата Министерства и организаций.</a:t>
            </a:r>
          </a:p>
          <a:p>
            <a:pPr algn="just"/>
            <a:endParaRPr lang="en-US" sz="1400" dirty="0" smtClean="0"/>
          </a:p>
          <a:p>
            <a:pPr lvl="0" algn="just"/>
            <a:r>
              <a:rPr lang="en-US" sz="1400" dirty="0"/>
              <a:t>	</a:t>
            </a:r>
            <a:r>
              <a:rPr lang="en-US" sz="1600" b="1" dirty="0" smtClean="0"/>
              <a:t>IV. </a:t>
            </a:r>
            <a:r>
              <a:rPr lang="ru-RU" sz="1600" b="1" dirty="0" smtClean="0"/>
              <a:t>Граждане </a:t>
            </a:r>
            <a:r>
              <a:rPr lang="ru-RU" sz="1600" b="1" dirty="0"/>
              <a:t>как субъекты ИП</a:t>
            </a:r>
          </a:p>
          <a:p>
            <a:pPr algn="just"/>
            <a:r>
              <a:rPr lang="ru-RU" sz="1400" dirty="0"/>
              <a:t> </a:t>
            </a:r>
          </a:p>
          <a:p>
            <a:pPr algn="just"/>
            <a:r>
              <a:rPr lang="en-US" sz="1400" dirty="0" smtClean="0"/>
              <a:t>	</a:t>
            </a:r>
            <a:r>
              <a:rPr lang="ru-RU" sz="1400" dirty="0" smtClean="0"/>
              <a:t>Основные </a:t>
            </a:r>
            <a:r>
              <a:rPr lang="ru-RU" sz="1400" dirty="0"/>
              <a:t>права и обязанности граждан в информационной сфере закреплены в Конституции Республики Беларусь и конкретизируются в специальных НПА. В совокупности все информационные права, обязанности и ответственность гражданина образуют его информационно-правовой статус.</a:t>
            </a:r>
          </a:p>
          <a:p>
            <a:pPr algn="just"/>
            <a:r>
              <a:rPr lang="en-US" sz="1400" dirty="0" smtClean="0"/>
              <a:t>	</a:t>
            </a:r>
            <a:r>
              <a:rPr lang="ru-RU" sz="1400" u="sng" dirty="0"/>
              <a:t>Все информационные права граждан можно разделить на 5 групп:</a:t>
            </a:r>
            <a:endParaRPr lang="ru-RU" sz="1400" dirty="0"/>
          </a:p>
          <a:p>
            <a:pPr marL="342900" lvl="0" indent="-342900" algn="just">
              <a:buFont typeface="+mj-lt"/>
              <a:buAutoNum type="arabicParenR"/>
            </a:pPr>
            <a:r>
              <a:rPr lang="ru-RU" sz="1400" dirty="0" smtClean="0"/>
              <a:t>Право </a:t>
            </a:r>
            <a:r>
              <a:rPr lang="ru-RU" sz="1400" dirty="0"/>
              <a:t>свободно искать и получать информацию - данное право означает право каждого гражданина обращаться в органы государственной власти и управления, организации, общественные объединения, другие структуры за получением необходимой информации; право свободно получать сообщения, подготавливаемые и распространяемые СМИ; право получать информацию, содержащуюся в научных и литературных произведениях, а также другую информацию, распространяемую в том числе и в коммерческих целях.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262979"/>
          </a:xfrm>
          <a:prstGeom prst="rect">
            <a:avLst/>
          </a:prstGeom>
          <a:noFill/>
        </p:spPr>
        <p:txBody>
          <a:bodyPr wrap="square" rtlCol="0">
            <a:spAutoFit/>
          </a:bodyPr>
          <a:lstStyle/>
          <a:p>
            <a:pPr algn="just"/>
            <a:r>
              <a:rPr lang="ru-RU" sz="1400" dirty="0" smtClean="0"/>
              <a:t>	</a:t>
            </a:r>
            <a:r>
              <a:rPr lang="ru-RU" sz="1400" dirty="0"/>
              <a:t>Не может быть ограничен доступ к документированной информации, устанавливающей правовой статус государственных органов и юридических лиц, определяющей права, свободы, обязанности физических лиц и порядок их реализации, информации о чрезвычайных ситуациях; экологической, демографической, санитарно-эпидемиологической и другой информации, обеспечивающей безопасность существования общества; информации, отнесенной к источникам знаний и накапливаемой в информационных системах в сфере образования, здравоохранения, науки, культуры и права и т.д.</a:t>
            </a:r>
          </a:p>
          <a:p>
            <a:pPr marL="342900" lvl="0" indent="-342900" algn="just">
              <a:buFont typeface="+mj-lt"/>
              <a:buAutoNum type="arabicParenR" startAt="2"/>
            </a:pPr>
            <a:r>
              <a:rPr lang="ru-RU" sz="1400" dirty="0"/>
              <a:t>Право свободно производить информацию - все граждане могут свободно создавать информацию, которая может быть представлена в любой доступной для восприятия форме. </a:t>
            </a:r>
          </a:p>
          <a:p>
            <a:pPr algn="just"/>
            <a:r>
              <a:rPr lang="en-US" sz="1400" dirty="0" smtClean="0"/>
              <a:t>	</a:t>
            </a:r>
            <a:r>
              <a:rPr lang="ru-RU" sz="1400" dirty="0" smtClean="0"/>
              <a:t>Информация</a:t>
            </a:r>
            <a:r>
              <a:rPr lang="ru-RU" sz="1400" dirty="0"/>
              <a:t>, полученная гражданами и организациями на законных основаниях из государственных информационных ресурсов, может быть использована или для создания производной информации в целях ее коммерческого распространения с обязательной ссылкой на источник информации.</a:t>
            </a:r>
          </a:p>
          <a:p>
            <a:pPr marL="342900" lvl="0" indent="-342900" algn="just">
              <a:buFont typeface="+mj-lt"/>
              <a:buAutoNum type="arabicParenR" startAt="3"/>
            </a:pPr>
            <a:r>
              <a:rPr lang="ru-RU" sz="1400" dirty="0"/>
              <a:t>Право свободно передавать и распространять информацию - принадлежащая лицу информация может свободно передаваться им в пользование другим физическим и юридическим лицам на любом носители и любой форме в порядке, установленном законодательством или предусмотренном договором. Распространение информации физические и юридические лица осуществляют через СМИ, средства печати, устные выступления, информационные системы и сети и иные средства (как государственные, так и негосударственные) с соблюдением установленных законодательством требований. Данное право граждан обеспечивается недопустимостью монополии государства на производство и распространение информации.</a:t>
            </a:r>
          </a:p>
          <a:p>
            <a:pPr marL="342900" lvl="0" indent="-342900" algn="just">
              <a:buFont typeface="+mj-lt"/>
              <a:buAutoNum type="arabicParenR" startAt="3"/>
            </a:pPr>
            <a:r>
              <a:rPr lang="ru-RU" sz="1400" dirty="0"/>
              <a:t>Право собственности на информацию - определенные виды информации могут находиться в собственности у граждан (например, информация, охраняемая авторским или патентным правом, режимом ноу-хау и т.д.). При этом гражданин как собственник информации </a:t>
            </a:r>
            <a:r>
              <a:rPr lang="ru-RU" sz="1400" dirty="0" smtClean="0"/>
              <a:t>имеет исключительные</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924425"/>
          </a:xfrm>
          <a:prstGeom prst="rect">
            <a:avLst/>
          </a:prstGeom>
          <a:noFill/>
        </p:spPr>
        <p:txBody>
          <a:bodyPr wrap="square" rtlCol="0">
            <a:spAutoFit/>
          </a:bodyPr>
          <a:lstStyle/>
          <a:p>
            <a:pPr lvl="0" algn="just"/>
            <a:r>
              <a:rPr lang="ru-RU" sz="1400" dirty="0"/>
              <a:t>(в случае производителя информации) и неисключительные (для обладателя информации) права</a:t>
            </a:r>
            <a:r>
              <a:rPr lang="ru-RU" sz="1400" dirty="0" smtClean="0"/>
              <a:t>.</a:t>
            </a:r>
            <a:endParaRPr lang="en-US" sz="1400" dirty="0" smtClean="0"/>
          </a:p>
          <a:p>
            <a:pPr algn="just"/>
            <a:r>
              <a:rPr lang="en-US" sz="1400" dirty="0"/>
              <a:t>	</a:t>
            </a:r>
            <a:r>
              <a:rPr lang="ru-RU" sz="1400" dirty="0"/>
              <a:t>Право собственности на информацию защищается аналогично с защитой других объектов собственности. Отношения по поводу права собственности на информацию регулируются, прежде всего, гражданским законодательством.</a:t>
            </a:r>
          </a:p>
          <a:p>
            <a:pPr marL="342900" lvl="0" indent="-342900" algn="just">
              <a:buFont typeface="+mj-lt"/>
              <a:buAutoNum type="arabicParenR" startAt="5"/>
            </a:pPr>
            <a:r>
              <a:rPr lang="ru-RU" sz="1400" dirty="0"/>
              <a:t>Право защищать информацию, носящую конфиденциальный характер - граждане, владеющие такой информацией, вправе защищать ее как организационно-техническими, так и правовыми средствами, в том числе в судебном порядке. </a:t>
            </a:r>
          </a:p>
          <a:p>
            <a:pPr lvl="0" algn="just"/>
            <a:r>
              <a:rPr lang="ru-RU" sz="1400" dirty="0" smtClean="0"/>
              <a:t> </a:t>
            </a:r>
            <a:endParaRPr lang="en-US" sz="1400" dirty="0" smtClean="0"/>
          </a:p>
          <a:p>
            <a:pPr algn="just"/>
            <a:r>
              <a:rPr lang="en-US" sz="1400" b="1" dirty="0" smtClean="0"/>
              <a:t>	</a:t>
            </a:r>
            <a:r>
              <a:rPr lang="ru-RU" sz="1600" b="1" dirty="0" smtClean="0"/>
              <a:t>2.4</a:t>
            </a:r>
            <a:r>
              <a:rPr lang="ru-RU" sz="1600" b="1" dirty="0"/>
              <a:t>. Правовое регулирование информационной сферы</a:t>
            </a:r>
          </a:p>
          <a:p>
            <a:pPr algn="just"/>
            <a:r>
              <a:rPr lang="ru-RU" sz="1400" b="1" dirty="0"/>
              <a:t> </a:t>
            </a:r>
            <a:endParaRPr lang="ru-RU" sz="1400" dirty="0"/>
          </a:p>
          <a:p>
            <a:pPr algn="just"/>
            <a:r>
              <a:rPr lang="en-US" sz="1600" b="1" dirty="0" smtClean="0"/>
              <a:t>	</a:t>
            </a:r>
            <a:r>
              <a:rPr lang="ru-RU" sz="1600" b="1" dirty="0" smtClean="0"/>
              <a:t>План </a:t>
            </a:r>
            <a:r>
              <a:rPr lang="ru-RU" sz="1600" b="1" dirty="0"/>
              <a:t>лекции</a:t>
            </a:r>
          </a:p>
          <a:p>
            <a:pPr marL="400050" lvl="0" indent="-400050" algn="just">
              <a:buFont typeface="+mj-lt"/>
              <a:buAutoNum type="romanUcPeriod"/>
            </a:pPr>
            <a:r>
              <a:rPr lang="ru-RU" sz="1400" dirty="0"/>
              <a:t>Понятие информационной сферы.</a:t>
            </a:r>
          </a:p>
          <a:p>
            <a:pPr marL="400050" lvl="0" indent="-400050" algn="just">
              <a:buFont typeface="+mj-lt"/>
              <a:buAutoNum type="romanUcPeriod"/>
            </a:pPr>
            <a:r>
              <a:rPr lang="ru-RU" sz="1400" dirty="0"/>
              <a:t>Информация как основной объект информационной сферы.</a:t>
            </a:r>
          </a:p>
          <a:p>
            <a:pPr marL="400050" lvl="0" indent="-400050" algn="just">
              <a:buFont typeface="+mj-lt"/>
              <a:buAutoNum type="romanUcPeriod"/>
            </a:pPr>
            <a:r>
              <a:rPr lang="ru-RU" sz="1400" dirty="0"/>
              <a:t>Понятие и виды информационных ресурсов как объектов информационной сферы.</a:t>
            </a:r>
          </a:p>
          <a:p>
            <a:pPr marL="400050" lvl="0" indent="-400050" algn="just">
              <a:buFont typeface="+mj-lt"/>
              <a:buAutoNum type="romanUcPeriod"/>
            </a:pPr>
            <a:r>
              <a:rPr lang="ru-RU" sz="1400" dirty="0"/>
              <a:t>Правовой режим документированной информации.</a:t>
            </a:r>
          </a:p>
          <a:p>
            <a:pPr marL="400050" lvl="0" indent="-400050" algn="just">
              <a:buFont typeface="+mj-lt"/>
              <a:buAutoNum type="romanUcPeriod"/>
            </a:pPr>
            <a:r>
              <a:rPr lang="ru-RU" sz="1400" dirty="0"/>
              <a:t>Правовой режим электронных документов.</a:t>
            </a:r>
          </a:p>
          <a:p>
            <a:pPr marL="400050" lvl="0" indent="-400050" algn="just">
              <a:buFont typeface="+mj-lt"/>
              <a:buAutoNum type="romanUcPeriod"/>
            </a:pPr>
            <a:r>
              <a:rPr lang="ru-RU" sz="1400" dirty="0"/>
              <a:t>Информационная система как объект информационной сферы.</a:t>
            </a:r>
          </a:p>
          <a:p>
            <a:pPr algn="just"/>
            <a:r>
              <a:rPr lang="ru-RU" sz="1400" dirty="0"/>
              <a:t> </a:t>
            </a:r>
          </a:p>
          <a:p>
            <a:pPr lvl="0" algn="just"/>
            <a:r>
              <a:rPr lang="en-US" sz="1400" b="1" dirty="0" smtClean="0"/>
              <a:t>	</a:t>
            </a:r>
            <a:r>
              <a:rPr lang="en-US" sz="1600" b="1" dirty="0" smtClean="0"/>
              <a:t>I. </a:t>
            </a:r>
            <a:r>
              <a:rPr lang="ru-RU" sz="1600" b="1" dirty="0" smtClean="0"/>
              <a:t>Понятие </a:t>
            </a:r>
            <a:r>
              <a:rPr lang="ru-RU" sz="1600" b="1" dirty="0"/>
              <a:t>информационной сферы</a:t>
            </a:r>
          </a:p>
          <a:p>
            <a:pPr lvl="0" algn="just"/>
            <a:endParaRPr lang="en-US" sz="1400" dirty="0" smtClean="0"/>
          </a:p>
          <a:p>
            <a:pPr algn="just"/>
            <a:r>
              <a:rPr lang="en-US" sz="1400" dirty="0"/>
              <a:t>	</a:t>
            </a:r>
            <a:r>
              <a:rPr lang="ru-RU" sz="1400" i="1" dirty="0"/>
              <a:t>Информационная сфера</a:t>
            </a:r>
            <a:r>
              <a:rPr lang="ru-RU" sz="1400" dirty="0"/>
              <a:t> - сферу оборота информации, в которой субъекты реализуют свои потребности в отношении создания, распространения, преобразования и потребления информации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93757"/>
          </a:xfrm>
          <a:prstGeom prst="rect">
            <a:avLst/>
          </a:prstGeom>
          <a:noFill/>
        </p:spPr>
        <p:txBody>
          <a:bodyPr wrap="square" rtlCol="0">
            <a:spAutoFit/>
          </a:bodyPr>
          <a:lstStyle/>
          <a:p>
            <a:pPr algn="just"/>
            <a:r>
              <a:rPr lang="ru-RU" sz="1400" dirty="0" smtClean="0"/>
              <a:t>	</a:t>
            </a:r>
            <a:r>
              <a:rPr lang="ru-RU" sz="1400" u="sng" dirty="0"/>
              <a:t>Основными объектами информационной сферы являются:</a:t>
            </a:r>
            <a:endParaRPr lang="ru-RU" sz="1400" dirty="0"/>
          </a:p>
          <a:p>
            <a:pPr marL="342900" lvl="0" indent="-342900" algn="just">
              <a:buFont typeface="+mj-lt"/>
              <a:buAutoNum type="arabicParenR"/>
            </a:pPr>
            <a:r>
              <a:rPr lang="ru-RU" sz="1400" dirty="0"/>
              <a:t>Информация, в том числе информационные ресурсы, содержащие сведения, зафиксированные на соответствующем носителе;</a:t>
            </a:r>
          </a:p>
          <a:p>
            <a:pPr marL="342900" lvl="0" indent="-342900" algn="just">
              <a:buFont typeface="+mj-lt"/>
              <a:buAutoNum type="arabicParenR"/>
            </a:pPr>
            <a:r>
              <a:rPr lang="ru-RU" sz="1400" u="sng" dirty="0"/>
              <a:t>Информационная инфраструктура, включающая в себя:</a:t>
            </a:r>
            <a:endParaRPr lang="ru-RU" sz="1400" dirty="0"/>
          </a:p>
          <a:p>
            <a:pPr marL="285750" lvl="0" indent="-285750" algn="just">
              <a:buFont typeface="Arial" pitchFamily="34" charset="0"/>
              <a:buChar char="•"/>
            </a:pPr>
            <a:r>
              <a:rPr lang="ru-RU" sz="1400" dirty="0"/>
              <a:t>Организационные структуры, обеспечивающие функционирование и развитие информационной сферы (в частности, сбор, обработку, хранение, поиск, передачу информации);</a:t>
            </a:r>
          </a:p>
          <a:p>
            <a:pPr marL="285750" lvl="0" indent="-285750" algn="just">
              <a:buFont typeface="Arial" pitchFamily="34" charset="0"/>
              <a:buChar char="•"/>
            </a:pPr>
            <a:r>
              <a:rPr lang="ru-RU" sz="1400" dirty="0"/>
              <a:t>Информационно-телекоммуникационные структуры, т.е. территориально распределенные государственные и корпоративные компьютерные, телекоммуникационные сети и каналы передачи данных и т.д.;</a:t>
            </a:r>
          </a:p>
          <a:p>
            <a:pPr marL="285750" lvl="0" indent="-285750" algn="just">
              <a:buFont typeface="Arial" pitchFamily="34" charset="0"/>
              <a:buChar char="•"/>
            </a:pPr>
            <a:r>
              <a:rPr lang="ru-RU" sz="1400" dirty="0"/>
              <a:t>Информационные, компьютерные и телекоммуникационные технологии;</a:t>
            </a:r>
          </a:p>
          <a:p>
            <a:pPr marL="285750" lvl="0" indent="-285750" algn="just">
              <a:buFont typeface="Arial" pitchFamily="34" charset="0"/>
              <a:buChar char="•"/>
            </a:pPr>
            <a:r>
              <a:rPr lang="ru-RU" sz="1400" dirty="0"/>
              <a:t>Системы средств массовой информации.</a:t>
            </a:r>
          </a:p>
          <a:p>
            <a:pPr algn="just"/>
            <a:r>
              <a:rPr lang="ru-RU" sz="1400" dirty="0"/>
              <a:t> </a:t>
            </a:r>
          </a:p>
          <a:p>
            <a:pPr lvl="0" algn="just"/>
            <a:r>
              <a:rPr lang="en-US" sz="1400" b="1" dirty="0" smtClean="0"/>
              <a:t>	</a:t>
            </a:r>
            <a:r>
              <a:rPr lang="en-US" sz="1600" b="1" dirty="0" smtClean="0"/>
              <a:t>II. </a:t>
            </a:r>
            <a:r>
              <a:rPr lang="ru-RU" sz="1600" b="1" dirty="0" smtClean="0"/>
              <a:t>Информация </a:t>
            </a:r>
            <a:r>
              <a:rPr lang="ru-RU" sz="1600" b="1" dirty="0"/>
              <a:t>как основной объект информационной сферы</a:t>
            </a:r>
          </a:p>
          <a:p>
            <a:pPr algn="just"/>
            <a:endParaRPr lang="en-US" sz="1400" dirty="0" smtClean="0"/>
          </a:p>
          <a:p>
            <a:pPr algn="just"/>
            <a:r>
              <a:rPr lang="en-US" sz="1400" dirty="0" smtClean="0"/>
              <a:t>	</a:t>
            </a:r>
            <a:r>
              <a:rPr lang="ru-RU" sz="1400" dirty="0" smtClean="0"/>
              <a:t>Правовой </a:t>
            </a:r>
            <a:r>
              <a:rPr lang="ru-RU" sz="1400" dirty="0"/>
              <a:t>режим информации определяется Законом Республики Беларусь «Об информации, информатизации и защите информации» от 10 ноября 2008 г. № 455-З и иными актами законодательства. Названный закон регулирует общественные отношения, возникающие при:</a:t>
            </a:r>
          </a:p>
          <a:p>
            <a:pPr algn="just"/>
            <a:r>
              <a:rPr lang="en-US" sz="1400" dirty="0" smtClean="0"/>
              <a:t>	</a:t>
            </a:r>
            <a:r>
              <a:rPr lang="ru-RU" sz="1400" dirty="0" smtClean="0"/>
              <a:t>поиске</a:t>
            </a:r>
            <a:r>
              <a:rPr lang="ru-RU" sz="1400" dirty="0"/>
              <a:t>, получении, передаче, сборе, обработке, накоплении, хранении, распространении и (или) предоставлении информации, а также пользовании информацией;</a:t>
            </a:r>
          </a:p>
          <a:p>
            <a:pPr algn="just"/>
            <a:r>
              <a:rPr lang="en-US" sz="1400" dirty="0" smtClean="0"/>
              <a:t>	</a:t>
            </a:r>
            <a:r>
              <a:rPr lang="ru-RU" sz="1400" dirty="0"/>
              <a:t>создании и использовании информационных технологий, информационных систем и информационных сетей, формировании информационных ресурсов;</a:t>
            </a:r>
          </a:p>
          <a:p>
            <a:pPr algn="just"/>
            <a:r>
              <a:rPr lang="ru-RU" sz="1400" dirty="0"/>
              <a:t>организации и обеспечении защиты информации</a:t>
            </a:r>
            <a:r>
              <a:rPr lang="ru-RU" sz="1400" dirty="0" smtClean="0"/>
              <a:t>.</a:t>
            </a:r>
            <a:endParaRPr lang="en-US" sz="1400" dirty="0"/>
          </a:p>
          <a:p>
            <a:pPr algn="just"/>
            <a:r>
              <a:rPr lang="en-US" sz="1400" dirty="0"/>
              <a:t>	</a:t>
            </a:r>
            <a:r>
              <a:rPr lang="ru-RU" sz="1400" dirty="0"/>
              <a:t>Действие Закона «Об информации, информатизации и защите информации» не распространяется на те общественные отношения, которые связаны с деятельностью средств </a:t>
            </a:r>
            <a:r>
              <a:rPr lang="ru-RU" sz="1400" dirty="0" smtClean="0"/>
              <a:t>массовой</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algn="just"/>
            <a:r>
              <a:rPr lang="ru-RU" sz="1400" dirty="0"/>
              <a:t>информации и охраной информации, являющейся объектом интеллектуальной собственности.</a:t>
            </a:r>
          </a:p>
          <a:p>
            <a:pPr algn="just"/>
            <a:r>
              <a:rPr lang="en-US" sz="1400" dirty="0"/>
              <a:t>	</a:t>
            </a:r>
            <a:r>
              <a:rPr lang="ru-RU" sz="1400" u="sng" dirty="0"/>
              <a:t>В соответствии с указанным законом информация представляет собой</a:t>
            </a:r>
            <a:r>
              <a:rPr lang="ru-RU" sz="1400" dirty="0"/>
              <a:t> сведения о лицах, предметах, фактах, событиях, явлениях и процессах независимо от формы их представления (ст. 1).</a:t>
            </a:r>
          </a:p>
          <a:p>
            <a:pPr algn="just"/>
            <a:r>
              <a:rPr lang="en-US" sz="1400" dirty="0" smtClean="0"/>
              <a:t>	</a:t>
            </a:r>
            <a:r>
              <a:rPr lang="ru-RU" sz="1400" u="sng" dirty="0" smtClean="0"/>
              <a:t>Основные </a:t>
            </a:r>
            <a:r>
              <a:rPr lang="ru-RU" sz="1400" u="sng" dirty="0"/>
              <a:t>признаки и свойства информации:</a:t>
            </a:r>
            <a:endParaRPr lang="ru-RU" sz="1400" dirty="0"/>
          </a:p>
          <a:p>
            <a:pPr marL="342900" lvl="0" indent="-342900" algn="just">
              <a:buFont typeface="+mj-lt"/>
              <a:buAutoNum type="arabicParenR"/>
            </a:pPr>
            <a:r>
              <a:rPr lang="ru-RU" sz="1400" i="1" dirty="0"/>
              <a:t>Свойство физической </a:t>
            </a:r>
            <a:r>
              <a:rPr lang="ru-RU" sz="1400" i="1" dirty="0" err="1"/>
              <a:t>неотчуждаемости</a:t>
            </a:r>
            <a:r>
              <a:rPr lang="ru-RU" sz="1400" i="1" dirty="0"/>
              <a:t> информации от создателя, обладателя и потребителя</a:t>
            </a:r>
            <a:r>
              <a:rPr lang="ru-RU" sz="1400" dirty="0"/>
              <a:t>. </a:t>
            </a:r>
          </a:p>
          <a:p>
            <a:pPr marL="342900" lvl="0" indent="-342900" algn="just">
              <a:buFont typeface="+mj-lt"/>
              <a:buAutoNum type="arabicParenR"/>
            </a:pPr>
            <a:r>
              <a:rPr lang="ru-RU" sz="1400" i="1" dirty="0"/>
              <a:t>Свойство организационной формы.</a:t>
            </a:r>
            <a:r>
              <a:rPr lang="ru-RU" sz="1400" dirty="0"/>
              <a:t> </a:t>
            </a:r>
          </a:p>
          <a:p>
            <a:pPr marL="342900" lvl="0" indent="-342900" algn="just">
              <a:buFont typeface="+mj-lt"/>
              <a:buAutoNum type="arabicParenR"/>
            </a:pPr>
            <a:r>
              <a:rPr lang="ru-RU" sz="1400" i="1" dirty="0"/>
              <a:t>Свойство </a:t>
            </a:r>
            <a:r>
              <a:rPr lang="ru-RU" sz="1400" i="1" dirty="0" err="1"/>
              <a:t>экземплярности</a:t>
            </a:r>
            <a:r>
              <a:rPr lang="ru-RU" sz="1400" i="1" dirty="0"/>
              <a:t> информации</a:t>
            </a:r>
            <a:r>
              <a:rPr lang="ru-RU" sz="1400" dirty="0"/>
              <a:t>.</a:t>
            </a:r>
          </a:p>
          <a:p>
            <a:pPr marL="342900" lvl="0" indent="-342900" algn="just">
              <a:buFont typeface="+mj-lt"/>
              <a:buAutoNum type="arabicParenR"/>
            </a:pPr>
            <a:r>
              <a:rPr lang="ru-RU" sz="1400" i="1" dirty="0"/>
              <a:t>Свойство </a:t>
            </a:r>
            <a:r>
              <a:rPr lang="ru-RU" sz="1400" i="1" dirty="0" err="1"/>
              <a:t>оборотоспособности</a:t>
            </a:r>
            <a:r>
              <a:rPr lang="ru-RU" sz="1400" i="1" dirty="0"/>
              <a:t>.</a:t>
            </a:r>
            <a:endParaRPr lang="ru-RU" sz="1400" dirty="0"/>
          </a:p>
          <a:p>
            <a:pPr marL="342900" lvl="0" indent="-342900" algn="just">
              <a:buFont typeface="+mj-lt"/>
              <a:buAutoNum type="arabicParenR"/>
            </a:pPr>
            <a:r>
              <a:rPr lang="ru-RU" sz="1400" i="1" dirty="0"/>
              <a:t>Свойство информационной вещи.</a:t>
            </a:r>
            <a:r>
              <a:rPr lang="ru-RU" sz="1400" dirty="0"/>
              <a:t> </a:t>
            </a:r>
          </a:p>
          <a:p>
            <a:pPr algn="just"/>
            <a:r>
              <a:rPr lang="en-US" sz="1400" dirty="0" smtClean="0"/>
              <a:t>	</a:t>
            </a:r>
            <a:r>
              <a:rPr lang="ru-RU" sz="1400" dirty="0"/>
              <a:t>Существует множество критериев классификации информации. К числу наиболее значимых могут быть отнесены следующие критерии подразделения информации на виды:</a:t>
            </a:r>
          </a:p>
          <a:p>
            <a:pPr marL="342900" lvl="0" indent="-342900" algn="just">
              <a:buFont typeface="+mj-lt"/>
              <a:buAutoNum type="arabicPeriod"/>
            </a:pPr>
            <a:r>
              <a:rPr lang="ru-RU" sz="1400" u="sng" dirty="0"/>
              <a:t>По степени организованности:</a:t>
            </a:r>
            <a:endParaRPr lang="ru-RU" sz="1400" dirty="0"/>
          </a:p>
          <a:p>
            <a:pPr marL="742950" lvl="1" indent="-285750" algn="just">
              <a:buFont typeface="Arial" pitchFamily="34" charset="0"/>
              <a:buChar char="•"/>
            </a:pPr>
            <a:r>
              <a:rPr lang="ru-RU" sz="1400" dirty="0"/>
              <a:t>Документированная и иная информация;</a:t>
            </a:r>
          </a:p>
          <a:p>
            <a:pPr marL="742950" lvl="1" indent="-285750" algn="just">
              <a:buFont typeface="Arial" pitchFamily="34" charset="0"/>
              <a:buChar char="•"/>
            </a:pPr>
            <a:r>
              <a:rPr lang="ru-RU" sz="1400" dirty="0"/>
              <a:t>Информационные ресурсы и информация, не находящиеся в информационных системах;</a:t>
            </a:r>
          </a:p>
          <a:p>
            <a:pPr marL="742950" lvl="1" indent="-285750" algn="just">
              <a:buFont typeface="Arial" pitchFamily="34" charset="0"/>
              <a:buChar char="•"/>
            </a:pPr>
            <a:r>
              <a:rPr lang="ru-RU" sz="1400" dirty="0"/>
              <a:t>Систематизированная (каталоги, энциклопедии и т.д.) и несистематизированная информация.</a:t>
            </a:r>
          </a:p>
          <a:p>
            <a:pPr marL="342900" lvl="0" indent="-342900" algn="just">
              <a:buFont typeface="+mj-lt"/>
              <a:buAutoNum type="arabicPeriod" startAt="2"/>
            </a:pPr>
            <a:r>
              <a:rPr lang="ru-RU" sz="1400" u="sng" dirty="0"/>
              <a:t>По виду носителя (форме закрепления)</a:t>
            </a:r>
            <a:r>
              <a:rPr lang="ru-RU" sz="1400" dirty="0"/>
              <a:t> – на бумажном носителе, видео- и звуковая, компьютерная информация, устная, информация в объемно-пространственной форме и т.д.</a:t>
            </a:r>
          </a:p>
          <a:p>
            <a:pPr marL="342900" lvl="0" indent="-342900" algn="just">
              <a:buFont typeface="+mj-lt"/>
              <a:buAutoNum type="arabicPeriod" startAt="3"/>
            </a:pPr>
            <a:r>
              <a:rPr lang="ru-RU" sz="1400" u="sng" dirty="0"/>
              <a:t>По функциональному предназначению (по сфере применения)</a:t>
            </a:r>
            <a:r>
              <a:rPr lang="ru-RU" sz="1400" dirty="0"/>
              <a:t>:</a:t>
            </a:r>
          </a:p>
          <a:p>
            <a:pPr marL="742950" lvl="1" indent="-285750" algn="just">
              <a:buFont typeface="Arial" pitchFamily="34" charset="0"/>
              <a:buChar char="•"/>
            </a:pPr>
            <a:r>
              <a:rPr lang="ru-RU" sz="1400" dirty="0"/>
              <a:t> Массовая информация, распространяемая через СМИ;</a:t>
            </a:r>
          </a:p>
          <a:p>
            <a:pPr marL="742950" lvl="1" indent="-285750" algn="just">
              <a:buFont typeface="Arial" pitchFamily="34" charset="0"/>
              <a:buChar char="•"/>
            </a:pPr>
            <a:r>
              <a:rPr lang="ru-RU" sz="1400" dirty="0"/>
              <a:t> Отраслевая. </a:t>
            </a:r>
          </a:p>
          <a:p>
            <a:pPr marL="342900" indent="-342900" algn="just">
              <a:buFont typeface="+mj-lt"/>
              <a:buAutoNum type="arabicPeriod" startAt="4"/>
            </a:pPr>
            <a:r>
              <a:rPr lang="ru-RU" sz="1400" dirty="0"/>
              <a:t>В зависимости от категории доступа информация бывает: общедоступная и информация, распространение или предоставление которой ограничено</a:t>
            </a:r>
            <a:r>
              <a:rPr lang="ru-RU" sz="1400" dirty="0" smtClean="0"/>
              <a:t>.</a:t>
            </a:r>
            <a:endParaRPr lang="en-US" sz="1400" dirty="0" smtClean="0"/>
          </a:p>
          <a:p>
            <a:pPr algn="just"/>
            <a:r>
              <a:rPr lang="en-US" sz="1400" dirty="0"/>
              <a:t>	</a:t>
            </a:r>
            <a:r>
              <a:rPr lang="ru-RU" sz="1400" dirty="0"/>
              <a:t>К общедоступной информации относится информация, доступ к которой, распространение или предоставление которой не ограничены, а именно, информация</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70646"/>
          </a:xfrm>
          <a:prstGeom prst="rect">
            <a:avLst/>
          </a:prstGeom>
          <a:noFill/>
        </p:spPr>
        <p:txBody>
          <a:bodyPr wrap="square" rtlCol="0">
            <a:spAutoFit/>
          </a:bodyPr>
          <a:lstStyle/>
          <a:p>
            <a:pPr algn="just"/>
            <a:r>
              <a:rPr lang="en-US" sz="1400" dirty="0" smtClean="0"/>
              <a:t>	</a:t>
            </a:r>
            <a:r>
              <a:rPr lang="ru-RU" sz="1400" dirty="0" smtClean="0"/>
              <a:t>о </a:t>
            </a:r>
            <a:r>
              <a:rPr lang="ru-RU" sz="1400" dirty="0"/>
              <a:t>правах, свободах и законных интересах физических лиц, правах и законных интересах юридических лиц и о порядке реализации прав, свобод и законных интересов;</a:t>
            </a:r>
          </a:p>
          <a:p>
            <a:pPr algn="just"/>
            <a:r>
              <a:rPr lang="en-US" sz="1400" dirty="0" smtClean="0"/>
              <a:t>	</a:t>
            </a:r>
            <a:r>
              <a:rPr lang="ru-RU" sz="1400" dirty="0" smtClean="0"/>
              <a:t>о </a:t>
            </a:r>
            <a:r>
              <a:rPr lang="ru-RU" sz="1400" dirty="0"/>
              <a:t>деятельности государственных органов, общественных объединений;</a:t>
            </a:r>
          </a:p>
          <a:p>
            <a:pPr algn="just"/>
            <a:r>
              <a:rPr lang="en-US" sz="1400" dirty="0" smtClean="0"/>
              <a:t>	</a:t>
            </a:r>
            <a:r>
              <a:rPr lang="ru-RU" sz="1400" dirty="0" smtClean="0"/>
              <a:t>о </a:t>
            </a:r>
            <a:r>
              <a:rPr lang="ru-RU" sz="1400" dirty="0"/>
              <a:t>правовом статусе государственных органов, за исключением информации, доступ к которой ограничен законодательными актами Республики Беларусь;</a:t>
            </a:r>
          </a:p>
          <a:p>
            <a:pPr algn="just"/>
            <a:r>
              <a:rPr lang="en-US" sz="1400" dirty="0" smtClean="0"/>
              <a:t>	</a:t>
            </a:r>
            <a:r>
              <a:rPr lang="ru-RU" sz="1400" dirty="0" smtClean="0"/>
              <a:t>о </a:t>
            </a:r>
            <a:r>
              <a:rPr lang="ru-RU" sz="1400" dirty="0"/>
              <a:t>чрезвычайных ситуациях, экологической, санитарно-эпидемиологической обстановке, гидрометеорологической и иной информации, отражающей состояние общественной безопасности;</a:t>
            </a:r>
          </a:p>
          <a:p>
            <a:pPr algn="just"/>
            <a:r>
              <a:rPr lang="en-US" sz="1400" dirty="0" smtClean="0"/>
              <a:t>	</a:t>
            </a:r>
            <a:r>
              <a:rPr lang="ru-RU" sz="1400" dirty="0" smtClean="0"/>
              <a:t>о </a:t>
            </a:r>
            <a:r>
              <a:rPr lang="ru-RU" sz="1400" dirty="0"/>
              <a:t>состоянии здравоохранения, демографии, образования, культуры, сельского хозяйства;</a:t>
            </a:r>
          </a:p>
          <a:p>
            <a:pPr algn="just"/>
            <a:r>
              <a:rPr lang="en-US" sz="1400" dirty="0" smtClean="0"/>
              <a:t>	</a:t>
            </a:r>
            <a:r>
              <a:rPr lang="ru-RU" sz="1400" dirty="0" smtClean="0"/>
              <a:t>о </a:t>
            </a:r>
            <a:r>
              <a:rPr lang="ru-RU" sz="1400" dirty="0"/>
              <a:t>состоянии преступности, а также о фактах нарушения законности;</a:t>
            </a:r>
          </a:p>
          <a:p>
            <a:pPr algn="just"/>
            <a:r>
              <a:rPr lang="en-US" sz="1400" dirty="0" smtClean="0"/>
              <a:t>	</a:t>
            </a:r>
            <a:r>
              <a:rPr lang="ru-RU" sz="1400" dirty="0" smtClean="0"/>
              <a:t>о </a:t>
            </a:r>
            <a:r>
              <a:rPr lang="ru-RU" sz="1400" dirty="0"/>
              <a:t>льготах и компенсациях, предоставляемых государством физическим и юридическим лицам;</a:t>
            </a:r>
          </a:p>
          <a:p>
            <a:pPr algn="just"/>
            <a:r>
              <a:rPr lang="en-US" sz="1400" dirty="0" smtClean="0"/>
              <a:t>	</a:t>
            </a:r>
            <a:r>
              <a:rPr lang="ru-RU" sz="1400" dirty="0" smtClean="0"/>
              <a:t>о </a:t>
            </a:r>
            <a:r>
              <a:rPr lang="ru-RU" sz="1400" dirty="0"/>
              <a:t>размерах золотого запаса;</a:t>
            </a:r>
          </a:p>
          <a:p>
            <a:pPr algn="just"/>
            <a:r>
              <a:rPr lang="en-US" sz="1400" dirty="0" smtClean="0"/>
              <a:t>	</a:t>
            </a:r>
            <a:r>
              <a:rPr lang="ru-RU" sz="1400" dirty="0" smtClean="0"/>
              <a:t>об </a:t>
            </a:r>
            <a:r>
              <a:rPr lang="ru-RU" sz="1400" dirty="0"/>
              <a:t>обобщенных показателях по внешней задолженности;</a:t>
            </a:r>
          </a:p>
          <a:p>
            <a:pPr algn="just"/>
            <a:r>
              <a:rPr lang="en-US" sz="1400" dirty="0" smtClean="0"/>
              <a:t>	</a:t>
            </a:r>
            <a:r>
              <a:rPr lang="ru-RU" sz="1400" dirty="0" smtClean="0"/>
              <a:t>о </a:t>
            </a:r>
            <a:r>
              <a:rPr lang="ru-RU" sz="1400" dirty="0"/>
              <a:t>состоянии здоровья должностных лиц, занимающих должности, включенные в перечень высших государственных должностей Республики Беларусь;</a:t>
            </a:r>
          </a:p>
          <a:p>
            <a:pPr algn="just"/>
            <a:r>
              <a:rPr lang="en-US" sz="1400" dirty="0" smtClean="0"/>
              <a:t>	</a:t>
            </a:r>
            <a:r>
              <a:rPr lang="ru-RU" sz="1400" dirty="0" smtClean="0"/>
              <a:t>накапливаемой </a:t>
            </a:r>
            <a:r>
              <a:rPr lang="ru-RU" sz="1400" dirty="0"/>
              <a:t>в открытых фондах библиотек и архивов, информационных системах государственных органов, физических и юридических лиц, созданных (предназначенных) для информационного обслуживания физических лиц.</a:t>
            </a:r>
          </a:p>
          <a:p>
            <a:pPr algn="just"/>
            <a:r>
              <a:rPr lang="en-US" sz="1400" dirty="0" smtClean="0"/>
              <a:t>	</a:t>
            </a:r>
            <a:r>
              <a:rPr lang="ru-RU" sz="1400" dirty="0"/>
              <a:t>К информации, распространение или предоставление которой ограничено (информация ограниченного доступа), относится:</a:t>
            </a:r>
          </a:p>
          <a:p>
            <a:pPr algn="just"/>
            <a:r>
              <a:rPr lang="en-US" sz="1400" dirty="0" smtClean="0"/>
              <a:t>	</a:t>
            </a:r>
            <a:r>
              <a:rPr lang="ru-RU" sz="1400" dirty="0"/>
              <a:t>информация о частной жизни физического лица и персональные данные;</a:t>
            </a:r>
          </a:p>
          <a:p>
            <a:pPr algn="just"/>
            <a:r>
              <a:rPr lang="en-US" sz="1400" dirty="0" smtClean="0"/>
              <a:t>	</a:t>
            </a:r>
            <a:r>
              <a:rPr lang="ru-RU" sz="1400" dirty="0" smtClean="0"/>
              <a:t>сведения</a:t>
            </a:r>
            <a:r>
              <a:rPr lang="ru-RU" sz="1400" dirty="0"/>
              <a:t>, составляющие государственные секреты;</a:t>
            </a:r>
          </a:p>
          <a:p>
            <a:pPr algn="just"/>
            <a:r>
              <a:rPr lang="en-US" sz="1400" dirty="0" smtClean="0"/>
              <a:t>	</a:t>
            </a:r>
            <a:r>
              <a:rPr lang="ru-RU" sz="1400" dirty="0" smtClean="0"/>
              <a:t>информация</a:t>
            </a:r>
            <a:r>
              <a:rPr lang="ru-RU" sz="1400" dirty="0"/>
              <a:t>, составляющая коммерческую и профессиональную тайну</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324535"/>
          </a:xfrm>
          <a:prstGeom prst="rect">
            <a:avLst/>
          </a:prstGeom>
          <a:noFill/>
        </p:spPr>
        <p:txBody>
          <a:bodyPr wrap="square" rtlCol="0">
            <a:spAutoFit/>
          </a:bodyPr>
          <a:lstStyle/>
          <a:p>
            <a:pPr algn="just"/>
            <a:r>
              <a:rPr lang="ru-RU" sz="1400" dirty="0" smtClean="0"/>
              <a:t>	</a:t>
            </a:r>
            <a:r>
              <a:rPr lang="ru-RU" sz="1400" dirty="0"/>
              <a:t>информация, содержащаяся в делах об административных правонарушениях, материалах и уголовных делах органов уголовного преследования и суда до завершения производства по делу;</a:t>
            </a:r>
          </a:p>
          <a:p>
            <a:pPr algn="just"/>
            <a:r>
              <a:rPr lang="en-US" sz="1400" dirty="0" smtClean="0"/>
              <a:t>	</a:t>
            </a:r>
            <a:r>
              <a:rPr lang="ru-RU" sz="1400" dirty="0" smtClean="0"/>
              <a:t>иная </a:t>
            </a:r>
            <a:r>
              <a:rPr lang="ru-RU" sz="1400" dirty="0"/>
              <a:t>информация, доступ к которой ограничен законодательными актами Республики Беларусь.</a:t>
            </a:r>
          </a:p>
          <a:p>
            <a:pPr algn="just"/>
            <a:endParaRPr lang="en-US" sz="1400" dirty="0" smtClean="0"/>
          </a:p>
          <a:p>
            <a:pPr lvl="0" algn="just"/>
            <a:r>
              <a:rPr lang="en-US" sz="1400" dirty="0"/>
              <a:t>	</a:t>
            </a:r>
            <a:r>
              <a:rPr lang="en-US" sz="1600" b="1" dirty="0" smtClean="0"/>
              <a:t>III. </a:t>
            </a:r>
            <a:r>
              <a:rPr lang="ru-RU" sz="1600" b="1" dirty="0"/>
              <a:t>Понятие и виды информационных ресурсов как объектов информационной сферы</a:t>
            </a:r>
          </a:p>
          <a:p>
            <a:pPr algn="just"/>
            <a:r>
              <a:rPr lang="ru-RU" sz="1400" dirty="0"/>
              <a:t> </a:t>
            </a:r>
          </a:p>
          <a:p>
            <a:pPr algn="just"/>
            <a:r>
              <a:rPr lang="en-US" sz="1400" dirty="0" smtClean="0"/>
              <a:t>	</a:t>
            </a:r>
            <a:r>
              <a:rPr lang="ru-RU" sz="1400" u="sng" dirty="0" smtClean="0"/>
              <a:t>Информационные </a:t>
            </a:r>
            <a:r>
              <a:rPr lang="ru-RU" sz="1400" u="sng" dirty="0"/>
              <a:t>ресурсы</a:t>
            </a:r>
            <a:r>
              <a:rPr lang="ru-RU" sz="1400" dirty="0"/>
              <a:t> – организованная совокупность документированной информации, включающая базы данных, другие совокупности взаимосвязанной информации в информационных системах.</a:t>
            </a:r>
          </a:p>
          <a:p>
            <a:pPr algn="just"/>
            <a:r>
              <a:rPr lang="en-US" sz="1400" dirty="0" smtClean="0"/>
              <a:t>	</a:t>
            </a:r>
            <a:r>
              <a:rPr lang="ru-RU" sz="1400" u="sng" dirty="0" smtClean="0"/>
              <a:t>Правовой </a:t>
            </a:r>
            <a:r>
              <a:rPr lang="ru-RU" sz="1400" u="sng" dirty="0"/>
              <a:t>режим информационных ресурсов определяется нормами, устанавливающими:</a:t>
            </a:r>
            <a:endParaRPr lang="ru-RU" sz="1400" dirty="0"/>
          </a:p>
          <a:p>
            <a:pPr marL="342900" lvl="0" indent="-342900" algn="just">
              <a:buFont typeface="+mj-lt"/>
              <a:buAutoNum type="arabicParenR"/>
            </a:pPr>
            <a:r>
              <a:rPr lang="ru-RU" sz="1400" dirty="0"/>
              <a:t>Порядок документирования информации;</a:t>
            </a:r>
          </a:p>
          <a:p>
            <a:pPr marL="342900" lvl="0" indent="-342900" algn="just">
              <a:buFont typeface="+mj-lt"/>
              <a:buAutoNum type="arabicParenR"/>
            </a:pPr>
            <a:r>
              <a:rPr lang="ru-RU" sz="1400" dirty="0"/>
              <a:t>Право собственности на отдельные документы и отдельные массивы документов;</a:t>
            </a:r>
          </a:p>
          <a:p>
            <a:pPr marL="342900" lvl="0" indent="-342900" algn="just">
              <a:buFont typeface="+mj-lt"/>
              <a:buAutoNum type="arabicParenR"/>
            </a:pPr>
            <a:r>
              <a:rPr lang="ru-RU" sz="1400" dirty="0"/>
              <a:t>Категорию информации по уровню доступа к ней;</a:t>
            </a:r>
          </a:p>
          <a:p>
            <a:pPr marL="342900" lvl="0" indent="-342900" algn="just">
              <a:buFont typeface="+mj-lt"/>
              <a:buAutoNum type="arabicParenR"/>
            </a:pPr>
            <a:r>
              <a:rPr lang="ru-RU" sz="1400" dirty="0"/>
              <a:t>Порядок правовой защиты информации.</a:t>
            </a:r>
          </a:p>
          <a:p>
            <a:pPr algn="just"/>
            <a:r>
              <a:rPr lang="en-US" sz="1400" dirty="0" smtClean="0"/>
              <a:t>	</a:t>
            </a:r>
            <a:r>
              <a:rPr lang="ru-RU" sz="1400" dirty="0"/>
              <a:t>Информационные ресурсы могут иметь государственное значение или относятся к категории, имеющей значение только для юридических и физических лиц.</a:t>
            </a:r>
          </a:p>
          <a:p>
            <a:pPr algn="just"/>
            <a:r>
              <a:rPr lang="en-US" sz="1400" dirty="0" smtClean="0"/>
              <a:t>	</a:t>
            </a:r>
            <a:r>
              <a:rPr lang="ru-RU" sz="1400" u="sng" dirty="0" smtClean="0"/>
              <a:t>К </a:t>
            </a:r>
            <a:r>
              <a:rPr lang="ru-RU" sz="1400" u="sng" dirty="0"/>
              <a:t>информационным ресурсам государственного значения относятся ресурсы, обеспечивающие суверенитет и хозяйственную деятельность РБ.</a:t>
            </a:r>
            <a:r>
              <a:rPr lang="ru-RU" sz="1400" dirty="0"/>
              <a:t> Состав таких ресурсов устанавливается Правительством Республики Беларусь (постановление Совета Министров Республики Беларусь от 26 мая 2009г. № 673 «О некоторых мерах по реализации Закона республики Беларусь «Об информации, информатизации и защите информации» и о признании утратившими силу некоторых постановлений Совета Министров Республики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59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algn="just"/>
            <a:r>
              <a:rPr lang="ru-RU" sz="1400" dirty="0" smtClean="0"/>
              <a:t>	</a:t>
            </a:r>
            <a:r>
              <a:rPr lang="ru-RU" sz="1400" dirty="0"/>
              <a:t>Порядок формирования негосударственных информационных ресурсов определяется собственниками информационных ресурсов. При этом информационные ресурсы, выступающие в хозяйственном обороте в виде информационной продукции, могут быть объектами гражданских правоотношений.</a:t>
            </a:r>
          </a:p>
          <a:p>
            <a:pPr algn="just"/>
            <a:r>
              <a:rPr lang="en-US" sz="1400" dirty="0" smtClean="0"/>
              <a:t>	</a:t>
            </a:r>
            <a:r>
              <a:rPr lang="ru-RU" sz="1400" u="sng" dirty="0" smtClean="0"/>
              <a:t>Собственник </a:t>
            </a:r>
            <a:r>
              <a:rPr lang="ru-RU" sz="1400" u="sng" dirty="0"/>
              <a:t>информационных ресурсов</a:t>
            </a:r>
            <a:r>
              <a:rPr lang="ru-RU" sz="1400" dirty="0"/>
              <a:t> в отношении объектов своей собственности </a:t>
            </a:r>
            <a:r>
              <a:rPr lang="ru-RU" sz="1400" u="sng" dirty="0"/>
              <a:t>обладает следующими правами:</a:t>
            </a:r>
            <a:endParaRPr lang="ru-RU" sz="1400" dirty="0"/>
          </a:p>
          <a:p>
            <a:pPr marL="285750" lvl="0" indent="-285750" algn="just">
              <a:buFont typeface="Arial" pitchFamily="34" charset="0"/>
              <a:buChar char="•"/>
            </a:pPr>
            <a:r>
              <a:rPr lang="ru-RU" sz="1400" dirty="0"/>
              <a:t>Назначать лицо, осуществляющее владение информационными ресурсами, пользование и распоряжение ими;</a:t>
            </a:r>
          </a:p>
          <a:p>
            <a:pPr marL="285750" lvl="0" indent="-285750" algn="just">
              <a:buFont typeface="Arial" pitchFamily="34" charset="0"/>
              <a:buChar char="•"/>
            </a:pPr>
            <a:r>
              <a:rPr lang="ru-RU" sz="1400" dirty="0"/>
              <a:t>Определять правила обработки, охраны информационных ресурсов и доступа к ним;</a:t>
            </a:r>
          </a:p>
          <a:p>
            <a:pPr marL="285750" lvl="0" indent="-285750" algn="just">
              <a:buFont typeface="Arial" pitchFamily="34" charset="0"/>
              <a:buChar char="•"/>
            </a:pPr>
            <a:r>
              <a:rPr lang="ru-RU" sz="1400" dirty="0"/>
              <a:t>Определять условия распоряжения документированной информацией в случае ее копирования и распространения на договорной основе;</a:t>
            </a:r>
          </a:p>
          <a:p>
            <a:pPr marL="285750" lvl="0" indent="-285750" algn="just">
              <a:buFont typeface="Arial" pitchFamily="34" charset="0"/>
              <a:buChar char="•"/>
            </a:pPr>
            <a:r>
              <a:rPr lang="ru-RU" sz="1400" dirty="0"/>
              <a:t>Другими правами, предусмотренными законодательством.</a:t>
            </a:r>
          </a:p>
          <a:p>
            <a:pPr algn="just"/>
            <a:r>
              <a:rPr lang="en-US" sz="1400" dirty="0" smtClean="0"/>
              <a:t>	</a:t>
            </a:r>
            <a:r>
              <a:rPr lang="ru-RU" sz="1400" dirty="0"/>
              <a:t>Собственник информационных ресурсов, содержащих сведения, отнесенные к государственным секретам, вправе распоряжаться ими только с разрешения соответствующих органов государственной власти.</a:t>
            </a:r>
          </a:p>
          <a:p>
            <a:pPr algn="just"/>
            <a:r>
              <a:rPr lang="en-US" sz="1400" dirty="0" smtClean="0"/>
              <a:t>	</a:t>
            </a:r>
            <a:r>
              <a:rPr lang="ru-RU" sz="1400" dirty="0" smtClean="0"/>
              <a:t>В </a:t>
            </a:r>
            <a:r>
              <a:rPr lang="ru-RU" sz="1400" dirty="0"/>
              <a:t>целях создания единой системы учета и сохранности информационных ресурсов, создания условий для их передачи на государственное архивное хранение, информирования государственных органов, физических и юридических лиц о составе и содержании информационных ресурсов осуществляется их государственная регистрация. Государственной регистрации подлежат государственные информационные ресурсы. Негосударственные информационные ресурсы регистрируются в Государственном регистре информационных ресурсов на добровольной основе.</a:t>
            </a:r>
          </a:p>
          <a:p>
            <a:pPr algn="just"/>
            <a:r>
              <a:rPr lang="en-US" sz="1400" dirty="0" smtClean="0"/>
              <a:t>	</a:t>
            </a:r>
            <a:r>
              <a:rPr lang="ru-RU" sz="1400" dirty="0" smtClean="0"/>
              <a:t>Государственная </a:t>
            </a:r>
            <a:r>
              <a:rPr lang="ru-RU" sz="1400" dirty="0"/>
              <a:t>регистрация информационных ресурсов осуществляется Министерством связи и информатизации Республики Беларусь путем внесения сведений об информационных ресурсах в Государственный регистр информационных ресурсов</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34194" y="1340768"/>
            <a:ext cx="8155555" cy="2739211"/>
          </a:xfrm>
          <a:prstGeom prst="rect">
            <a:avLst/>
          </a:prstGeom>
          <a:noFill/>
        </p:spPr>
        <p:txBody>
          <a:bodyPr wrap="square" rtlCol="0">
            <a:spAutoFit/>
          </a:bodyPr>
          <a:lstStyle/>
          <a:p>
            <a:pPr algn="just">
              <a:spcAft>
                <a:spcPts val="1200"/>
              </a:spcAft>
            </a:pPr>
            <a:r>
              <a:rPr lang="ru-RU" sz="1600" dirty="0" smtClean="0">
                <a:hlinkClick r:id="rId3" action="ppaction://hlinksldjump"/>
              </a:rPr>
              <a:t>Вводная часть</a:t>
            </a:r>
            <a:r>
              <a:rPr lang="ru-RU" sz="1600" dirty="0"/>
              <a:t>							</a:t>
            </a:r>
            <a:r>
              <a:rPr lang="ru-RU" sz="1000" dirty="0" smtClean="0">
                <a:solidFill>
                  <a:schemeClr val="accent1">
                    <a:lumMod val="75000"/>
                  </a:schemeClr>
                </a:solidFill>
              </a:rPr>
              <a:t>слайд </a:t>
            </a:r>
            <a:r>
              <a:rPr lang="ru-RU" sz="1600" dirty="0" smtClean="0">
                <a:solidFill>
                  <a:schemeClr val="accent1">
                    <a:lumMod val="75000"/>
                  </a:schemeClr>
                </a:solidFill>
              </a:rPr>
              <a:t>7</a:t>
            </a:r>
            <a:endParaRPr lang="ru-RU" sz="1600" dirty="0" smtClean="0">
              <a:solidFill>
                <a:schemeClr val="accent1">
                  <a:lumMod val="75000"/>
                </a:schemeClr>
              </a:solidFill>
              <a:hlinkClick r:id="rId4" action="ppaction://hlinksldjump"/>
            </a:endParaRPr>
          </a:p>
          <a:p>
            <a:pPr algn="just">
              <a:spcAft>
                <a:spcPts val="1200"/>
              </a:spcAft>
              <a:tabLst>
                <a:tab pos="914400" algn="l"/>
              </a:tabLst>
            </a:pPr>
            <a:r>
              <a:rPr lang="ru-RU" sz="1600" dirty="0" smtClean="0"/>
              <a:t>1.1 </a:t>
            </a:r>
            <a:r>
              <a:rPr lang="ru-RU" sz="1600" dirty="0">
                <a:hlinkClick r:id="rId5" action="ppaction://hlinksldjump"/>
              </a:rPr>
              <a:t>Цели преподавания дисциплины «Информационное право</a:t>
            </a:r>
            <a:r>
              <a:rPr lang="ru-RU" sz="1600" dirty="0" smtClean="0">
                <a:hlinkClick r:id="rId5" action="ppaction://hlinksldjump"/>
              </a:rPr>
              <a:t>»</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10</a:t>
            </a:r>
            <a:endParaRPr lang="ru-RU" sz="1000" dirty="0" smtClean="0">
              <a:solidFill>
                <a:schemeClr val="accent1">
                  <a:lumMod val="75000"/>
                </a:schemeClr>
              </a:solidFill>
            </a:endParaRPr>
          </a:p>
          <a:p>
            <a:pPr algn="just">
              <a:spcAft>
                <a:spcPts val="1200"/>
              </a:spcAft>
            </a:pPr>
            <a:r>
              <a:rPr lang="ru-RU" sz="1600" dirty="0"/>
              <a:t>1.2 </a:t>
            </a:r>
            <a:r>
              <a:rPr lang="ru-RU" sz="1600" dirty="0">
                <a:hlinkClick r:id="rId5" action="ppaction://hlinksldjump"/>
              </a:rPr>
              <a:t>Задачи изучения дисциплины «Информационное право</a:t>
            </a:r>
            <a:r>
              <a:rPr lang="ru-RU" sz="1600" dirty="0" smtClean="0">
                <a:hlinkClick r:id="rId5" action="ppaction://hlinksldjump"/>
              </a:rPr>
              <a:t>»</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10</a:t>
            </a:r>
          </a:p>
          <a:p>
            <a:pPr algn="just">
              <a:spcAft>
                <a:spcPts val="1200"/>
              </a:spcAft>
            </a:pPr>
            <a:r>
              <a:rPr lang="ru-RU" sz="1600" dirty="0" smtClean="0"/>
              <a:t>1.3 </a:t>
            </a:r>
            <a:r>
              <a:rPr lang="ru-RU" sz="1600" dirty="0" smtClean="0">
                <a:hlinkClick r:id="rId6" action="ppaction://hlinksldjump"/>
              </a:rPr>
              <a:t>Место дисциплины «Информационное право» в учебном процессе</a:t>
            </a:r>
            <a:r>
              <a:rPr lang="ru-RU" sz="1600" dirty="0" smtClean="0"/>
              <a:t>	</a:t>
            </a:r>
            <a:r>
              <a:rPr lang="ru-RU" sz="1600" dirty="0"/>
              <a:t>	</a:t>
            </a:r>
            <a:r>
              <a:rPr lang="ru-RU" sz="1000" dirty="0" smtClean="0">
                <a:solidFill>
                  <a:schemeClr val="accent1">
                    <a:lumMod val="75000"/>
                  </a:schemeClr>
                </a:solidFill>
              </a:rPr>
              <a:t>слайд </a:t>
            </a:r>
            <a:r>
              <a:rPr lang="ru-RU" sz="1600" dirty="0" smtClean="0">
                <a:solidFill>
                  <a:schemeClr val="accent1">
                    <a:lumMod val="75000"/>
                  </a:schemeClr>
                </a:solidFill>
              </a:rPr>
              <a:t>12</a:t>
            </a:r>
          </a:p>
          <a:p>
            <a:pPr algn="just">
              <a:spcAft>
                <a:spcPts val="1200"/>
              </a:spcAft>
            </a:pPr>
            <a:r>
              <a:rPr lang="ru-RU" sz="1600" dirty="0" smtClean="0"/>
              <a:t>1.4 </a:t>
            </a:r>
            <a:r>
              <a:rPr lang="ru-RU" sz="1600" dirty="0">
                <a:hlinkClick r:id="rId7" action="ppaction://hlinksldjump"/>
              </a:rPr>
              <a:t>Структура дисциплины «информационное право</a:t>
            </a:r>
            <a:r>
              <a:rPr lang="ru-RU" sz="1600" b="1" dirty="0" smtClean="0">
                <a:hlinkClick r:id="rId7" action="ppaction://hlinksldjump"/>
              </a:rPr>
              <a:t>»</a:t>
            </a:r>
            <a:r>
              <a:rPr lang="ru-RU" sz="1600" b="1"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13</a:t>
            </a:r>
            <a:endParaRPr lang="ru-RU" sz="1600" b="1" dirty="0" smtClean="0">
              <a:solidFill>
                <a:schemeClr val="accent1">
                  <a:lumMod val="75000"/>
                </a:schemeClr>
              </a:solidFill>
            </a:endParaRPr>
          </a:p>
          <a:p>
            <a:pPr algn="just">
              <a:spcAft>
                <a:spcPts val="1200"/>
              </a:spcAft>
            </a:pPr>
            <a:r>
              <a:rPr lang="ru-RU" sz="1600" dirty="0" smtClean="0"/>
              <a:t>1.5</a:t>
            </a:r>
            <a:r>
              <a:rPr lang="ru-RU" sz="1600" b="1" dirty="0" smtClean="0"/>
              <a:t> </a:t>
            </a:r>
            <a:r>
              <a:rPr lang="ru-RU" sz="1600" dirty="0">
                <a:hlinkClick r:id="rId8" action="ppaction://hlinksldjump"/>
              </a:rPr>
              <a:t>Распределение часов по темам и видам учебных </a:t>
            </a:r>
            <a:r>
              <a:rPr lang="ru-RU" sz="1600" dirty="0" smtClean="0">
                <a:hlinkClick r:id="rId8" action="ppaction://hlinksldjump"/>
              </a:rPr>
              <a:t>занятий</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14</a:t>
            </a:r>
          </a:p>
          <a:p>
            <a:pPr algn="just">
              <a:spcAft>
                <a:spcPts val="1200"/>
              </a:spcAft>
            </a:pPr>
            <a:r>
              <a:rPr lang="ru-RU" sz="1600" dirty="0"/>
              <a:t>1.6 </a:t>
            </a:r>
            <a:r>
              <a:rPr lang="ru-RU" sz="1600" dirty="0">
                <a:hlinkClick r:id="rId9" action="ppaction://hlinksldjump"/>
              </a:rPr>
              <a:t>Краткое содержание учебного </a:t>
            </a:r>
            <a:r>
              <a:rPr lang="ru-RU" sz="1600" dirty="0" smtClean="0">
                <a:hlinkClick r:id="rId9" action="ppaction://hlinksldjump"/>
              </a:rPr>
              <a:t>материала</a:t>
            </a:r>
            <a:r>
              <a:rPr lang="ru-RU" sz="1600" dirty="0">
                <a:hlinkClick r:id="rId9" action="ppaction://hlinksldjump"/>
              </a:rPr>
              <a:t>. Содержание лекционных занятий </a:t>
            </a:r>
            <a:r>
              <a:rPr lang="ru-RU" sz="1600" dirty="0" smtClean="0"/>
              <a:t>	</a:t>
            </a:r>
            <a:r>
              <a:rPr lang="ru-RU" sz="1000" dirty="0" smtClean="0">
                <a:solidFill>
                  <a:schemeClr val="accent1">
                    <a:lumMod val="75000"/>
                  </a:schemeClr>
                </a:solidFill>
              </a:rPr>
              <a:t>слайд </a:t>
            </a:r>
            <a:r>
              <a:rPr lang="ru-RU" sz="1600" dirty="0" smtClean="0">
                <a:solidFill>
                  <a:schemeClr val="accent1">
                    <a:lumMod val="75000"/>
                  </a:schemeClr>
                </a:solidFill>
              </a:rPr>
              <a:t>16</a:t>
            </a:r>
            <a:endParaRPr lang="ru-RU" sz="1600" dirty="0">
              <a:solidFill>
                <a:schemeClr val="accent1">
                  <a:lumMod val="75000"/>
                </a:schemeClr>
              </a:solidFill>
            </a:endParaRPr>
          </a:p>
        </p:txBody>
      </p:sp>
      <p:sp>
        <p:nvSpPr>
          <p:cNvPr id="12" name="TextBox 11"/>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endParaRPr lang="ru-RU" sz="1600" dirty="0">
              <a:latin typeface="Times New Roman" pitchFamily="18" charset="0"/>
              <a:cs typeface="Times New Roman" pitchFamily="18" charset="0"/>
            </a:endParaRPr>
          </a:p>
        </p:txBody>
      </p:sp>
      <p:sp>
        <p:nvSpPr>
          <p:cNvPr id="13" name="Нижний колонтитул 5">
            <a:hlinkClick r:id="rId10"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4" name="Группа 13"/>
          <p:cNvGrpSpPr/>
          <p:nvPr/>
        </p:nvGrpSpPr>
        <p:grpSpPr>
          <a:xfrm>
            <a:off x="899592" y="696279"/>
            <a:ext cx="8244408" cy="507231"/>
            <a:chOff x="0" y="0"/>
            <a:chExt cx="8244408" cy="708830"/>
          </a:xfrm>
        </p:grpSpPr>
        <p:sp>
          <p:nvSpPr>
            <p:cNvPr id="15" name="Скругленный прямоугольник 14"/>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6"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7" name="Группа 16"/>
          <p:cNvGrpSpPr/>
          <p:nvPr/>
        </p:nvGrpSpPr>
        <p:grpSpPr>
          <a:xfrm>
            <a:off x="395536" y="764704"/>
            <a:ext cx="326033" cy="301978"/>
            <a:chOff x="88" y="1926222"/>
            <a:chExt cx="591270" cy="591270"/>
          </a:xfrm>
        </p:grpSpPr>
        <p:sp>
          <p:nvSpPr>
            <p:cNvPr id="18" name="Овал 17"/>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9"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4263096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93757"/>
          </a:xfrm>
          <a:prstGeom prst="rect">
            <a:avLst/>
          </a:prstGeom>
          <a:noFill/>
        </p:spPr>
        <p:txBody>
          <a:bodyPr wrap="square" rtlCol="0">
            <a:spAutoFit/>
          </a:bodyPr>
          <a:lstStyle/>
          <a:p>
            <a:pPr lvl="0" algn="just"/>
            <a:r>
              <a:rPr lang="ru-RU" sz="1400" dirty="0" smtClean="0"/>
              <a:t>	</a:t>
            </a:r>
            <a:r>
              <a:rPr lang="en-US" sz="1600" b="1" dirty="0" smtClean="0"/>
              <a:t>IV. </a:t>
            </a:r>
            <a:r>
              <a:rPr lang="ru-RU" sz="1600" b="1" dirty="0" smtClean="0"/>
              <a:t>Правовой </a:t>
            </a:r>
            <a:r>
              <a:rPr lang="ru-RU" sz="1600" b="1" dirty="0"/>
              <a:t>режим документированной информации</a:t>
            </a:r>
          </a:p>
          <a:p>
            <a:pPr algn="just"/>
            <a:r>
              <a:rPr lang="ru-RU" sz="1400" b="1" dirty="0"/>
              <a:t> </a:t>
            </a:r>
            <a:endParaRPr lang="ru-RU" sz="1400" dirty="0"/>
          </a:p>
          <a:p>
            <a:pPr algn="just"/>
            <a:r>
              <a:rPr lang="en-US" sz="1400" dirty="0" smtClean="0"/>
              <a:t>	</a:t>
            </a:r>
            <a:r>
              <a:rPr lang="ru-RU" sz="1400" dirty="0" smtClean="0"/>
              <a:t>Обязательным </a:t>
            </a:r>
            <a:r>
              <a:rPr lang="ru-RU" sz="1400" dirty="0"/>
              <a:t>условием включение информации в информационные ресурсы является ее документирование.</a:t>
            </a:r>
          </a:p>
          <a:p>
            <a:pPr algn="just"/>
            <a:r>
              <a:rPr lang="en-US" sz="1400" dirty="0" smtClean="0"/>
              <a:t>	</a:t>
            </a:r>
            <a:r>
              <a:rPr lang="ru-RU" sz="1400" dirty="0" smtClean="0"/>
              <a:t>Документированная </a:t>
            </a:r>
            <a:r>
              <a:rPr lang="ru-RU" sz="1400" dirty="0"/>
              <a:t>информация – это информация, зафиксированная на материальном носителе с реквизитами, позволяющими ее идентифицировать. Документирование информации осуществляется в порядке, устанавливаемом органами государственной власти, ответственными за организацию делопроизводства, стандартизацию документов и их массивов.</a:t>
            </a:r>
          </a:p>
          <a:p>
            <a:pPr algn="just"/>
            <a:r>
              <a:rPr lang="en-US" sz="1400" dirty="0" smtClean="0"/>
              <a:t>	</a:t>
            </a:r>
            <a:r>
              <a:rPr lang="ru-RU" sz="1400" dirty="0" smtClean="0"/>
              <a:t>Документирование </a:t>
            </a:r>
            <a:r>
              <a:rPr lang="ru-RU" sz="1400" dirty="0"/>
              <a:t>информации может осуществляться посредством систематизации, классификации, обеспечения соответствующими реквизитами с учетом источника, формы, назначения, носителя и условий хранения.</a:t>
            </a:r>
          </a:p>
          <a:p>
            <a:pPr algn="just"/>
            <a:r>
              <a:rPr lang="en-US" sz="1400" dirty="0" smtClean="0"/>
              <a:t>	</a:t>
            </a:r>
            <a:r>
              <a:rPr lang="ru-RU" sz="1400" dirty="0" smtClean="0"/>
              <a:t>Порядок </a:t>
            </a:r>
            <a:r>
              <a:rPr lang="ru-RU" sz="1400" dirty="0"/>
              <a:t>документирования информации, обработки, хранения, распространения и или предоставления документированной информации, а также пользования ею устанавливается актами законодательства Республики Беларусь, в том числе техническими нормативными правовыми актами.</a:t>
            </a:r>
          </a:p>
          <a:p>
            <a:pPr algn="just"/>
            <a:r>
              <a:rPr lang="en-US" sz="1400" dirty="0" smtClean="0"/>
              <a:t>	</a:t>
            </a:r>
            <a:r>
              <a:rPr lang="ru-RU" sz="1400" u="sng" dirty="0"/>
              <a:t>Существуют следующие критерии подразделения документов на виды:</a:t>
            </a:r>
            <a:endParaRPr lang="ru-RU" sz="1400" dirty="0"/>
          </a:p>
          <a:p>
            <a:pPr marL="342900" lvl="0" indent="-342900" algn="just">
              <a:buFont typeface="+mj-lt"/>
              <a:buAutoNum type="arabicPeriod"/>
            </a:pPr>
            <a:r>
              <a:rPr lang="ru-RU" sz="1400" u="sng" dirty="0"/>
              <a:t>По способу подготовки (разработки</a:t>
            </a:r>
            <a:r>
              <a:rPr lang="ru-RU" sz="1400" u="sng" dirty="0" smtClean="0"/>
              <a:t>):</a:t>
            </a:r>
            <a:endParaRPr lang="en-US" sz="1400" dirty="0"/>
          </a:p>
          <a:p>
            <a:pPr marL="285750" lvl="0" indent="-285750" algn="just">
              <a:buFont typeface="Arial" pitchFamily="34" charset="0"/>
              <a:buChar char="•"/>
            </a:pPr>
            <a:r>
              <a:rPr lang="ru-RU" sz="1400" u="sng" dirty="0" smtClean="0"/>
              <a:t>Типовые </a:t>
            </a:r>
            <a:r>
              <a:rPr lang="ru-RU" sz="1400" u="sng" dirty="0"/>
              <a:t>документы</a:t>
            </a:r>
            <a:r>
              <a:rPr lang="ru-RU" sz="1400" dirty="0"/>
              <a:t> – документы, которые подготавливаются вышестоящими органами для подведомственных организаций, учреждений, имеют обязательную юридическую </a:t>
            </a:r>
            <a:r>
              <a:rPr lang="ru-RU" sz="1400" dirty="0" smtClean="0"/>
              <a:t>силу;</a:t>
            </a:r>
            <a:endParaRPr lang="en-US" sz="1400" dirty="0" smtClean="0"/>
          </a:p>
          <a:p>
            <a:pPr marL="285750" lvl="0" indent="-285750" algn="just">
              <a:buFont typeface="Arial" pitchFamily="34" charset="0"/>
              <a:buChar char="•"/>
            </a:pPr>
            <a:r>
              <a:rPr lang="ru-RU" sz="1400" u="sng" dirty="0" smtClean="0"/>
              <a:t>Примерные </a:t>
            </a:r>
            <a:r>
              <a:rPr lang="ru-RU" sz="1400" u="sng" dirty="0"/>
              <a:t>документы</a:t>
            </a:r>
            <a:r>
              <a:rPr lang="ru-RU" sz="1400" dirty="0"/>
              <a:t> – порядок подготовки тот же, для системы нижестоящих органов, имеют рекомендательный характер;</a:t>
            </a:r>
          </a:p>
          <a:p>
            <a:pPr marL="285750" lvl="1" indent="-285750" algn="just">
              <a:buFont typeface="Arial" pitchFamily="34" charset="0"/>
              <a:buChar char="•"/>
            </a:pPr>
            <a:r>
              <a:rPr lang="ru-RU" sz="1400" u="sng" dirty="0" smtClean="0"/>
              <a:t>Индивидуальные </a:t>
            </a:r>
            <a:r>
              <a:rPr lang="ru-RU" sz="1400" u="sng" dirty="0"/>
              <a:t>документы </a:t>
            </a:r>
            <a:r>
              <a:rPr lang="ru-RU" sz="1400" dirty="0"/>
              <a:t>– документы, которые подготавливаются конкретной организацией, предназначенные для внутреннего пользования</a:t>
            </a:r>
            <a:r>
              <a:rPr lang="ru-RU" sz="1400" dirty="0" smtClean="0"/>
              <a:t>;</a:t>
            </a:r>
            <a:endParaRPr lang="en-US" sz="1400" dirty="0" smtClean="0"/>
          </a:p>
          <a:p>
            <a:pPr marL="285750" lvl="1" indent="-285750" algn="just">
              <a:buFont typeface="Arial" pitchFamily="34" charset="0"/>
              <a:buChar char="•"/>
            </a:pPr>
            <a:r>
              <a:rPr lang="ru-RU" sz="1400" u="sng" dirty="0"/>
              <a:t>Трафаретные документы</a:t>
            </a:r>
            <a:r>
              <a:rPr lang="ru-RU" sz="1400" dirty="0"/>
              <a:t> – которые изготавливаются типографическим способом и характеризуются одинаковой содержательной частью</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348748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342900" lvl="0" indent="-342900" algn="just">
              <a:buFont typeface="+mj-lt"/>
              <a:buAutoNum type="arabicPeriod" startAt="2"/>
            </a:pPr>
            <a:r>
              <a:rPr lang="ru-RU" sz="1400" u="sng" dirty="0"/>
              <a:t>По степени гласности:</a:t>
            </a:r>
            <a:endParaRPr lang="ru-RU" sz="1400" dirty="0"/>
          </a:p>
          <a:p>
            <a:pPr marL="742950" lvl="1" indent="-285750" algn="just">
              <a:buFont typeface="Arial" pitchFamily="34" charset="0"/>
              <a:buChar char="•"/>
            </a:pPr>
            <a:r>
              <a:rPr lang="ru-RU" sz="1400" dirty="0"/>
              <a:t>Обычные документы;</a:t>
            </a:r>
          </a:p>
          <a:p>
            <a:pPr marL="742950" lvl="1" indent="-285750" algn="just">
              <a:buFont typeface="Arial" pitchFamily="34" charset="0"/>
              <a:buChar char="•"/>
            </a:pPr>
            <a:r>
              <a:rPr lang="ru-RU" sz="1400" dirty="0"/>
              <a:t>Секретные;</a:t>
            </a:r>
          </a:p>
          <a:p>
            <a:pPr marL="742950" lvl="1" indent="-285750" algn="just">
              <a:buFont typeface="Arial" pitchFamily="34" charset="0"/>
              <a:buChar char="•"/>
            </a:pPr>
            <a:r>
              <a:rPr lang="ru-RU" sz="1400" dirty="0"/>
              <a:t>Документы для служебного пользования.</a:t>
            </a:r>
          </a:p>
          <a:p>
            <a:pPr marL="342900" lvl="0" indent="-342900" algn="just">
              <a:buFont typeface="+mj-lt"/>
              <a:buAutoNum type="arabicPeriod" startAt="3"/>
            </a:pPr>
            <a:r>
              <a:rPr lang="ru-RU" sz="1400" u="sng" dirty="0"/>
              <a:t>По срокам хранения:</a:t>
            </a:r>
            <a:endParaRPr lang="ru-RU" sz="1400" dirty="0"/>
          </a:p>
          <a:p>
            <a:pPr marL="742950" lvl="1" indent="-285750" algn="just">
              <a:buFont typeface="Arial" pitchFamily="34" charset="0"/>
              <a:buChar char="•"/>
            </a:pPr>
            <a:r>
              <a:rPr lang="ru-RU" sz="1400" dirty="0"/>
              <a:t>Постоянного срока хранения;</a:t>
            </a:r>
          </a:p>
          <a:p>
            <a:pPr marL="742950" lvl="1" indent="-285750" algn="just">
              <a:buFont typeface="Arial" pitchFamily="34" charset="0"/>
              <a:buChar char="•"/>
            </a:pPr>
            <a:r>
              <a:rPr lang="ru-RU" sz="1400" dirty="0"/>
              <a:t>Временного срока хранения (хранятся до 10 лет);</a:t>
            </a:r>
          </a:p>
          <a:p>
            <a:pPr marL="742950" lvl="1" indent="-285750" algn="just">
              <a:buFont typeface="Arial" pitchFamily="34" charset="0"/>
              <a:buChar char="•"/>
            </a:pPr>
            <a:r>
              <a:rPr lang="ru-RU" sz="1400" dirty="0"/>
              <a:t>Долговременного срока хранения (хранятся свыше 10 лет).</a:t>
            </a:r>
          </a:p>
          <a:p>
            <a:pPr lvl="0" algn="just"/>
            <a:r>
              <a:rPr lang="en-US" sz="1400" dirty="0" smtClean="0"/>
              <a:t>	</a:t>
            </a:r>
          </a:p>
          <a:p>
            <a:pPr lvl="0" algn="just"/>
            <a:r>
              <a:rPr lang="en-US" sz="1400" b="1" dirty="0" smtClean="0"/>
              <a:t>	</a:t>
            </a:r>
            <a:r>
              <a:rPr lang="en-US" sz="1600" b="1" dirty="0" smtClean="0"/>
              <a:t>V. </a:t>
            </a:r>
            <a:r>
              <a:rPr lang="ru-RU" sz="1600" b="1" dirty="0" smtClean="0"/>
              <a:t>Правовой </a:t>
            </a:r>
            <a:r>
              <a:rPr lang="ru-RU" sz="1600" b="1" dirty="0"/>
              <a:t>режим электронных документов</a:t>
            </a:r>
            <a:endParaRPr lang="ru-RU" sz="1600" dirty="0"/>
          </a:p>
          <a:p>
            <a:pPr algn="just"/>
            <a:r>
              <a:rPr lang="ru-RU" sz="1400" dirty="0"/>
              <a:t> </a:t>
            </a:r>
          </a:p>
          <a:p>
            <a:pPr algn="just"/>
            <a:r>
              <a:rPr lang="en-US" sz="1400" dirty="0" smtClean="0"/>
              <a:t>	</a:t>
            </a:r>
            <a:r>
              <a:rPr lang="ru-RU" sz="1400" u="sng" dirty="0" smtClean="0"/>
              <a:t>Электронный </a:t>
            </a:r>
            <a:r>
              <a:rPr lang="ru-RU" sz="1400" u="sng" dirty="0"/>
              <a:t>документ</a:t>
            </a:r>
            <a:r>
              <a:rPr lang="ru-RU" sz="1400" dirty="0"/>
              <a:t> – документ в электронном виде с реквизитами, позволяющими установить его целостность и подлинность (статья 1 Закона Республики Беларусь от 28.12.2009 № 113-З «Об электронном документе и электронной цифровой подписи» (действует с 21 января 2011г.)).</a:t>
            </a:r>
          </a:p>
          <a:p>
            <a:pPr algn="just"/>
            <a:r>
              <a:rPr lang="en-US" sz="1400" dirty="0" smtClean="0"/>
              <a:t>	</a:t>
            </a:r>
            <a:r>
              <a:rPr lang="ru-RU" sz="1400" dirty="0" smtClean="0"/>
              <a:t>Электронные </a:t>
            </a:r>
            <a:r>
              <a:rPr lang="ru-RU" sz="1400" dirty="0"/>
              <a:t>документы могут применяться во всех сферах деятельности, где используются программные, программно-технические и технические средства, необходимые для создания, обработки, хранения, передачи и приема информации в электронном виде.</a:t>
            </a:r>
          </a:p>
          <a:p>
            <a:pPr algn="just"/>
            <a:r>
              <a:rPr lang="en-US" sz="1400" dirty="0" smtClean="0"/>
              <a:t>	</a:t>
            </a:r>
            <a:r>
              <a:rPr lang="ru-RU" sz="1400" dirty="0" smtClean="0"/>
              <a:t>Электронный </a:t>
            </a:r>
            <a:r>
              <a:rPr lang="ru-RU" sz="1400" dirty="0"/>
              <a:t>документ должен соответствовать следующим требованиям:</a:t>
            </a:r>
          </a:p>
          <a:p>
            <a:pPr algn="just"/>
            <a:r>
              <a:rPr lang="en-US" sz="1400" dirty="0" smtClean="0"/>
              <a:t>	</a:t>
            </a:r>
            <a:r>
              <a:rPr lang="ru-RU" sz="1400" dirty="0" smtClean="0"/>
              <a:t>1</a:t>
            </a:r>
            <a:r>
              <a:rPr lang="ru-RU" sz="1400" dirty="0"/>
              <a:t>. создаваться, обрабатываться, храниться, передаваться и приниматься с помощью программных, программно-технических и технических средств;</a:t>
            </a:r>
          </a:p>
          <a:p>
            <a:pPr algn="just"/>
            <a:r>
              <a:rPr lang="en-US" sz="1400" dirty="0" smtClean="0"/>
              <a:t>	</a:t>
            </a:r>
            <a:r>
              <a:rPr lang="ru-RU" sz="1400" dirty="0" smtClean="0"/>
              <a:t>2</a:t>
            </a:r>
            <a:r>
              <a:rPr lang="ru-RU" sz="1400" dirty="0"/>
              <a:t>. иметь установленную законодательством структуру; </a:t>
            </a:r>
          </a:p>
          <a:p>
            <a:pPr algn="just"/>
            <a:r>
              <a:rPr lang="en-US" sz="1400" dirty="0" smtClean="0"/>
              <a:t>	</a:t>
            </a:r>
            <a:r>
              <a:rPr lang="ru-RU" sz="1400" dirty="0" smtClean="0"/>
              <a:t>3</a:t>
            </a:r>
            <a:r>
              <a:rPr lang="ru-RU" sz="1400" dirty="0"/>
              <a:t>. быть представляемым в форме, доступной и понятной для восприятия человеком.</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693866"/>
          </a:xfrm>
          <a:prstGeom prst="rect">
            <a:avLst/>
          </a:prstGeom>
          <a:noFill/>
        </p:spPr>
        <p:txBody>
          <a:bodyPr wrap="square" rtlCol="0">
            <a:spAutoFit/>
          </a:bodyPr>
          <a:lstStyle/>
          <a:p>
            <a:pPr algn="just"/>
            <a:r>
              <a:rPr lang="ru-RU" sz="1400" dirty="0" smtClean="0"/>
              <a:t>	</a:t>
            </a:r>
            <a:r>
              <a:rPr lang="ru-RU" sz="1400" dirty="0"/>
              <a:t>Структура электронного документа включает два обязательных элемента – общую и особенную части. Общая часть электронного документа состоит из информации, составляющей содержание документа. Особенная часть электронного документа состоит из одной или нескольких электронных цифровых подписей, а также может содержать дополнительные данные, необходимые для проверки электронной цифровой подписи и идентификации электронного документа, которые устанавливаются техническими нормативными правовыми актами.</a:t>
            </a:r>
          </a:p>
          <a:p>
            <a:pPr algn="just"/>
            <a:r>
              <a:rPr lang="en-US" sz="1400" dirty="0" smtClean="0"/>
              <a:t>	</a:t>
            </a:r>
            <a:r>
              <a:rPr lang="ru-RU" sz="1400" dirty="0" smtClean="0"/>
              <a:t>Электронный </a:t>
            </a:r>
            <a:r>
              <a:rPr lang="ru-RU" sz="1400" dirty="0"/>
              <a:t>документ имеет формы внутреннего и внешнего представления. Формой внутреннего представления электронного документа является запись информации, составляющей электронный документ, на электронном носителе информации. Формой внешнего представления электронного документа является воспроизведение электронного документа на электронном средстве отображения информации, на бумажном либо ином материальном носителе в форме, доступной и понятной для восприятия человеком.</a:t>
            </a:r>
          </a:p>
          <a:p>
            <a:pPr algn="just"/>
            <a:r>
              <a:rPr lang="en-US" sz="1400" dirty="0" smtClean="0"/>
              <a:t>	</a:t>
            </a:r>
            <a:r>
              <a:rPr lang="ru-RU" sz="1400" dirty="0" smtClean="0"/>
              <a:t>Оригинал </a:t>
            </a:r>
            <a:r>
              <a:rPr lang="ru-RU" sz="1400" dirty="0"/>
              <a:t>электронного документа существует только в электронном виде. Документы, созданные организацией или физическим лицом на бумажном носителе и в электронном виде, идентичные по содержанию, имеют одинаковую юридическую силу. В этом случае документ на бумажном носителе не является копией электронного документа. </a:t>
            </a:r>
            <a:endParaRPr lang="ru-RU" sz="1400" b="1" dirty="0"/>
          </a:p>
          <a:p>
            <a:pPr algn="just"/>
            <a:r>
              <a:rPr lang="en-US" sz="1400" dirty="0" smtClean="0"/>
              <a:t>	</a:t>
            </a:r>
            <a:r>
              <a:rPr lang="ru-RU" sz="1400" dirty="0" smtClean="0"/>
              <a:t>Подлинный </a:t>
            </a:r>
            <a:r>
              <a:rPr lang="ru-RU" sz="1400" dirty="0"/>
              <a:t>электронный документ приравнивается к документу на бумажном носителе, подписанному собственноручно, и имеет одинаковую с ним юридическую силу.</a:t>
            </a:r>
          </a:p>
          <a:p>
            <a:pPr algn="just"/>
            <a:r>
              <a:rPr lang="en-US" sz="1400" dirty="0" smtClean="0"/>
              <a:t>	</a:t>
            </a:r>
            <a:r>
              <a:rPr lang="ru-RU" sz="1400" dirty="0"/>
              <a:t>Обязательным реквизитом электронного документа является электронная цифровая подпись, которая представляет собой определенную последовательность символов, предназначенную для удостоверения информации, составляющей общую часть электронного документа и подтверждения его целостности и подлинности.</a:t>
            </a:r>
          </a:p>
          <a:p>
            <a:pPr algn="just"/>
            <a:r>
              <a:rPr lang="en-US" sz="1400" dirty="0" smtClean="0"/>
              <a:t>	</a:t>
            </a:r>
            <a:r>
              <a:rPr lang="ru-RU" sz="1400" dirty="0"/>
              <a:t>Удостоверение информации, составляющей общую часть электронного документа, осуществляется путем применения сертифицированных средств электронной цифровой подписи с использованием личных ключей лиц, подписывающих электронный документ</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1518"/>
            <a:ext cx="8118149" cy="5693866"/>
          </a:xfrm>
          <a:prstGeom prst="rect">
            <a:avLst/>
          </a:prstGeom>
          <a:noFill/>
        </p:spPr>
        <p:txBody>
          <a:bodyPr wrap="square" rtlCol="0">
            <a:spAutoFit/>
          </a:bodyPr>
          <a:lstStyle/>
          <a:p>
            <a:pPr algn="just"/>
            <a:r>
              <a:rPr lang="ru-RU" sz="1400" dirty="0" smtClean="0"/>
              <a:t>	</a:t>
            </a:r>
            <a:r>
              <a:rPr lang="ru-RU" sz="1400" dirty="0"/>
              <a:t>Владельцем личного ключа являются организация или физическое лицо, осуществившие выработку личного ключа с использованием сертифицированного средства электронной цифровой подписи.</a:t>
            </a:r>
          </a:p>
          <a:p>
            <a:pPr algn="just"/>
            <a:r>
              <a:rPr lang="en-US" sz="1400" dirty="0" smtClean="0"/>
              <a:t>	</a:t>
            </a:r>
            <a:r>
              <a:rPr lang="ru-RU" sz="1400" dirty="0" smtClean="0"/>
              <a:t>Владелец </a:t>
            </a:r>
            <a:r>
              <a:rPr lang="ru-RU" sz="1400" dirty="0"/>
              <a:t>личного ключа обязан:</a:t>
            </a:r>
          </a:p>
          <a:p>
            <a:pPr algn="just"/>
            <a:r>
              <a:rPr lang="en-US" sz="1400" dirty="0" smtClean="0"/>
              <a:t>	</a:t>
            </a:r>
            <a:r>
              <a:rPr lang="ru-RU" sz="1400" dirty="0" smtClean="0"/>
              <a:t>хранить </a:t>
            </a:r>
            <a:r>
              <a:rPr lang="ru-RU" sz="1400" dirty="0"/>
              <a:t>в тайне личный ключ;</a:t>
            </a:r>
          </a:p>
          <a:p>
            <a:pPr algn="just"/>
            <a:r>
              <a:rPr lang="en-US" sz="1400" dirty="0" smtClean="0"/>
              <a:t>	</a:t>
            </a:r>
            <a:r>
              <a:rPr lang="ru-RU" sz="1400" dirty="0" smtClean="0"/>
              <a:t>обеспечивать </a:t>
            </a:r>
            <a:r>
              <a:rPr lang="ru-RU" sz="1400" dirty="0"/>
              <a:t>защиту личного ключа от случайного уничтожения или модификации (изменения);</a:t>
            </a:r>
          </a:p>
          <a:p>
            <a:pPr algn="just"/>
            <a:r>
              <a:rPr lang="en-US" sz="1400" dirty="0" smtClean="0"/>
              <a:t>	</a:t>
            </a:r>
            <a:r>
              <a:rPr lang="ru-RU" sz="1400" dirty="0" smtClean="0"/>
              <a:t>не </a:t>
            </a:r>
            <a:r>
              <a:rPr lang="ru-RU" sz="1400" dirty="0"/>
              <a:t>использовать личный ключ, если соответствующий ему открытый ключ отозван или срок </a:t>
            </a:r>
            <a:r>
              <a:rPr lang="en-US" sz="1400" dirty="0" smtClean="0"/>
              <a:t>	</a:t>
            </a:r>
            <a:r>
              <a:rPr lang="ru-RU" sz="1400" dirty="0" smtClean="0"/>
              <a:t>действия </a:t>
            </a:r>
            <a:r>
              <a:rPr lang="ru-RU" sz="1400" dirty="0"/>
              <a:t>этого открытого ключа истек;</a:t>
            </a:r>
          </a:p>
          <a:p>
            <a:pPr algn="just"/>
            <a:r>
              <a:rPr lang="en-US" sz="1400" dirty="0" smtClean="0"/>
              <a:t>	</a:t>
            </a:r>
            <a:r>
              <a:rPr lang="ru-RU" sz="1400" dirty="0" smtClean="0"/>
              <a:t>отозвать </a:t>
            </a:r>
            <a:r>
              <a:rPr lang="ru-RU" sz="1400" dirty="0"/>
              <a:t>открытый ключ в случае, если тайна соответствующего ему личного ключа нарушена.</a:t>
            </a:r>
          </a:p>
          <a:p>
            <a:pPr algn="just"/>
            <a:r>
              <a:rPr lang="en-US" sz="1400" dirty="0" smtClean="0"/>
              <a:t>	</a:t>
            </a:r>
            <a:r>
              <a:rPr lang="ru-RU" sz="1400" dirty="0" smtClean="0"/>
              <a:t>Подтверждение </a:t>
            </a:r>
            <a:r>
              <a:rPr lang="ru-RU" sz="1400" dirty="0"/>
              <a:t>целостности и подлинности электронного документа осуществляется путем применения сертифицированных средств электронной цифровой подписи с использованием открытых ключей лиц, подписавших электронный документ.</a:t>
            </a:r>
          </a:p>
          <a:p>
            <a:pPr algn="just"/>
            <a:r>
              <a:rPr lang="en-US" sz="1400" dirty="0" smtClean="0"/>
              <a:t>	</a:t>
            </a:r>
            <a:r>
              <a:rPr lang="ru-RU" sz="1400" dirty="0" smtClean="0"/>
              <a:t>Открытый </a:t>
            </a:r>
            <a:r>
              <a:rPr lang="ru-RU" sz="1400" dirty="0"/>
              <a:t>ключ вырабатывается на базе личного ключа с использованием сертифицированного средства электронной цифровой подписи. Владельцем открытого ключа являются организация или физическое лицо, являющиеся владельцем личного ключа, на базе которого выработан этот открытый ключ. Владельцем личного ключа (уполномоченным им лицом) в целях обеспечения получения всеми заинтересованными организациями и физическими лицами открытого ключа, который требуется для проверки электронной цифровой подписи, осуществляется распространение открытого ключа. Такое распространение должно осуществляться способом, обеспечивающим возможность доказательства принадлежности открытого ключа его владельцу</a:t>
            </a:r>
            <a:r>
              <a:rPr lang="ru-RU" sz="1400" dirty="0" smtClean="0"/>
              <a:t>.</a:t>
            </a:r>
            <a:endParaRPr lang="en-US" sz="1400" dirty="0" smtClean="0"/>
          </a:p>
          <a:p>
            <a:pPr algn="just"/>
            <a:r>
              <a:rPr lang="en-US" sz="1400" dirty="0"/>
              <a:t>	</a:t>
            </a:r>
            <a:r>
              <a:rPr lang="ru-RU" sz="1400" dirty="0"/>
              <a:t>Пользователем открытого ключа являются организация или физическое лицо, которым владельцем открытого ключа или уполномоченным им лицом предоставляется открытый ключ для проверки электронной цифровой подписи.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93757"/>
          </a:xfrm>
          <a:prstGeom prst="rect">
            <a:avLst/>
          </a:prstGeom>
          <a:noFill/>
        </p:spPr>
        <p:txBody>
          <a:bodyPr wrap="square" rtlCol="0">
            <a:spAutoFit/>
          </a:bodyPr>
          <a:lstStyle/>
          <a:p>
            <a:pPr algn="just"/>
            <a:r>
              <a:rPr lang="ru-RU" sz="1400" dirty="0" smtClean="0"/>
              <a:t>	</a:t>
            </a:r>
            <a:r>
              <a:rPr lang="ru-RU" sz="1400" dirty="0"/>
              <a:t>Электронная цифровая подпись является аналогом собственноручной подписи. Электронная цифровая подпись может применяться как аналог оттиска печати или штампа.</a:t>
            </a:r>
          </a:p>
          <a:p>
            <a:pPr algn="just"/>
            <a:r>
              <a:rPr lang="ru-RU" sz="1400" dirty="0"/>
              <a:t> </a:t>
            </a:r>
          </a:p>
          <a:p>
            <a:pPr lvl="0" algn="just"/>
            <a:r>
              <a:rPr lang="en-US" sz="1600" dirty="0" smtClean="0"/>
              <a:t>	</a:t>
            </a:r>
            <a:r>
              <a:rPr lang="en-US" sz="1600" b="1" dirty="0" smtClean="0"/>
              <a:t>VI. </a:t>
            </a:r>
            <a:r>
              <a:rPr lang="ru-RU" sz="1600" b="1" dirty="0" smtClean="0"/>
              <a:t>Информационная </a:t>
            </a:r>
            <a:r>
              <a:rPr lang="ru-RU" sz="1600" b="1" dirty="0"/>
              <a:t>система как объект информационной сферы</a:t>
            </a:r>
          </a:p>
          <a:p>
            <a:pPr algn="just"/>
            <a:r>
              <a:rPr lang="ru-RU" sz="1400" dirty="0"/>
              <a:t> </a:t>
            </a:r>
          </a:p>
          <a:p>
            <a:pPr algn="just"/>
            <a:r>
              <a:rPr lang="en-US" sz="1400" dirty="0" smtClean="0"/>
              <a:t>	</a:t>
            </a:r>
            <a:r>
              <a:rPr lang="ru-RU" sz="1400" dirty="0" smtClean="0"/>
              <a:t>В </a:t>
            </a:r>
            <a:r>
              <a:rPr lang="ru-RU" sz="1400" dirty="0"/>
              <a:t>соответствии с Законом Республики Беларусь «Об информации, информатизации и защите информации» информационная система представляет собой совокупность банков данных, информационных технологий и комплекса (комплексов) программно-технических средств.</a:t>
            </a:r>
          </a:p>
          <a:p>
            <a:pPr algn="just"/>
            <a:r>
              <a:rPr lang="en-US" sz="1400" dirty="0" smtClean="0"/>
              <a:t>	</a:t>
            </a:r>
            <a:r>
              <a:rPr lang="ru-RU" sz="1400" u="sng" dirty="0" smtClean="0"/>
              <a:t>Информационные </a:t>
            </a:r>
            <a:r>
              <a:rPr lang="ru-RU" sz="1400" u="sng" dirty="0"/>
              <a:t>системы включают:</a:t>
            </a:r>
            <a:endParaRPr lang="ru-RU" sz="1400" dirty="0"/>
          </a:p>
          <a:p>
            <a:pPr marL="342900" lvl="0" indent="-342900" algn="just">
              <a:buFont typeface="+mj-lt"/>
              <a:buAutoNum type="arabicParenR"/>
            </a:pPr>
            <a:r>
              <a:rPr lang="ru-RU" sz="1400" dirty="0"/>
              <a:t>Средства вычислительной техники;</a:t>
            </a:r>
          </a:p>
          <a:p>
            <a:pPr marL="342900" lvl="0" indent="-342900" algn="just">
              <a:buFont typeface="+mj-lt"/>
              <a:buAutoNum type="arabicParenR"/>
            </a:pPr>
            <a:r>
              <a:rPr lang="ru-RU" sz="1400" dirty="0"/>
              <a:t>Программные средства;</a:t>
            </a:r>
          </a:p>
          <a:p>
            <a:pPr marL="342900" lvl="0" indent="-342900" algn="just">
              <a:buFont typeface="+mj-lt"/>
              <a:buAutoNum type="arabicParenR"/>
            </a:pPr>
            <a:r>
              <a:rPr lang="ru-RU" sz="1400" dirty="0"/>
              <a:t>Автоматизированные системы управления;</a:t>
            </a:r>
          </a:p>
          <a:p>
            <a:pPr marL="342900" lvl="0" indent="-342900" algn="just">
              <a:buFont typeface="+mj-lt"/>
              <a:buAutoNum type="arabicParenR"/>
            </a:pPr>
            <a:r>
              <a:rPr lang="ru-RU" sz="1400" dirty="0"/>
              <a:t>Системы связи и телекоммуникации.</a:t>
            </a:r>
          </a:p>
          <a:p>
            <a:pPr algn="just"/>
            <a:r>
              <a:rPr lang="en-US" sz="1400" dirty="0" smtClean="0"/>
              <a:t>	</a:t>
            </a:r>
            <a:r>
              <a:rPr lang="ru-RU" sz="1400" u="sng" dirty="0" smtClean="0"/>
              <a:t>Основные </a:t>
            </a:r>
            <a:r>
              <a:rPr lang="ru-RU" sz="1400" u="sng" dirty="0"/>
              <a:t>признаки современных информационных систем:</a:t>
            </a:r>
            <a:endParaRPr lang="ru-RU" sz="1400" dirty="0"/>
          </a:p>
          <a:p>
            <a:pPr marL="342900" lvl="0" indent="-342900" algn="just">
              <a:buFont typeface="+mj-lt"/>
              <a:buAutoNum type="arabicParenR"/>
            </a:pPr>
            <a:r>
              <a:rPr lang="ru-RU" sz="1400" dirty="0"/>
              <a:t>Возможность выполнять  несколько различных информационных процессов;</a:t>
            </a:r>
          </a:p>
          <a:p>
            <a:pPr marL="342900" lvl="0" indent="-342900" algn="just">
              <a:buFont typeface="+mj-lt"/>
              <a:buAutoNum type="arabicParenR"/>
            </a:pPr>
            <a:r>
              <a:rPr lang="ru-RU" sz="1400" dirty="0"/>
              <a:t>Наличие единой системы;</a:t>
            </a:r>
          </a:p>
          <a:p>
            <a:pPr marL="342900" lvl="0" indent="-342900" algn="just">
              <a:buFont typeface="+mj-lt"/>
              <a:buAutoNum type="arabicParenR"/>
            </a:pPr>
            <a:r>
              <a:rPr lang="ru-RU" sz="1400" dirty="0"/>
              <a:t>Наличие нескольких объектов, входящих в состав системы.</a:t>
            </a:r>
          </a:p>
          <a:p>
            <a:pPr algn="just"/>
            <a:r>
              <a:rPr lang="en-US" sz="1400" dirty="0" smtClean="0"/>
              <a:t>	</a:t>
            </a:r>
            <a:r>
              <a:rPr lang="ru-RU" sz="1400" dirty="0"/>
              <a:t>Информационные системы делятся на государственные и негосударственные.</a:t>
            </a:r>
          </a:p>
          <a:p>
            <a:pPr algn="just"/>
            <a:r>
              <a:rPr lang="en-US" sz="1400" dirty="0" smtClean="0"/>
              <a:t>	</a:t>
            </a:r>
            <a:r>
              <a:rPr lang="ru-RU" sz="1400" dirty="0" smtClean="0"/>
              <a:t>Государственные </a:t>
            </a:r>
            <a:r>
              <a:rPr lang="ru-RU" sz="1400" dirty="0"/>
              <a:t>информационные системы создаются в целях предоставления общедоступной информации, обеспечения ее объективности, полноты и достоверности, оказания информационных услуг, оптимизации деятельности государственных органов и обеспечения информационного обмена между ними. Государственные информационные системы создаются в порядке и на условиях, определенных законодательством Республики Беларусь. Порядок использования государственных информационных систем устанавливается Советом Министров Республики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3323987"/>
          </a:xfrm>
          <a:prstGeom prst="rect">
            <a:avLst/>
          </a:prstGeom>
          <a:noFill/>
        </p:spPr>
        <p:txBody>
          <a:bodyPr wrap="square" rtlCol="0">
            <a:spAutoFit/>
          </a:bodyPr>
          <a:lstStyle/>
          <a:p>
            <a:pPr algn="just"/>
            <a:r>
              <a:rPr lang="ru-RU" sz="1400" dirty="0" smtClean="0"/>
              <a:t>	</a:t>
            </a:r>
            <a:r>
              <a:rPr lang="ru-RU" sz="1400" dirty="0"/>
              <a:t>Негосударственные информационные системы создаются физическими и юридическими лицами в целях удовлетворения своих информационных потребностей и (или) оказания информационных услуг. Порядок создания и использования негосударственных информационных систем определяется их собственниками или уполномоченными ими лицами.</a:t>
            </a:r>
          </a:p>
          <a:p>
            <a:pPr algn="just"/>
            <a:r>
              <a:rPr lang="en-US" sz="1400" dirty="0" smtClean="0"/>
              <a:t>	</a:t>
            </a:r>
            <a:r>
              <a:rPr lang="ru-RU" sz="1400" dirty="0" smtClean="0"/>
              <a:t>В </a:t>
            </a:r>
            <a:r>
              <a:rPr lang="ru-RU" sz="1400" dirty="0"/>
              <a:t>целях создания единой системы учета информационных систем, обеспечения их сохранности, а также информирования государственных органов, физических и юридических лиц об информационных системах в Республике Беларусь осуществляется их государственная регистрация, проведение которой возложено на Министерством связи и информатизации Республики Беларусь. </a:t>
            </a:r>
            <a:r>
              <a:rPr lang="en-US" sz="1400" dirty="0" smtClean="0"/>
              <a:t>	</a:t>
            </a:r>
            <a:r>
              <a:rPr lang="ru-RU" sz="1400" dirty="0" smtClean="0"/>
              <a:t>Порядок </a:t>
            </a:r>
            <a:r>
              <a:rPr lang="ru-RU" sz="1400" dirty="0"/>
              <a:t>государственной регистрации информационных систем, содержащих государственные секреты, определяется Комитетом государственной безопасности Республики Беларусь.</a:t>
            </a:r>
          </a:p>
          <a:p>
            <a:pPr algn="just"/>
            <a:r>
              <a:rPr lang="en-US" sz="1400" dirty="0" smtClean="0"/>
              <a:t>	</a:t>
            </a:r>
            <a:r>
              <a:rPr lang="ru-RU" sz="1400" dirty="0" smtClean="0"/>
              <a:t>Государственной </a:t>
            </a:r>
            <a:r>
              <a:rPr lang="ru-RU" sz="1400" dirty="0"/>
              <a:t>регистрации подлежат государственные информационные системы. </a:t>
            </a:r>
            <a:r>
              <a:rPr lang="en-US" sz="1400" dirty="0" smtClean="0"/>
              <a:t>	</a:t>
            </a:r>
            <a:r>
              <a:rPr lang="ru-RU" sz="1400" dirty="0" smtClean="0"/>
              <a:t>Негосударственные </a:t>
            </a:r>
            <a:r>
              <a:rPr lang="ru-RU" sz="1400" dirty="0"/>
              <a:t>информационные системы регистрируются в Государственном регистре информационных систем на добровольной основе.</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39869"/>
          </a:xfrm>
          <a:prstGeom prst="rect">
            <a:avLst/>
          </a:prstGeom>
          <a:noFill/>
        </p:spPr>
        <p:txBody>
          <a:bodyPr wrap="square" rtlCol="0">
            <a:spAutoFit/>
          </a:bodyPr>
          <a:lstStyle/>
          <a:p>
            <a:pPr algn="just"/>
            <a:r>
              <a:rPr lang="ru-RU" sz="1400" dirty="0" smtClean="0"/>
              <a:t>	</a:t>
            </a:r>
            <a:r>
              <a:rPr lang="ru-RU" sz="1600" b="1" dirty="0"/>
              <a:t>2.5. Правовое регулирование информационной безопасности </a:t>
            </a:r>
            <a:endParaRPr lang="ru-RU" sz="1600" dirty="0"/>
          </a:p>
          <a:p>
            <a:pPr algn="just"/>
            <a:r>
              <a:rPr lang="ru-RU" sz="1400" b="1" dirty="0"/>
              <a:t> </a:t>
            </a:r>
            <a:endParaRPr lang="ru-RU" sz="1400" dirty="0"/>
          </a:p>
          <a:p>
            <a:pPr algn="just"/>
            <a:r>
              <a:rPr lang="en-US" sz="1400" b="1" dirty="0" smtClean="0"/>
              <a:t>	</a:t>
            </a:r>
            <a:r>
              <a:rPr lang="ru-RU" sz="1600" b="1" dirty="0" smtClean="0"/>
              <a:t>План </a:t>
            </a:r>
            <a:r>
              <a:rPr lang="ru-RU" sz="1600" b="1" dirty="0"/>
              <a:t>лекции</a:t>
            </a:r>
            <a:endParaRPr lang="ru-RU" sz="1600" dirty="0"/>
          </a:p>
          <a:p>
            <a:pPr algn="just"/>
            <a:r>
              <a:rPr lang="ru-RU" sz="1400" b="1" dirty="0"/>
              <a:t> </a:t>
            </a:r>
            <a:endParaRPr lang="ru-RU" sz="1400" dirty="0"/>
          </a:p>
          <a:p>
            <a:pPr marL="400050" lvl="0" indent="-400050" algn="just">
              <a:buFont typeface="+mj-lt"/>
              <a:buAutoNum type="romanUcPeriod"/>
            </a:pPr>
            <a:r>
              <a:rPr lang="ru-RU" sz="1400" dirty="0"/>
              <a:t>Понятие информационной безопасности.</a:t>
            </a:r>
          </a:p>
          <a:p>
            <a:pPr marL="400050" lvl="0" indent="-400050" algn="just">
              <a:buFont typeface="+mj-lt"/>
              <a:buAutoNum type="romanUcPeriod"/>
            </a:pPr>
            <a:r>
              <a:rPr lang="ru-RU" sz="1400" dirty="0"/>
              <a:t>Государственная политика в области обеспечения информационной безопасности. </a:t>
            </a:r>
          </a:p>
          <a:p>
            <a:pPr marL="400050" lvl="0" indent="-400050" algn="just">
              <a:buFont typeface="+mj-lt"/>
              <a:buAutoNum type="romanUcPeriod"/>
            </a:pPr>
            <a:r>
              <a:rPr lang="ru-RU" sz="1400" dirty="0"/>
              <a:t>Методы обеспечения информационной безопасности.</a:t>
            </a:r>
          </a:p>
          <a:p>
            <a:pPr marL="400050" lvl="0" indent="-400050" algn="just">
              <a:buFont typeface="+mj-lt"/>
              <a:buAutoNum type="romanUcPeriod"/>
            </a:pPr>
            <a:r>
              <a:rPr lang="ru-RU" sz="1400" dirty="0"/>
              <a:t>Обеспечение состояния защищенности информации и информационных ресурсов.</a:t>
            </a:r>
          </a:p>
          <a:p>
            <a:pPr algn="just"/>
            <a:r>
              <a:rPr lang="ru-RU" sz="1400" b="1" dirty="0"/>
              <a:t/>
            </a:r>
            <a:br>
              <a:rPr lang="ru-RU" sz="1400" b="1" dirty="0"/>
            </a:br>
            <a:r>
              <a:rPr lang="ru-RU" sz="1400" b="1" dirty="0"/>
              <a:t> </a:t>
            </a:r>
            <a:r>
              <a:rPr lang="en-US" sz="1400" b="1" dirty="0" smtClean="0"/>
              <a:t>	</a:t>
            </a:r>
            <a:r>
              <a:rPr lang="en-US" sz="1600" b="1" dirty="0" smtClean="0"/>
              <a:t>I. </a:t>
            </a:r>
            <a:r>
              <a:rPr lang="ru-RU" sz="1600" b="1" dirty="0" smtClean="0"/>
              <a:t>Понятие </a:t>
            </a:r>
            <a:r>
              <a:rPr lang="ru-RU" sz="1600" b="1" dirty="0"/>
              <a:t>информационной безопасности</a:t>
            </a:r>
            <a:endParaRPr lang="ru-RU" sz="1600" dirty="0"/>
          </a:p>
          <a:p>
            <a:pPr algn="just"/>
            <a:r>
              <a:rPr lang="en-US" sz="1400" dirty="0" smtClean="0"/>
              <a:t>	</a:t>
            </a:r>
            <a:r>
              <a:rPr lang="ru-RU" sz="1400" dirty="0"/>
              <a:t>Под </a:t>
            </a:r>
            <a:r>
              <a:rPr lang="ru-RU" sz="1400" u="sng" dirty="0"/>
              <a:t>информационной безопасностью</a:t>
            </a:r>
            <a:r>
              <a:rPr lang="ru-RU" sz="1400" dirty="0"/>
              <a:t> понимается состояние защищенности информационной сферы, обеспечивающее ее формирование, использование и развитие в интересах человека, общества и государства.</a:t>
            </a:r>
          </a:p>
          <a:p>
            <a:pPr algn="just"/>
            <a:r>
              <a:rPr lang="en-US" sz="1400" dirty="0" smtClean="0"/>
              <a:t>	</a:t>
            </a:r>
            <a:r>
              <a:rPr lang="ru-RU" sz="1400" dirty="0" smtClean="0"/>
              <a:t>Информационная </a:t>
            </a:r>
            <a:r>
              <a:rPr lang="ru-RU" sz="1400" dirty="0"/>
              <a:t>безопасность предполагает </a:t>
            </a:r>
            <a:r>
              <a:rPr lang="ru-RU" sz="1400" u="sng" dirty="0"/>
              <a:t>обеспечение состояния защищенности:</a:t>
            </a:r>
            <a:endParaRPr lang="ru-RU" sz="1400" dirty="0"/>
          </a:p>
          <a:p>
            <a:pPr marL="342900" lvl="0" indent="-342900" algn="just">
              <a:buFont typeface="+mj-lt"/>
              <a:buAutoNum type="arabicPeriod"/>
            </a:pPr>
            <a:r>
              <a:rPr lang="ru-RU" sz="1400" dirty="0"/>
              <a:t>Человека, общества, государства от воздействия недоброкачественной или вредной информации;</a:t>
            </a:r>
          </a:p>
          <a:p>
            <a:pPr marL="342900" lvl="0" indent="-342900" algn="just">
              <a:buFont typeface="+mj-lt"/>
              <a:buAutoNum type="arabicPeriod"/>
            </a:pPr>
            <a:r>
              <a:rPr lang="ru-RU" sz="1400" dirty="0"/>
              <a:t>Информации и информационных ресурсов от неправомерного и несанкционированного воздействия посторонних лиц;</a:t>
            </a:r>
          </a:p>
          <a:p>
            <a:pPr marL="342900" lvl="0" indent="-342900" algn="just">
              <a:buFont typeface="+mj-lt"/>
              <a:buAutoNum type="arabicPeriod"/>
            </a:pPr>
            <a:r>
              <a:rPr lang="ru-RU" sz="1400" dirty="0"/>
              <a:t>Информационных прав и свобод участников информационных правоотношений.</a:t>
            </a:r>
          </a:p>
          <a:p>
            <a:pPr algn="just"/>
            <a:r>
              <a:rPr lang="en-US" sz="1400" dirty="0" smtClean="0"/>
              <a:t>	</a:t>
            </a:r>
            <a:r>
              <a:rPr lang="ru-RU" sz="1400" u="sng" dirty="0"/>
              <a:t>Задачи обеспечения информационной безопасности:</a:t>
            </a:r>
            <a:endParaRPr lang="ru-RU" sz="1400" dirty="0"/>
          </a:p>
          <a:p>
            <a:pPr marL="285750" lvl="0" indent="-285750" algn="just">
              <a:buFont typeface="Arial" pitchFamily="34" charset="0"/>
              <a:buChar char="•"/>
            </a:pPr>
            <a:r>
              <a:rPr lang="ru-RU" sz="1400" dirty="0"/>
              <a:t>Обеспечение реализации конституционных прав и свобод человека в информационной сфере, в том числе защита права человека на сохранение режима конфиденциальности персональных данных</a:t>
            </a:r>
            <a:r>
              <a:rPr lang="ru-RU" sz="1400" dirty="0" smtClean="0"/>
              <a:t>.</a:t>
            </a:r>
            <a:endParaRPr lang="en-US" sz="1400" dirty="0" smtClean="0"/>
          </a:p>
          <a:p>
            <a:pPr marL="285750" indent="-285750" algn="just">
              <a:buFont typeface="Arial" pitchFamily="34" charset="0"/>
              <a:buChar char="•"/>
            </a:pPr>
            <a:r>
              <a:rPr lang="ru-RU" sz="1400" dirty="0"/>
              <a:t>Совершенствование и защита отечественной информационной инфраструктуры, предотвращение незаконных форм вмешательства в информационные ресурсы и информационные системы</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marL="285750" lvl="0" indent="-285750" algn="just">
              <a:buFont typeface="Arial" pitchFamily="34" charset="0"/>
              <a:buChar char="•"/>
            </a:pPr>
            <a:r>
              <a:rPr lang="ru-RU" sz="1400" dirty="0" smtClean="0"/>
              <a:t>Предотвращение </a:t>
            </a:r>
            <a:r>
              <a:rPr lang="ru-RU" sz="1400" dirty="0"/>
              <a:t>утечки, хищения, утраты, искажения, подделки информации.</a:t>
            </a:r>
          </a:p>
          <a:p>
            <a:pPr marL="285750" lvl="0" indent="-285750" algn="just">
              <a:buFont typeface="Arial" pitchFamily="34" charset="0"/>
              <a:buChar char="•"/>
            </a:pPr>
            <a:r>
              <a:rPr lang="ru-RU" sz="1400" dirty="0"/>
              <a:t>Обеспечение прав субъектов при разработке, производстве и применении информационных систем, технологий и средств их обеспечения.</a:t>
            </a:r>
          </a:p>
          <a:p>
            <a:pPr algn="just"/>
            <a:r>
              <a:rPr lang="en-US" sz="1400" dirty="0" smtClean="0"/>
              <a:t>	</a:t>
            </a:r>
            <a:r>
              <a:rPr lang="ru-RU" sz="1400" u="sng" dirty="0" smtClean="0"/>
              <a:t>Основные </a:t>
            </a:r>
            <a:r>
              <a:rPr lang="ru-RU" sz="1400" u="sng" dirty="0"/>
              <a:t>угрозы информационной безопасности условно подразделяются на следующие группы:</a:t>
            </a:r>
            <a:endParaRPr lang="ru-RU" sz="1400" dirty="0"/>
          </a:p>
          <a:p>
            <a:pPr marL="342900" lvl="0" indent="-342900" algn="just">
              <a:buFont typeface="+mj-lt"/>
              <a:buAutoNum type="arabicParenR"/>
            </a:pPr>
            <a:r>
              <a:rPr lang="ru-RU" sz="1400" i="1" dirty="0"/>
              <a:t>Угрозы конституционным правам и свободам человека и гражданина в информационной сфере</a:t>
            </a:r>
            <a:r>
              <a:rPr lang="ru-RU" sz="1400" dirty="0"/>
              <a:t> (а именно: принятие НПА, ущемляющих конституционные права и свободы граждан, неправомерное ограничение доступа к открытым информационным ресурсам, нарушение конституционных прав и свобод граждан в области массовой информации, противоправное применение специальных средств воздействия на сознание, манипулирование информацией);</a:t>
            </a:r>
          </a:p>
          <a:p>
            <a:pPr marL="342900" lvl="0" indent="-342900" algn="just">
              <a:buFont typeface="+mj-lt"/>
              <a:buAutoNum type="arabicParenR"/>
            </a:pPr>
            <a:r>
              <a:rPr lang="ru-RU" sz="1400" i="1" dirty="0"/>
              <a:t>Угрозы интересам общества в информационной сфере</a:t>
            </a:r>
            <a:r>
              <a:rPr lang="ru-RU" sz="1400" dirty="0"/>
              <a:t>: неисполнение требований законодательства в области информационной сферы, создание монополии на формирование, получение и распространение информации; активизация различного рода религиозных сект; нарушение правил в области функционирования информационных систем (например, разработка и распространение программ, нарушающих нормальное функционирование информационных систем, внедрение электронных устройств для перехвата информации и т.д.); нарушение правил в сфере оборота информации; увеличение оттока за границу специалистов и правообладателей интеллектуальной собственности; усиление зависимости различных сфер жизнедеятельности общества от зарубежных информационных структур</a:t>
            </a:r>
            <a:r>
              <a:rPr lang="ru-RU" sz="1400" dirty="0" smtClean="0"/>
              <a:t>).</a:t>
            </a:r>
            <a:endParaRPr lang="en-US" sz="1400" dirty="0" smtClean="0"/>
          </a:p>
          <a:p>
            <a:pPr marL="342900" indent="-342900" algn="just">
              <a:buFont typeface="+mj-lt"/>
              <a:buAutoNum type="arabicParenR"/>
            </a:pPr>
            <a:r>
              <a:rPr lang="ru-RU" sz="1400" i="1" dirty="0"/>
              <a:t>Угрозы интересам государства в информационной сфере</a:t>
            </a:r>
            <a:r>
              <a:rPr lang="ru-RU" sz="1400" dirty="0"/>
              <a:t> (а именно: разрушение единого информационного пространства государства, вытеснение национальных информационных агентств, СМИ и производителей средств информатизации с внутреннего информационного рынка; монополизация информационного рынка государства отечественными и зарубежными информационными структурами; блокирование деятельности государственных СМИ </a:t>
            </a:r>
            <a:r>
              <a:rPr lang="ru-RU" sz="1400" dirty="0" smtClean="0"/>
              <a:t>по</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24744"/>
            <a:ext cx="8118149" cy="5693866"/>
          </a:xfrm>
          <a:prstGeom prst="rect">
            <a:avLst/>
          </a:prstGeom>
          <a:noFill/>
        </p:spPr>
        <p:txBody>
          <a:bodyPr wrap="square" rtlCol="0">
            <a:spAutoFit/>
          </a:bodyPr>
          <a:lstStyle/>
          <a:p>
            <a:pPr algn="just"/>
            <a:r>
              <a:rPr lang="ru-RU" sz="1400" dirty="0"/>
              <a:t>информированию отечественной и зарубежной аудитории, низкая эффективность информационного обеспечения государственной политики и т.д</a:t>
            </a:r>
            <a:r>
              <a:rPr lang="ru-RU" sz="1400" dirty="0" smtClean="0"/>
              <a:t>.).</a:t>
            </a:r>
            <a:endParaRPr lang="en-US" sz="1400" dirty="0" smtClean="0"/>
          </a:p>
          <a:p>
            <a:pPr algn="just"/>
            <a:r>
              <a:rPr lang="en-US" sz="1400" dirty="0"/>
              <a:t>	</a:t>
            </a:r>
            <a:r>
              <a:rPr lang="ru-RU" sz="1400" u="sng" dirty="0"/>
              <a:t>К принципам обеспечения информационной безопасности можно отнести следующие:</a:t>
            </a:r>
            <a:endParaRPr lang="ru-RU" sz="1400" dirty="0"/>
          </a:p>
          <a:p>
            <a:pPr marL="285750" lvl="0" indent="-285750" algn="just">
              <a:buFont typeface="Arial" pitchFamily="34" charset="0"/>
              <a:buChar char="•"/>
            </a:pPr>
            <a:r>
              <a:rPr lang="ru-RU" sz="1400" i="1" dirty="0"/>
              <a:t>Принцип законности, </a:t>
            </a:r>
            <a:r>
              <a:rPr lang="ru-RU" sz="1400" dirty="0"/>
              <a:t>в соответствии с которым при обеспечении информационной безопасности и решении возникающих в информационной сфере конфликтов необходимо строгое следование законодательным и иным нормативным правовым актам, регулирующим отношения в данной сфере.</a:t>
            </a:r>
          </a:p>
          <a:p>
            <a:pPr marL="285750" lvl="0" indent="-285750" algn="just">
              <a:buFont typeface="Arial" pitchFamily="34" charset="0"/>
              <a:buChar char="•"/>
            </a:pPr>
            <a:r>
              <a:rPr lang="ru-RU" sz="1400" i="1" dirty="0"/>
              <a:t>Принцип открытости, </a:t>
            </a:r>
            <a:r>
              <a:rPr lang="ru-RU" sz="1400" dirty="0"/>
              <a:t>который требует обеспечения информированности общества об информационной деятельности органов государственной власти, местного самоуправления, организаций и объединений с учетом ограничений, установленных законодательством.</a:t>
            </a:r>
          </a:p>
          <a:p>
            <a:pPr marL="285750" lvl="0" indent="-285750" algn="just">
              <a:buFont typeface="Arial" pitchFamily="34" charset="0"/>
              <a:buChar char="•"/>
            </a:pPr>
            <a:r>
              <a:rPr lang="ru-RU" sz="1400" i="1" dirty="0"/>
              <a:t>Принцип сбалансированности интересов человека, общества и государства в информационной сфере, </a:t>
            </a:r>
            <a:r>
              <a:rPr lang="ru-RU" sz="1400" dirty="0"/>
              <a:t>дополненный их взаимной ответственностью в случае не соблюдения требований информационно-правовых норм</a:t>
            </a:r>
            <a:r>
              <a:rPr lang="ru-RU" sz="1400" dirty="0" smtClean="0"/>
              <a:t>.</a:t>
            </a:r>
            <a:endParaRPr lang="en-US" sz="1400" dirty="0" smtClean="0"/>
          </a:p>
          <a:p>
            <a:pPr algn="just"/>
            <a:r>
              <a:rPr lang="en-US" sz="1400" dirty="0"/>
              <a:t>	</a:t>
            </a:r>
            <a:r>
              <a:rPr lang="ru-RU" sz="1400" u="sng" dirty="0"/>
              <a:t>Субъектами обеспечения информационной безопасности выступают:</a:t>
            </a:r>
            <a:endParaRPr lang="ru-RU" sz="1400" dirty="0"/>
          </a:p>
          <a:p>
            <a:pPr marL="342900" lvl="0" indent="-342900" algn="just">
              <a:buFont typeface="+mj-lt"/>
              <a:buAutoNum type="arabicPeriod"/>
            </a:pPr>
            <a:r>
              <a:rPr lang="ru-RU" sz="1400" dirty="0"/>
              <a:t>юридические и физические лица, производящие и потребляющие информацию;</a:t>
            </a:r>
          </a:p>
          <a:p>
            <a:pPr marL="342900" lvl="0" indent="-342900" algn="just">
              <a:buFont typeface="+mj-lt"/>
              <a:buAutoNum type="arabicPeriod"/>
            </a:pPr>
            <a:r>
              <a:rPr lang="ru-RU" sz="1400" dirty="0"/>
              <a:t>юридические и физические лица, разрабатывающие и применяющие информационные системы, технологии и средств их обеспечения;</a:t>
            </a:r>
          </a:p>
          <a:p>
            <a:pPr marL="342900" lvl="0" indent="-342900" algn="just">
              <a:buFont typeface="+mj-lt"/>
              <a:buAutoNum type="arabicPeriod"/>
            </a:pPr>
            <a:r>
              <a:rPr lang="ru-RU" sz="1400" dirty="0"/>
              <a:t>органы государственной власти и местного самоуправления;</a:t>
            </a:r>
          </a:p>
          <a:p>
            <a:pPr marL="342900" lvl="0" indent="-342900" algn="just">
              <a:buFont typeface="+mj-lt"/>
              <a:buAutoNum type="arabicPeriod"/>
            </a:pPr>
            <a:r>
              <a:rPr lang="ru-RU" sz="1400" dirty="0"/>
              <a:t>информационные организации, учреждения, формирующие информационные ресурсы и предоставляющие пользователям информацию из них</a:t>
            </a:r>
            <a:r>
              <a:rPr lang="ru-RU" sz="1400" dirty="0" smtClean="0"/>
              <a:t>.</a:t>
            </a:r>
            <a:endParaRPr lang="en-US" sz="1400" dirty="0" smtClean="0"/>
          </a:p>
          <a:p>
            <a:pPr algn="just"/>
            <a:r>
              <a:rPr lang="en-US" sz="1400" dirty="0"/>
              <a:t>	</a:t>
            </a:r>
            <a:r>
              <a:rPr lang="ru-RU" sz="1400" dirty="0"/>
              <a:t>Правовые основы обеспечения информационной безопасности составляют нормы Конституции республики Беларусь (ст. 33, 34), Кодекса об административных правонарушениях (ст. 22.6, 22.7, 22.8, 22.10 и др.), Уголовного кодекса (ст. 188, 189, 340, 308 и др.), Гражданского кодекса (компенсация морального вреда, защита чести и достоинства), а также нормы специального законодательства</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69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324535"/>
          </a:xfrm>
          <a:prstGeom prst="rect">
            <a:avLst/>
          </a:prstGeom>
          <a:noFill/>
        </p:spPr>
        <p:txBody>
          <a:bodyPr wrap="square" rtlCol="0">
            <a:spAutoFit/>
          </a:bodyPr>
          <a:lstStyle/>
          <a:p>
            <a:pPr lvl="0" algn="just"/>
            <a:r>
              <a:rPr lang="ru-RU" sz="1400" dirty="0" smtClean="0"/>
              <a:t>	</a:t>
            </a:r>
            <a:r>
              <a:rPr lang="en-US" sz="1600" b="1" dirty="0" smtClean="0"/>
              <a:t>II. </a:t>
            </a:r>
            <a:r>
              <a:rPr lang="ru-RU" sz="1600" b="1" dirty="0" smtClean="0"/>
              <a:t>Государственная </a:t>
            </a:r>
            <a:r>
              <a:rPr lang="ru-RU" sz="1600" b="1" dirty="0"/>
              <a:t>политика в области обеспечения информационной безопасности</a:t>
            </a:r>
          </a:p>
          <a:p>
            <a:pPr algn="just"/>
            <a:r>
              <a:rPr lang="ru-RU" sz="1400" i="1" dirty="0"/>
              <a:t> </a:t>
            </a:r>
            <a:endParaRPr lang="ru-RU" sz="1400" dirty="0"/>
          </a:p>
          <a:p>
            <a:pPr algn="just"/>
            <a:r>
              <a:rPr lang="en-US" sz="1400" i="1" dirty="0" smtClean="0"/>
              <a:t>	</a:t>
            </a:r>
            <a:r>
              <a:rPr lang="ru-RU" sz="1400" i="1" dirty="0" smtClean="0"/>
              <a:t>Государственная </a:t>
            </a:r>
            <a:r>
              <a:rPr lang="ru-RU" sz="1400" i="1" dirty="0"/>
              <a:t>политика обеспечения информационной безопасности</a:t>
            </a:r>
            <a:r>
              <a:rPr lang="ru-RU" sz="1400" dirty="0"/>
              <a:t> – основные направления деятельности республиканских и местных органов власти и управления в данной области, порядок закрепления их обязанностей по защите интересов Республики Беларусь в информационной сфере.  </a:t>
            </a:r>
          </a:p>
          <a:p>
            <a:pPr algn="just"/>
            <a:r>
              <a:rPr lang="en-US" sz="1400" dirty="0" smtClean="0"/>
              <a:t>	</a:t>
            </a:r>
            <a:r>
              <a:rPr lang="ru-RU" sz="1400" u="sng" dirty="0" smtClean="0"/>
              <a:t>Функции </a:t>
            </a:r>
            <a:r>
              <a:rPr lang="ru-RU" sz="1400" u="sng" dirty="0"/>
              <a:t>государственной системы в области обеспечения информационной безопасности:</a:t>
            </a:r>
            <a:endParaRPr lang="ru-RU" sz="1400" dirty="0"/>
          </a:p>
          <a:p>
            <a:pPr marL="285750" lvl="0" indent="-285750" algn="just">
              <a:buFont typeface="Arial" pitchFamily="34" charset="0"/>
              <a:buChar char="•"/>
            </a:pPr>
            <a:r>
              <a:rPr lang="ru-RU" sz="1400" dirty="0"/>
              <a:t>Оценка состояния информационной безопасности в государстве;</a:t>
            </a:r>
          </a:p>
          <a:p>
            <a:pPr marL="285750" lvl="0" indent="-285750" algn="just">
              <a:buFont typeface="Arial" pitchFamily="34" charset="0"/>
              <a:buChar char="•"/>
            </a:pPr>
            <a:r>
              <a:rPr lang="ru-RU" sz="1400" dirty="0"/>
              <a:t>Выявление и учет источников внутренних и внешних угроз, проведение их мониторинга и классификация;</a:t>
            </a:r>
          </a:p>
          <a:p>
            <a:pPr marL="285750" lvl="0" indent="-285750" algn="just">
              <a:buFont typeface="Arial" pitchFamily="34" charset="0"/>
              <a:buChar char="•"/>
            </a:pPr>
            <a:r>
              <a:rPr lang="ru-RU" sz="1400" dirty="0"/>
              <a:t>Организация фундаментальных и прикладных научных исследований в области обеспечения информационной безопасности;</a:t>
            </a:r>
          </a:p>
          <a:p>
            <a:pPr marL="285750" lvl="0" indent="-285750" algn="just">
              <a:buFont typeface="Arial" pitchFamily="34" charset="0"/>
              <a:buChar char="•"/>
            </a:pPr>
            <a:r>
              <a:rPr lang="ru-RU" sz="1400" dirty="0"/>
              <a:t>Разработка и принятие соответствующего законодательства;</a:t>
            </a:r>
          </a:p>
          <a:p>
            <a:pPr marL="285750" lvl="0" indent="-285750" algn="just">
              <a:buFont typeface="Arial" pitchFamily="34" charset="0"/>
              <a:buChar char="•"/>
            </a:pPr>
            <a:r>
              <a:rPr lang="ru-RU" sz="1400" dirty="0"/>
              <a:t>Организация единой системы лицензирования, сертификации, экспертизы и контроля в данной области;</a:t>
            </a:r>
          </a:p>
          <a:p>
            <a:pPr marL="285750" lvl="0" indent="-285750" algn="just">
              <a:buFont typeface="Arial" pitchFamily="34" charset="0"/>
              <a:buChar char="•"/>
            </a:pPr>
            <a:r>
              <a:rPr lang="ru-RU" sz="1400" dirty="0"/>
              <a:t>Информирование общества о реальной ситуации в сфере обеспечения информационной безопасности и работе государственных органов в этой сфере;</a:t>
            </a:r>
          </a:p>
          <a:p>
            <a:pPr marL="285750" lvl="0" indent="-285750" algn="just">
              <a:buFont typeface="Arial" pitchFamily="34" charset="0"/>
              <a:buChar char="•"/>
            </a:pPr>
            <a:r>
              <a:rPr lang="ru-RU" sz="1400" dirty="0"/>
              <a:t>Правовая зашита прав и интересов граждан, общества и государства в области информационной безопасности и т.д</a:t>
            </a:r>
            <a:r>
              <a:rPr lang="ru-RU" sz="1400" dirty="0" smtClean="0"/>
              <a:t>.</a:t>
            </a:r>
            <a:endParaRPr lang="en-US" sz="1400" dirty="0" smtClean="0"/>
          </a:p>
          <a:p>
            <a:pPr algn="just"/>
            <a:r>
              <a:rPr lang="en-US" sz="1400" dirty="0"/>
              <a:t>	</a:t>
            </a:r>
            <a:r>
              <a:rPr lang="ru-RU" sz="1400" dirty="0"/>
              <a:t>Направления деятельности государства в лице уполномоченных государственных органов (организаций), иных субъектов информационных отношений в области обеспечения информационной безопасности определяются исходя из специфики объекта защиты, предопределяемых данной спецификой возможных угроз его безопасности, статуса соответствующего субъекта и т.д. В частности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88129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5262979"/>
          </a:xfrm>
          <a:prstGeom prst="rect">
            <a:avLst/>
          </a:prstGeom>
          <a:noFill/>
        </p:spPr>
        <p:txBody>
          <a:bodyPr wrap="square" rtlCol="0">
            <a:spAutoFit/>
          </a:bodyPr>
          <a:lstStyle/>
          <a:p>
            <a:pPr algn="just"/>
            <a:r>
              <a:rPr lang="ru-RU" sz="1400" dirty="0" smtClean="0"/>
              <a:t>	Учебно-методический </a:t>
            </a:r>
            <a:r>
              <a:rPr lang="ru-RU" sz="1400" dirty="0"/>
              <a:t>комплекс по дисциплине «Информационное право» подготовлен на основе Образовательного стандарта Республики Беларусь (ОСРБ 1-24 01 02-2008), базовой учебной программы по информационному праву (УД – Е.741/баз. от 30.04.2010 г., № 6) и предназначен для лиц, обучающихся на юридическом факультете УО «Брестский государственный университет им. А.С. Пушкина». Настоящий учебно-методический комплекс является единым для всех организационных форм обучения</a:t>
            </a:r>
            <a:r>
              <a:rPr lang="ru-RU" sz="1400" dirty="0" smtClean="0"/>
              <a:t>.</a:t>
            </a:r>
          </a:p>
          <a:p>
            <a:pPr algn="just"/>
            <a:r>
              <a:rPr lang="ru-RU" sz="1400" dirty="0"/>
              <a:t>	Актуальность курса «Информационное право» и необходимость его преподавания в вузах определяется следующими обстоятельствами: 1) информационное право является правовым фундаментом информационного общества, активно развивающегося в настоящее время в Республике Беларусь; 2) информация как объект правового регулирования является уникальным ресурсом получения знаний, а современные информационные процессы – это важнейшая и неотъемлемая составляющая всех процессов социальной, экономической, политической и иной деятельности человека, общества и государства</a:t>
            </a:r>
            <a:r>
              <a:rPr lang="ru-RU" sz="1400" dirty="0" smtClean="0"/>
              <a:t>.</a:t>
            </a:r>
          </a:p>
          <a:p>
            <a:pPr algn="just"/>
            <a:r>
              <a:rPr lang="ru-RU" sz="1400" dirty="0"/>
              <a:t>	Целевое назначение учебно-методического комплекса по дисциплине «Информационное право» определяется современной стратегией университетского образования, направленной на усвоение обучающимися информационно-правовых норм, регулирующих многообразные информационные отношения, а также овладение комплексом теоретических и практических знаний в области правовой регламентации информационных процессов. Эти знания, в свою очередь, помогут им грамотно осуществлять юридическое обслуживание лиц и организаций, чья деятельность тесно связана с обращением информации (редакций СМИ, авторов, издательств, рекламных агентств и т.д.). Кроме того, полученные в ходе изучения информационного права знания помогут овладеть такими важными навыками, как реализация права на доступ к информации, осуществление процессов ее создания, обработки и распространения, правовое информирование населения, предупреждение, выявление и пресечение правонарушений в информационной сфере и т.п.</a:t>
            </a:r>
          </a:p>
        </p:txBody>
      </p:sp>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856852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algn="just"/>
            <a:r>
              <a:rPr lang="ru-RU" sz="1400" dirty="0"/>
              <a:t>в соответствии с Положением об организации технической защиты государственных секретов, утвержденным Постановлением Совета Министров Республики Беларусь 01.02.2011 г. №  115, для обеспечения технической защиты государственных секретов на организации возлагаются следующие обязанности</a:t>
            </a:r>
            <a:r>
              <a:rPr lang="ru-RU" sz="1400" dirty="0" smtClean="0"/>
              <a:t>:</a:t>
            </a:r>
            <a:endParaRPr lang="en-US" sz="1400" dirty="0"/>
          </a:p>
          <a:p>
            <a:pPr algn="just"/>
            <a:r>
              <a:rPr lang="en-US" sz="1400" dirty="0"/>
              <a:t>	</a:t>
            </a:r>
            <a:r>
              <a:rPr lang="ru-RU" sz="1400" dirty="0"/>
              <a:t>разрабатывать перечень объектов информатизации, который подписывается руководителем подразделения технической защиты информации или должностным лицом, выполняющим функции этого подразделения, и утверждается руководителем организации. В перечне указывается местонахождение объекта, вид и высшая степень секретности проводимых на нем работ;</a:t>
            </a:r>
          </a:p>
          <a:p>
            <a:pPr algn="just"/>
            <a:r>
              <a:rPr lang="en-US" sz="1400" dirty="0" smtClean="0"/>
              <a:t>	</a:t>
            </a:r>
            <a:r>
              <a:rPr lang="ru-RU" sz="1400" dirty="0" smtClean="0"/>
              <a:t>проводить </a:t>
            </a:r>
            <a:r>
              <a:rPr lang="ru-RU" sz="1400" dirty="0"/>
              <a:t>категорирование объектов информатизации, мероприятия по созданию на них системы защиты информации, содержащей государственные секреты, аттестацию данных объектов и ввод их в эксплуатацию в порядке, предусмотренном нормативными правовыми актами в сфере технической защиты государственных секретов;</a:t>
            </a:r>
          </a:p>
          <a:p>
            <a:pPr algn="just"/>
            <a:r>
              <a:rPr lang="en-US" sz="1400" dirty="0" smtClean="0"/>
              <a:t>	</a:t>
            </a:r>
            <a:r>
              <a:rPr lang="ru-RU" sz="1400" dirty="0" smtClean="0"/>
              <a:t>осуществлять </a:t>
            </a:r>
            <a:r>
              <a:rPr lang="ru-RU" sz="1400" dirty="0"/>
              <a:t>контроль за выполнением требований нормативных правовых актов по технической защите государственных секретов в своей деятельности и в деятельности подчиненных организаций;</a:t>
            </a:r>
          </a:p>
          <a:p>
            <a:pPr algn="just"/>
            <a:r>
              <a:rPr lang="en-US" sz="1400" dirty="0" smtClean="0"/>
              <a:t>	</a:t>
            </a:r>
            <a:r>
              <a:rPr lang="ru-RU" sz="1400" dirty="0" smtClean="0"/>
              <a:t>разрабатывать </a:t>
            </a:r>
            <a:r>
              <a:rPr lang="ru-RU" sz="1400" dirty="0"/>
              <a:t>при необходимости инструкцию, регламентирующую вопросы технической защиты государственных секретов с учетом специфики своей деятельности, которая утверждается руководителем организации;</a:t>
            </a:r>
          </a:p>
          <a:p>
            <a:pPr algn="just"/>
            <a:r>
              <a:rPr lang="en-US" sz="1400" dirty="0" smtClean="0"/>
              <a:t>	</a:t>
            </a:r>
            <a:r>
              <a:rPr lang="ru-RU" sz="1400" dirty="0" smtClean="0"/>
              <a:t>осуществлять </a:t>
            </a:r>
            <a:r>
              <a:rPr lang="ru-RU" sz="1400" dirty="0"/>
              <a:t>подготовку, переподготовку и повышение квалификации руководителей и других работников, ответственных за осуществление мероприятий по технической защите государственных секретов, а также их аттестацию в порядке, определяемом Оперативно-аналитическим центром при Президенте Республики Беларусь.</a:t>
            </a:r>
          </a:p>
          <a:p>
            <a:pPr algn="just"/>
            <a:r>
              <a:rPr lang="en-US" sz="1400" dirty="0" smtClean="0"/>
              <a:t>	</a:t>
            </a:r>
            <a:r>
              <a:rPr lang="ru-RU" sz="1400" dirty="0" smtClean="0"/>
              <a:t>Кроме </a:t>
            </a:r>
            <a:r>
              <a:rPr lang="ru-RU" sz="1400" dirty="0"/>
              <a:t>того, для обеспечения технической защиты государственных секретов на объектах информатизации должны использоваться средства защиты, прошедшие в установленном </a:t>
            </a:r>
            <a:r>
              <a:rPr lang="ru-RU" sz="1400" dirty="0" smtClean="0"/>
              <a:t>порядке</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93757"/>
          </a:xfrm>
          <a:prstGeom prst="rect">
            <a:avLst/>
          </a:prstGeom>
          <a:noFill/>
        </p:spPr>
        <p:txBody>
          <a:bodyPr wrap="square" rtlCol="0">
            <a:spAutoFit/>
          </a:bodyPr>
          <a:lstStyle/>
          <a:p>
            <a:pPr algn="just"/>
            <a:r>
              <a:rPr lang="ru-RU" sz="1400" dirty="0"/>
              <a:t>подтверждение соответствия требованиям технических нормативных правовых актов в области технического нормирования и стандартизации.</a:t>
            </a:r>
          </a:p>
          <a:p>
            <a:pPr algn="just"/>
            <a:endParaRPr lang="en-US" sz="1400" dirty="0" smtClean="0"/>
          </a:p>
          <a:p>
            <a:pPr lvl="0" algn="just"/>
            <a:r>
              <a:rPr lang="en-US" sz="1600" b="1" dirty="0" smtClean="0"/>
              <a:t>	III. </a:t>
            </a:r>
            <a:r>
              <a:rPr lang="ru-RU" sz="1600" b="1" dirty="0" smtClean="0"/>
              <a:t>Методы </a:t>
            </a:r>
            <a:r>
              <a:rPr lang="ru-RU" sz="1600" b="1" dirty="0"/>
              <a:t>обеспечения информационной безопасности</a:t>
            </a:r>
          </a:p>
          <a:p>
            <a:pPr algn="just"/>
            <a:r>
              <a:rPr lang="ru-RU" sz="1400" dirty="0"/>
              <a:t> </a:t>
            </a:r>
          </a:p>
          <a:p>
            <a:pPr algn="just"/>
            <a:r>
              <a:rPr lang="en-US" sz="1400" dirty="0" smtClean="0"/>
              <a:t>	</a:t>
            </a:r>
            <a:r>
              <a:rPr lang="ru-RU" sz="1400" dirty="0" smtClean="0"/>
              <a:t>Принято </a:t>
            </a:r>
            <a:r>
              <a:rPr lang="ru-RU" sz="1400" dirty="0"/>
              <a:t>выделять правовой, организационно-технический  и экономический методы обеспечения информационной безопасности.</a:t>
            </a:r>
          </a:p>
          <a:p>
            <a:pPr algn="just"/>
            <a:r>
              <a:rPr lang="en-US" sz="1400" dirty="0" smtClean="0"/>
              <a:t>	</a:t>
            </a:r>
            <a:r>
              <a:rPr lang="ru-RU" sz="1400" dirty="0" smtClean="0"/>
              <a:t>К </a:t>
            </a:r>
            <a:r>
              <a:rPr lang="ru-RU" sz="1400" u="sng" dirty="0"/>
              <a:t>правовым методам</a:t>
            </a:r>
            <a:r>
              <a:rPr lang="ru-RU" sz="1400" dirty="0"/>
              <a:t> обеспечения информационной безопасности относятся разработка НПА, регламентирующих отношения в информационной сфере и нормативных методических документов по вопросам обеспечения информационной безопасности государства. </a:t>
            </a:r>
            <a:r>
              <a:rPr lang="ru-RU" sz="1400" u="sng" dirty="0"/>
              <a:t>Основными направления этой деятельности являются</a:t>
            </a:r>
            <a:r>
              <a:rPr lang="ru-RU" sz="1400" u="sng" dirty="0" smtClean="0"/>
              <a:t>:</a:t>
            </a:r>
            <a:endParaRPr lang="en-US" sz="1400" u="sng" dirty="0" smtClean="0"/>
          </a:p>
          <a:p>
            <a:pPr marL="342900" lvl="0" indent="-342900" algn="just">
              <a:buFont typeface="+mj-lt"/>
              <a:buAutoNum type="arabicPeriod"/>
            </a:pPr>
            <a:r>
              <a:rPr lang="ru-RU" sz="1400" dirty="0"/>
              <a:t>Законодательное разграничение полномочий в области обеспечения информационной безопасности между органами государственной власти и управления, определение целей и механизмов  участия в этой деятельности общественных объединений, организаций и граждан;</a:t>
            </a:r>
          </a:p>
          <a:p>
            <a:pPr marL="342900" lvl="0" indent="-342900" algn="just">
              <a:buFont typeface="+mj-lt"/>
              <a:buAutoNum type="arabicPeriod"/>
            </a:pPr>
            <a:r>
              <a:rPr lang="ru-RU" sz="1400" dirty="0"/>
              <a:t>Совершенствование законодательства РБ, регулирующего отношения в области обеспечения информационной безопасности, а также устанавливающего ответственность юридических и физических лиц за несанкционированный доступ к информации и ее противоправное использование;</a:t>
            </a:r>
          </a:p>
          <a:p>
            <a:pPr marL="342900" lvl="0" indent="-342900" algn="just">
              <a:buFont typeface="+mj-lt"/>
              <a:buAutoNum type="arabicPeriod"/>
            </a:pPr>
            <a:r>
              <a:rPr lang="ru-RU" sz="1400" dirty="0"/>
              <a:t>Определение статуса иностранных информационных агентств, СМИ, журналистов, а также инвесторов в случае привлечения иностранных инвестиций для развития государственной информационной инфраструктуры;</a:t>
            </a:r>
          </a:p>
          <a:p>
            <a:pPr marL="342900" lvl="0" indent="-342900" algn="just">
              <a:buFont typeface="+mj-lt"/>
              <a:buAutoNum type="arabicPeriod"/>
            </a:pPr>
            <a:r>
              <a:rPr lang="ru-RU" sz="1400" dirty="0"/>
              <a:t>Определение статуса организаций, предоставляющих услуги глобальной информационно-телекоммуникационных сетей на территории Республики Беларусь, и правовое регулирование их деятельности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342900" lvl="0" indent="-342900" algn="just">
              <a:buFont typeface="+mj-lt"/>
              <a:buAutoNum type="arabicPeriod" startAt="5"/>
            </a:pPr>
            <a:r>
              <a:rPr lang="ru-RU" sz="1400" dirty="0" smtClean="0"/>
              <a:t>Создание </a:t>
            </a:r>
            <a:r>
              <a:rPr lang="ru-RU" sz="1400" dirty="0"/>
              <a:t>правовой базы для формирования в Республике Беларусь региональных структур обеспечения информационной безопасности</a:t>
            </a:r>
            <a:r>
              <a:rPr lang="ru-RU" sz="1400" dirty="0" smtClean="0"/>
              <a:t>.</a:t>
            </a:r>
            <a:endParaRPr lang="en-US" sz="1400" dirty="0" smtClean="0"/>
          </a:p>
          <a:p>
            <a:pPr algn="just"/>
            <a:r>
              <a:rPr lang="en-US" sz="1400" dirty="0"/>
              <a:t>	</a:t>
            </a:r>
            <a:r>
              <a:rPr lang="ru-RU" sz="1400" u="sng" dirty="0"/>
              <a:t>Организационно-техническими методами обеспечения информационной безопасности в РБ являются:</a:t>
            </a:r>
            <a:endParaRPr lang="ru-RU" sz="1400" dirty="0"/>
          </a:p>
          <a:p>
            <a:pPr marL="342900" lvl="0" indent="-342900" algn="just">
              <a:buFont typeface="+mj-lt"/>
              <a:buAutoNum type="arabicParenR"/>
            </a:pPr>
            <a:r>
              <a:rPr lang="ru-RU" sz="1400" dirty="0"/>
              <a:t>Создание и совершенствование системы информационной безопасности;</a:t>
            </a:r>
          </a:p>
          <a:p>
            <a:pPr marL="342900" lvl="0" indent="-342900" algn="just">
              <a:buFont typeface="+mj-lt"/>
              <a:buAutoNum type="arabicParenR"/>
            </a:pPr>
            <a:r>
              <a:rPr lang="ru-RU" sz="1400" dirty="0"/>
              <a:t>Предупреждение и пресечение правонарушений в информационной сфере, совершенствования соответствующей правоприменительной деятельности;</a:t>
            </a:r>
          </a:p>
          <a:p>
            <a:pPr marL="342900" lvl="0" indent="-342900" algn="just">
              <a:buFont typeface="+mj-lt"/>
              <a:buAutoNum type="arabicParenR"/>
            </a:pPr>
            <a:r>
              <a:rPr lang="ru-RU" sz="1400" dirty="0"/>
              <a:t>Разработка и использование средств защиты  информации и методов контроля эффективности этих средств, развитие защищенных телекоммуникационных систем и специального программного обеспечения;</a:t>
            </a:r>
          </a:p>
          <a:p>
            <a:pPr marL="342900" lvl="0" indent="-342900" algn="just">
              <a:buFont typeface="+mj-lt"/>
              <a:buAutoNum type="arabicParenR"/>
            </a:pPr>
            <a:r>
              <a:rPr lang="ru-RU" sz="1400" dirty="0"/>
              <a:t>Изменение режимов функционирования систем и средств информатизации и связи;</a:t>
            </a:r>
          </a:p>
          <a:p>
            <a:pPr marL="342900" lvl="0" indent="-342900" algn="just">
              <a:buFont typeface="+mj-lt"/>
              <a:buAutoNum type="arabicParenR"/>
            </a:pPr>
            <a:r>
              <a:rPr lang="ru-RU" sz="1400" dirty="0"/>
              <a:t>Выявление технических устройств и программ, представляющих опасность для нормального функционирования информационно-телекоммуникационных систем, предотвращение перехвата информации по техническим каналам; контроль за выполнением специальных требований по защите информации</a:t>
            </a:r>
            <a:r>
              <a:rPr lang="ru-RU" sz="1400" dirty="0" smtClean="0"/>
              <a:t>;</a:t>
            </a:r>
            <a:endParaRPr lang="en-US" sz="1400" dirty="0" smtClean="0"/>
          </a:p>
          <a:p>
            <a:pPr marL="342900" lvl="0" indent="-342900" algn="just">
              <a:buFont typeface="+mj-lt"/>
              <a:buAutoNum type="arabicParenR" startAt="6"/>
            </a:pPr>
            <a:r>
              <a:rPr lang="ru-RU" sz="1400" dirty="0"/>
              <a:t>Сертификация средств защиты информации, лицензирование деятельности в области защиты информации;</a:t>
            </a:r>
          </a:p>
          <a:p>
            <a:pPr marL="342900" lvl="0" indent="-342900" algn="just">
              <a:buFont typeface="+mj-lt"/>
              <a:buAutoNum type="arabicParenR" startAt="6"/>
            </a:pPr>
            <a:r>
              <a:rPr lang="ru-RU" sz="1400" dirty="0"/>
              <a:t>Контроль за действиями персонала в защищенных информационных системах, подготовка кадров в области обеспечения информационной безопасности Республики Беларусь;</a:t>
            </a:r>
          </a:p>
          <a:p>
            <a:pPr marL="342900" lvl="0" indent="-342900" algn="just">
              <a:buFont typeface="+mj-lt"/>
              <a:buAutoNum type="arabicParenR" startAt="6"/>
            </a:pPr>
            <a:r>
              <a:rPr lang="ru-RU" sz="1400" dirty="0"/>
              <a:t>Формирование системы мониторинга показателей и характеристик информационной безопасности Республики Беларусь;</a:t>
            </a:r>
          </a:p>
          <a:p>
            <a:pPr algn="just"/>
            <a:r>
              <a:rPr lang="en-US" sz="1400" dirty="0" smtClean="0"/>
              <a:t>	</a:t>
            </a:r>
            <a:r>
              <a:rPr lang="ru-RU" sz="1400" u="sng" dirty="0"/>
              <a:t>Экономические методы обеспечения информационной безопасности Республики Беларусь включают</a:t>
            </a:r>
            <a:r>
              <a:rPr lang="ru-RU" sz="1400" u="sng"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44245"/>
            <a:ext cx="8118149" cy="5109091"/>
          </a:xfrm>
          <a:prstGeom prst="rect">
            <a:avLst/>
          </a:prstGeom>
          <a:noFill/>
        </p:spPr>
        <p:txBody>
          <a:bodyPr wrap="square" rtlCol="0">
            <a:spAutoFit/>
          </a:bodyPr>
          <a:lstStyle/>
          <a:p>
            <a:pPr marL="342900" lvl="0" indent="-342900" algn="just">
              <a:buFont typeface="+mj-lt"/>
              <a:buAutoNum type="arabicParenR"/>
            </a:pPr>
            <a:r>
              <a:rPr lang="ru-RU" sz="1400" dirty="0"/>
              <a:t>Разработку программ обеспечения информационной безопасности и определение порядка их финансирования;</a:t>
            </a:r>
          </a:p>
          <a:p>
            <a:pPr marL="342900" lvl="0" indent="-342900" algn="just">
              <a:buFont typeface="+mj-lt"/>
              <a:buAutoNum type="arabicParenR"/>
            </a:pPr>
            <a:r>
              <a:rPr lang="ru-RU" sz="1400" dirty="0"/>
              <a:t>Совершенствование системы финансирования работ, связанных с реализацией правовых и организационно-технических методов зашиты информации;</a:t>
            </a:r>
          </a:p>
          <a:p>
            <a:pPr marL="342900" lvl="0" indent="-342900" algn="just">
              <a:buFont typeface="+mj-lt"/>
              <a:buAutoNum type="arabicParenR"/>
            </a:pPr>
            <a:r>
              <a:rPr lang="ru-RU" sz="1400" dirty="0"/>
              <a:t>Создание системы страхования информационных рисков физических и юридических лиц.</a:t>
            </a:r>
          </a:p>
          <a:p>
            <a:pPr algn="just"/>
            <a:r>
              <a:rPr lang="ru-RU" sz="1400" dirty="0"/>
              <a:t> </a:t>
            </a:r>
          </a:p>
          <a:p>
            <a:pPr lvl="0" algn="just"/>
            <a:r>
              <a:rPr lang="en-US" sz="1400" b="1" dirty="0" smtClean="0"/>
              <a:t>	</a:t>
            </a:r>
            <a:r>
              <a:rPr lang="en-US" sz="1600" b="1" dirty="0" smtClean="0"/>
              <a:t>IV. </a:t>
            </a:r>
            <a:r>
              <a:rPr lang="ru-RU" sz="1600" b="1" dirty="0" smtClean="0"/>
              <a:t>Обеспечение </a:t>
            </a:r>
            <a:r>
              <a:rPr lang="ru-RU" sz="1600" b="1" dirty="0"/>
              <a:t>состояния защищенности информации и информационных ресурсов</a:t>
            </a:r>
          </a:p>
          <a:p>
            <a:pPr algn="just"/>
            <a:r>
              <a:rPr lang="ru-RU" sz="1400" dirty="0"/>
              <a:t> </a:t>
            </a:r>
          </a:p>
          <a:p>
            <a:pPr algn="just"/>
            <a:r>
              <a:rPr lang="en-US" sz="1400" dirty="0" smtClean="0"/>
              <a:t>	</a:t>
            </a:r>
            <a:r>
              <a:rPr lang="ru-RU" sz="1400" dirty="0" smtClean="0"/>
              <a:t>Поскольку </a:t>
            </a:r>
            <a:r>
              <a:rPr lang="ru-RU" sz="1400" dirty="0"/>
              <a:t>основным объектом информационной сферы является информация (информационные ресурсы), одним из основных направлений обеспечения информационной безопасности является защита информации (информационных ресурсов) от неправомерного и несанкционированного доступа посторонних лиц с целью хищения, искажения, подделки информации и совершения иных действий, способных повлечь нарушение прав и законных интересов собственника (держателя) соответствующей информации либо наступление иных неблагоприятных последствий.</a:t>
            </a:r>
          </a:p>
          <a:p>
            <a:pPr algn="just"/>
            <a:r>
              <a:rPr lang="en-US" sz="1400" dirty="0" smtClean="0"/>
              <a:t>	</a:t>
            </a:r>
            <a:r>
              <a:rPr lang="ru-RU" sz="1400" dirty="0"/>
              <a:t>Целями защиты информации являются:</a:t>
            </a:r>
          </a:p>
          <a:p>
            <a:pPr algn="just"/>
            <a:r>
              <a:rPr lang="en-US" sz="1400" dirty="0" smtClean="0"/>
              <a:t>	</a:t>
            </a:r>
            <a:r>
              <a:rPr lang="ru-RU" sz="1400" dirty="0" smtClean="0"/>
              <a:t>обеспечение </a:t>
            </a:r>
            <a:r>
              <a:rPr lang="ru-RU" sz="1400" dirty="0"/>
              <a:t>национальной безопасности, суверенитета Республики Беларусь;</a:t>
            </a:r>
          </a:p>
          <a:p>
            <a:pPr algn="just"/>
            <a:r>
              <a:rPr lang="ru-RU" sz="1400" dirty="0"/>
              <a:t>сохранение информации о частной жизни физических лиц и неразглашение персональных данных, содержащихся в информационных системах;</a:t>
            </a:r>
          </a:p>
          <a:p>
            <a:pPr algn="just"/>
            <a:r>
              <a:rPr lang="en-US" sz="1400" dirty="0" smtClean="0"/>
              <a:t>	</a:t>
            </a:r>
            <a:r>
              <a:rPr lang="ru-RU" sz="1400" dirty="0" smtClean="0"/>
              <a:t>обеспечение </a:t>
            </a:r>
            <a:r>
              <a:rPr lang="ru-RU" sz="1400" dirty="0"/>
              <a:t>прав субъектов информационных отношений при создании, использовании и эксплуатации информационных систем и информационных сетей, использовании информационных технологий, а также формировании и использовании информационных ресурсов;</a:t>
            </a:r>
          </a:p>
          <a:p>
            <a:pPr algn="just"/>
            <a:r>
              <a:rPr lang="en-US" sz="1400" dirty="0" smtClean="0"/>
              <a:t>	</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32092"/>
          </a:xfrm>
          <a:prstGeom prst="rect">
            <a:avLst/>
          </a:prstGeom>
          <a:noFill/>
        </p:spPr>
        <p:txBody>
          <a:bodyPr wrap="square" rtlCol="0">
            <a:spAutoFit/>
          </a:bodyPr>
          <a:lstStyle/>
          <a:p>
            <a:pPr algn="just"/>
            <a:r>
              <a:rPr lang="ru-RU" sz="1400" dirty="0" smtClean="0"/>
              <a:t>	</a:t>
            </a:r>
            <a:r>
              <a:rPr lang="ru-RU" sz="1400" dirty="0"/>
              <a:t>недопущение неправомерного доступа, уничтожения, модификации (изменения), копирования, распространения и (или) предоставления информации, блокирования правомерного доступа к информации, а также иных неправомерных действий.</a:t>
            </a:r>
          </a:p>
          <a:p>
            <a:pPr algn="just"/>
            <a:r>
              <a:rPr lang="en-US" sz="1400" dirty="0" smtClean="0"/>
              <a:t>	</a:t>
            </a:r>
            <a:r>
              <a:rPr lang="ru-RU" sz="1400" dirty="0"/>
              <a:t>Защите подлежит информация, неправомерные действия в отношении которой могут причинить вред ее обладателю, пользователю или иному лицу. Требования по защите общедоступной информации могут устанавливаться только в целях недопущения ее уничтожения, модификации (изменения), блокирования правомерного доступа к ней. Информация, распространение и (или) предоставление которой ограничено, а также информация, содержащаяся в государственных информационных системах, должны обрабатываться в информационных системах с применением системы защиты информации, аттестованной в порядке, установленном Советом Министров Республики Беларусь.</a:t>
            </a:r>
          </a:p>
          <a:p>
            <a:pPr algn="just"/>
            <a:r>
              <a:rPr lang="en-US" sz="1400" dirty="0" smtClean="0"/>
              <a:t>	</a:t>
            </a:r>
            <a:r>
              <a:rPr lang="ru-RU" sz="1400" dirty="0" smtClean="0"/>
              <a:t>Не </a:t>
            </a:r>
            <a:r>
              <a:rPr lang="ru-RU" sz="1400" dirty="0"/>
              <a:t>допускается эксплуатация государственных информационных систем без реализации мер по защите информации. Обеспечение целостности и сохранности информации, содержащейся в государственных информационных системах, осуществляется путем установления и соблюдения единых требований по защите информации от неправомерного доступа, уничтожения, модификации (изменения) и блокирования правомерного доступа к ней, в том числе при осуществлении доступа к информационным сетям.</a:t>
            </a:r>
          </a:p>
          <a:p>
            <a:pPr algn="just"/>
            <a:r>
              <a:rPr lang="en-US" sz="1400" dirty="0" smtClean="0"/>
              <a:t>	</a:t>
            </a:r>
            <a:r>
              <a:rPr lang="ru-RU" sz="1400" dirty="0" smtClean="0"/>
              <a:t>Для </a:t>
            </a:r>
            <a:r>
              <a:rPr lang="ru-RU" sz="1400" dirty="0"/>
              <a:t>создания системы защиты информации используются средства защиты информации, имеющие сертификат соответствия, выданный в Национальной системе подтверждения соответствия Республики Беларусь, или положительное экспертное заключение по результатам государственной экспертизы, порядок проведения которой определяется Советом Министров Республики Беларусь.</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smtClean="0"/>
              <a:t>	</a:t>
            </a:r>
            <a:r>
              <a:rPr lang="ru-RU" sz="1400" dirty="0"/>
              <a:t>Физические и юридические лица, занимающиеся созданием средств защиты информации и реализацией мер по защите информации, осуществляют свою деятельность в этой области на основании специальных разрешений (лицензий), выдаваемых государственными органами, уполномоченными Президентом Республики Беларусь, в соответствии с законодательством Республики Беларусь о лицензировании.</a:t>
            </a:r>
          </a:p>
          <a:p>
            <a:pPr algn="just"/>
            <a:r>
              <a:rPr lang="en-US" sz="1400" dirty="0" smtClean="0"/>
              <a:t>	</a:t>
            </a:r>
            <a:r>
              <a:rPr lang="ru-RU" sz="1400" dirty="0" smtClean="0"/>
              <a:t>Меры </a:t>
            </a:r>
            <a:r>
              <a:rPr lang="ru-RU" sz="1400" dirty="0"/>
              <a:t>защиты информации (информационных ресурсов) подразделяются на следующие группы:</a:t>
            </a:r>
          </a:p>
          <a:p>
            <a:pPr algn="just"/>
            <a:r>
              <a:rPr lang="en-US" sz="1400" dirty="0" smtClean="0"/>
              <a:t>	</a:t>
            </a:r>
            <a:r>
              <a:rPr lang="ru-RU" sz="1400" dirty="0" smtClean="0"/>
              <a:t>1</a:t>
            </a:r>
            <a:r>
              <a:rPr lang="ru-RU" sz="1400" dirty="0"/>
              <a:t>. Правовые меры защиты, к категории которых относятся заключаемые обладателем информации с пользователем информации договоры, устанавливающие условия пользования информацией, а также ответственность сторон по договору за нарушение указанных условий.</a:t>
            </a:r>
          </a:p>
          <a:p>
            <a:pPr algn="just"/>
            <a:r>
              <a:rPr lang="en-US" sz="1400" dirty="0" smtClean="0"/>
              <a:t>	</a:t>
            </a:r>
            <a:r>
              <a:rPr lang="ru-RU" sz="1400" dirty="0" smtClean="0"/>
              <a:t>2</a:t>
            </a:r>
            <a:r>
              <a:rPr lang="ru-RU" sz="1400" dirty="0"/>
              <a:t>. Организационные меры защиты. К ним относится обеспечение особого режима допуска на территории (в помещения), где может быть осуществлен доступ к информации (материальным носителям информации), а также разграничение доступа к информации по кругу лиц и характеру информации.</a:t>
            </a:r>
          </a:p>
          <a:p>
            <a:pPr algn="just"/>
            <a:r>
              <a:rPr lang="en-US" sz="1400" dirty="0" smtClean="0"/>
              <a:t>	</a:t>
            </a:r>
            <a:r>
              <a:rPr lang="ru-RU" sz="1400" dirty="0" smtClean="0"/>
              <a:t>3</a:t>
            </a:r>
            <a:r>
              <a:rPr lang="ru-RU" sz="1400" dirty="0"/>
              <a:t>. Программно-технические меры защиты, т.е. меры по использованию средств защиты информации, в том числе криптографических, а также систем контроля доступа и регистрации фактов доступа к информации.</a:t>
            </a:r>
          </a:p>
          <a:p>
            <a:pPr algn="just"/>
            <a:r>
              <a:rPr lang="en-US" sz="1400" dirty="0" smtClean="0"/>
              <a:t>	</a:t>
            </a:r>
            <a:r>
              <a:rPr lang="ru-RU" sz="1400" dirty="0" smtClean="0"/>
              <a:t>Государственные </a:t>
            </a:r>
            <a:r>
              <a:rPr lang="ru-RU" sz="1400" dirty="0"/>
              <a:t>органы и юридические лица, осуществляющие обработку информации, распространение и (или) предоставление которой ограничено, определяют соответствующие структурные подразделения или должностных лиц, ответственных за обеспечение защиты информации.</a:t>
            </a:r>
          </a:p>
          <a:p>
            <a:pPr algn="just"/>
            <a:r>
              <a:rPr lang="en-US" sz="1400" dirty="0" smtClean="0"/>
              <a:t>	</a:t>
            </a:r>
            <a:r>
              <a:rPr lang="ru-RU" sz="1400" dirty="0"/>
              <a:t>Защита информации организуется:</a:t>
            </a:r>
          </a:p>
          <a:p>
            <a:pPr algn="just"/>
            <a:r>
              <a:rPr lang="ru-RU" sz="1400" dirty="0"/>
              <a:t>в отношении общедоступной информации – лицом, осуществляющим распространение и (или) предоставление такой информации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algn="just"/>
            <a:r>
              <a:rPr lang="ru-RU" sz="1400" dirty="0" smtClean="0"/>
              <a:t>	</a:t>
            </a:r>
            <a:r>
              <a:rPr lang="ru-RU" sz="1400" dirty="0"/>
              <a:t>в отношении информации, распространение и (или) предоставление которой ограничено, – собственником или оператором информационной системы, содержащей такую информацию, либо обладателем информации, если такая информация не содержится в информационных системах;</a:t>
            </a:r>
          </a:p>
          <a:p>
            <a:pPr algn="just"/>
            <a:r>
              <a:rPr lang="en-US" sz="1400" dirty="0" smtClean="0"/>
              <a:t>	</a:t>
            </a:r>
            <a:r>
              <a:rPr lang="ru-RU" sz="1400" dirty="0" smtClean="0"/>
              <a:t>иными </a:t>
            </a:r>
            <a:r>
              <a:rPr lang="ru-RU" sz="1400" dirty="0"/>
              <a:t>лицами в случаях, определенных законодательными актами Республики Беларусь.</a:t>
            </a:r>
          </a:p>
          <a:p>
            <a:pPr algn="just"/>
            <a:r>
              <a:rPr lang="en-US" sz="1400" dirty="0" smtClean="0"/>
              <a:t>	</a:t>
            </a:r>
            <a:r>
              <a:rPr lang="ru-RU" sz="1400" dirty="0" smtClean="0"/>
              <a:t>Обладатель </a:t>
            </a:r>
            <a:r>
              <a:rPr lang="ru-RU" sz="1400" dirty="0"/>
              <a:t>информации, собственник программно-технических средств, информационных ресурсов, информационных систем и информационных сетей или уполномоченные ими лица вправе:</a:t>
            </a:r>
          </a:p>
          <a:p>
            <a:pPr algn="just"/>
            <a:r>
              <a:rPr lang="en-US" sz="1400" dirty="0" smtClean="0"/>
              <a:t>	</a:t>
            </a:r>
            <a:r>
              <a:rPr lang="ru-RU" sz="1400" dirty="0" smtClean="0"/>
              <a:t>запрещать </a:t>
            </a:r>
            <a:r>
              <a:rPr lang="ru-RU" sz="1400" dirty="0"/>
              <a:t>или приостанавливать обработку информации и (или) пользование ею в случае невыполнения требований по защите информации;</a:t>
            </a:r>
          </a:p>
          <a:p>
            <a:pPr algn="just"/>
            <a:r>
              <a:rPr lang="en-US" sz="1400" dirty="0" smtClean="0"/>
              <a:t>	</a:t>
            </a:r>
            <a:r>
              <a:rPr lang="ru-RU" sz="1400" dirty="0" smtClean="0"/>
              <a:t>обращаться </a:t>
            </a:r>
            <a:r>
              <a:rPr lang="ru-RU" sz="1400" dirty="0"/>
              <a:t>в государственные органы, определенные Президентом Республики Беларусь и (или) Советом Министров Республики Беларусь, для оценки правильности выполнения требований по защите их информации в информационных системах, проведения экспертизы достаточности мер по защите их программно-технических средств, информационных ресурсов, информационных систем и информационных сетей, а также для получения консультаций.</a:t>
            </a:r>
          </a:p>
          <a:p>
            <a:pPr algn="just"/>
            <a:r>
              <a:rPr lang="en-US" sz="1400" dirty="0" smtClean="0"/>
              <a:t>	</a:t>
            </a:r>
            <a:r>
              <a:rPr lang="ru-RU" sz="1400" dirty="0"/>
              <a:t>Владелец информационных систем и информационных сетей обязан уведомить их собственника, а также обладателя информации о всех фактах нарушения требований по защите информации.</a:t>
            </a:r>
          </a:p>
          <a:p>
            <a:pPr algn="just"/>
            <a:r>
              <a:rPr lang="en-US" sz="1400" dirty="0" smtClean="0"/>
              <a:t>	</a:t>
            </a:r>
            <a:r>
              <a:rPr lang="ru-RU" sz="1400" dirty="0" smtClean="0"/>
              <a:t>Обладатель </a:t>
            </a:r>
            <a:r>
              <a:rPr lang="ru-RU" sz="1400" dirty="0"/>
              <a:t>информации, оператор информационной системы в случаях, установленных законодательством Республики Беларусь, обязаны:</a:t>
            </a:r>
          </a:p>
          <a:p>
            <a:pPr algn="just"/>
            <a:r>
              <a:rPr lang="en-US" sz="1400" dirty="0" smtClean="0"/>
              <a:t>	</a:t>
            </a:r>
            <a:r>
              <a:rPr lang="ru-RU" sz="1400" dirty="0" smtClean="0"/>
              <a:t>обеспечить </a:t>
            </a:r>
            <a:r>
              <a:rPr lang="ru-RU" sz="1400" dirty="0"/>
              <a:t>защиту информации, а также постоянный контроль за соблюдением требований по защите информации;</a:t>
            </a:r>
          </a:p>
          <a:p>
            <a:pPr algn="just"/>
            <a:r>
              <a:rPr lang="en-US" sz="1400" dirty="0" smtClean="0"/>
              <a:t>	</a:t>
            </a:r>
            <a:r>
              <a:rPr lang="ru-RU" sz="1400" dirty="0" smtClean="0"/>
              <a:t>установить </a:t>
            </a:r>
            <a:r>
              <a:rPr lang="ru-RU" sz="1400" dirty="0"/>
              <a:t>порядок предоставления информации пользователю информации и определить необходимые меры по обеспечению условий доступа к информации пользователя информации;</a:t>
            </a:r>
          </a:p>
          <a:p>
            <a:pPr algn="just"/>
            <a:r>
              <a:rPr lang="en-US" sz="1400" dirty="0" smtClean="0"/>
              <a:t>	</a:t>
            </a:r>
            <a:r>
              <a:rPr lang="ru-RU" sz="1400" dirty="0" smtClean="0"/>
              <a:t>не </a:t>
            </a:r>
            <a:r>
              <a:rPr lang="ru-RU" sz="1400" dirty="0"/>
              <a:t>допускать воздействия на технические средства обработки информации, в результате которого нарушается их функционирование</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21134"/>
            <a:ext cx="8118149" cy="5232202"/>
          </a:xfrm>
          <a:prstGeom prst="rect">
            <a:avLst/>
          </a:prstGeom>
          <a:noFill/>
        </p:spPr>
        <p:txBody>
          <a:bodyPr wrap="square" rtlCol="0">
            <a:spAutoFit/>
          </a:bodyPr>
          <a:lstStyle/>
          <a:p>
            <a:pPr algn="just"/>
            <a:r>
              <a:rPr lang="ru-RU" sz="1400" dirty="0" smtClean="0"/>
              <a:t>	</a:t>
            </a:r>
            <a:r>
              <a:rPr lang="ru-RU" sz="1400" dirty="0"/>
              <a:t>обеспечивать возможность незамедлительного восстановления информации, модифицированной (измененной) или уничтоженной вследствие неправомерного (несанкционированного) доступа к ней</a:t>
            </a:r>
            <a:r>
              <a:rPr lang="ru-RU" sz="1400" dirty="0" smtClean="0"/>
              <a:t>.</a:t>
            </a:r>
            <a:endParaRPr lang="en-US" sz="1400" dirty="0" smtClean="0"/>
          </a:p>
          <a:p>
            <a:pPr algn="just"/>
            <a:endParaRPr lang="en-US" sz="1400" dirty="0"/>
          </a:p>
          <a:p>
            <a:pPr algn="just"/>
            <a:r>
              <a:rPr lang="en-US" sz="1400" dirty="0" smtClean="0"/>
              <a:t>	</a:t>
            </a:r>
            <a:r>
              <a:rPr lang="ru-RU" sz="1600" b="1" dirty="0"/>
              <a:t>2.6. Юридическая ответственность за правонарушения в информационной </a:t>
            </a:r>
            <a:r>
              <a:rPr lang="en-US" sz="1600" b="1" dirty="0" smtClean="0"/>
              <a:t>	</a:t>
            </a:r>
            <a:r>
              <a:rPr lang="ru-RU" sz="1600" b="1" dirty="0" smtClean="0"/>
              <a:t>сфере</a:t>
            </a:r>
            <a:endParaRPr lang="ru-RU" sz="1600" dirty="0"/>
          </a:p>
          <a:p>
            <a:pPr algn="just"/>
            <a:r>
              <a:rPr lang="ru-RU" sz="1600" b="1" dirty="0"/>
              <a:t> </a:t>
            </a:r>
            <a:endParaRPr lang="ru-RU" sz="1600" dirty="0"/>
          </a:p>
          <a:p>
            <a:pPr algn="just"/>
            <a:r>
              <a:rPr lang="en-US" sz="1400" b="1" dirty="0" smtClean="0"/>
              <a:t>	</a:t>
            </a:r>
            <a:r>
              <a:rPr lang="ru-RU" sz="1600" b="1" dirty="0" smtClean="0"/>
              <a:t>План </a:t>
            </a:r>
            <a:r>
              <a:rPr lang="ru-RU" sz="1600" b="1" dirty="0"/>
              <a:t>лекции</a:t>
            </a:r>
            <a:endParaRPr lang="ru-RU" sz="1600" dirty="0"/>
          </a:p>
          <a:p>
            <a:pPr algn="just"/>
            <a:r>
              <a:rPr lang="ru-RU" sz="1400" dirty="0"/>
              <a:t> </a:t>
            </a:r>
          </a:p>
          <a:p>
            <a:pPr marL="400050" lvl="0" indent="-400050" algn="just">
              <a:buFont typeface="+mj-lt"/>
              <a:buAutoNum type="romanUcPeriod"/>
            </a:pPr>
            <a:r>
              <a:rPr lang="ru-RU" sz="1400" dirty="0"/>
              <a:t>Юридическая ответственность за правонарушения в информационной сфере: понятие и виды. </a:t>
            </a:r>
          </a:p>
          <a:p>
            <a:pPr marL="400050" lvl="0" indent="-400050" algn="just">
              <a:buFont typeface="+mj-lt"/>
              <a:buAutoNum type="romanUcPeriod"/>
            </a:pPr>
            <a:r>
              <a:rPr lang="ru-RU" sz="1400" dirty="0"/>
              <a:t>Гражданско-правовая ответственность за правонарушения в информационной сфере. </a:t>
            </a:r>
          </a:p>
          <a:p>
            <a:pPr marL="400050" lvl="0" indent="-400050" algn="just">
              <a:buFont typeface="+mj-lt"/>
              <a:buAutoNum type="romanUcPeriod"/>
            </a:pPr>
            <a:r>
              <a:rPr lang="ru-RU" sz="1400" dirty="0"/>
              <a:t>Административная ответственность за правонарушения в информационной сфере.</a:t>
            </a:r>
          </a:p>
          <a:p>
            <a:pPr marL="400050" lvl="0" indent="-400050" algn="just">
              <a:buFont typeface="+mj-lt"/>
              <a:buAutoNum type="romanUcPeriod"/>
            </a:pPr>
            <a:r>
              <a:rPr lang="ru-RU" sz="1400" dirty="0"/>
              <a:t>Уголовная ответственность за преступления в информационной сфере. </a:t>
            </a:r>
            <a:endParaRPr lang="en-US" sz="1400" dirty="0" smtClean="0"/>
          </a:p>
          <a:p>
            <a:pPr lvl="0" algn="just"/>
            <a:endParaRPr lang="ru-RU" sz="1400" dirty="0"/>
          </a:p>
          <a:p>
            <a:pPr lvl="0" algn="just"/>
            <a:r>
              <a:rPr lang="en-US" sz="1400" b="1" dirty="0" smtClean="0"/>
              <a:t>	</a:t>
            </a:r>
            <a:r>
              <a:rPr lang="en-US" sz="1600" b="1" dirty="0" smtClean="0"/>
              <a:t>I. </a:t>
            </a:r>
            <a:r>
              <a:rPr lang="ru-RU" sz="1600" b="1" dirty="0" smtClean="0"/>
              <a:t>Юридическая </a:t>
            </a:r>
            <a:r>
              <a:rPr lang="ru-RU" sz="1600" b="1" dirty="0"/>
              <a:t>ответственность за правонарушение в информационной </a:t>
            </a:r>
            <a:r>
              <a:rPr lang="en-US" sz="1600" b="1" dirty="0" smtClean="0"/>
              <a:t>	</a:t>
            </a:r>
            <a:r>
              <a:rPr lang="ru-RU" sz="1600" b="1" dirty="0" smtClean="0"/>
              <a:t>сфере</a:t>
            </a:r>
            <a:r>
              <a:rPr lang="ru-RU" sz="1600" b="1" dirty="0"/>
              <a:t>: понятие и виды</a:t>
            </a:r>
            <a:endParaRPr lang="ru-RU" sz="1600" dirty="0"/>
          </a:p>
          <a:p>
            <a:pPr algn="just"/>
            <a:r>
              <a:rPr lang="en-US" sz="1400" dirty="0"/>
              <a:t>	</a:t>
            </a:r>
            <a:r>
              <a:rPr lang="ru-RU" sz="1400" dirty="0"/>
              <a:t>Понятие юридической ответственности относится к числу общетеоретических и применяемых в различных отраслях права. Являясь одним из юридических средств, нейтрализующих последствия ненадлежащего поведения субъектов, выступающего в качестве нарушения прав и законных интересов других лиц, юридическая ответственность выступает как реакция государства на совершение правонарушения. Эта реакция имеет властный, принудительный характер, понуждающий правонарушителя претерпеть неблагоприятные для него последствия в виде лишения определенных материальных или нематериальных благ</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09091"/>
          </a:xfrm>
          <a:prstGeom prst="rect">
            <a:avLst/>
          </a:prstGeom>
          <a:noFill/>
        </p:spPr>
        <p:txBody>
          <a:bodyPr wrap="square" rtlCol="0">
            <a:spAutoFit/>
          </a:bodyPr>
          <a:lstStyle/>
          <a:p>
            <a:pPr algn="just"/>
            <a:r>
              <a:rPr lang="ru-RU" sz="1400" dirty="0" smtClean="0"/>
              <a:t>	</a:t>
            </a:r>
            <a:r>
              <a:rPr lang="ru-RU" sz="1400" dirty="0"/>
              <a:t>Содержание юридической ответственности выступает как государственно-властное принуждение, проявляющееся в различных формах. Юридическая ответственность за нарушение законодательства, регулирующие отношения в информационной сфере имеет ряд специфических особенностей:</a:t>
            </a:r>
          </a:p>
          <a:p>
            <a:pPr marL="342900" lvl="0" indent="-342900" algn="just">
              <a:buFont typeface="+mj-lt"/>
              <a:buAutoNum type="arabicParenR"/>
            </a:pPr>
            <a:r>
              <a:rPr lang="ru-RU" sz="1400" dirty="0"/>
              <a:t>правонарушения, попадающие под применение тех или иных мер, всегда связаны с информацией</a:t>
            </a:r>
          </a:p>
          <a:p>
            <a:pPr marL="342900" lvl="0" indent="-342900" algn="just">
              <a:buFont typeface="+mj-lt"/>
              <a:buAutoNum type="arabicParenR"/>
            </a:pPr>
            <a:r>
              <a:rPr lang="ru-RU" sz="1400" dirty="0"/>
              <a:t>правонарушения можно рассматривать в качестве информационно-правовых, если их связь с информацией является не только непосредственной, но и опосредованной наличием материального носителя</a:t>
            </a:r>
          </a:p>
          <a:p>
            <a:pPr algn="just"/>
            <a:r>
              <a:rPr lang="en-US" sz="1400" dirty="0" smtClean="0"/>
              <a:t>	</a:t>
            </a:r>
            <a:r>
              <a:rPr lang="ru-RU" sz="1400" dirty="0" smtClean="0"/>
              <a:t>Государственное </a:t>
            </a:r>
            <a:r>
              <a:rPr lang="ru-RU" sz="1400" dirty="0"/>
              <a:t>принуждение осуществляется путем применения к нарушителю различных мер воздействия. От характера этих мер и характера последствий их применения зависит отраслевая принадлежность юридической ответственности за правонарушение в информационной сфере.</a:t>
            </a:r>
          </a:p>
          <a:p>
            <a:pPr algn="just"/>
            <a:r>
              <a:rPr lang="en-US" sz="1400" dirty="0" smtClean="0"/>
              <a:t>	</a:t>
            </a:r>
            <a:r>
              <a:rPr lang="ru-RU" sz="1400" dirty="0" smtClean="0"/>
              <a:t>Если </a:t>
            </a:r>
            <a:r>
              <a:rPr lang="ru-RU" sz="1400" dirty="0"/>
              <a:t>неблагоприятные последствия носят имущественный характер и выражается в возмещении убытков, уплате неустойки, имеет место гражданско-правовая ответственность. Если неблагоприятные последствия выражаются в санкциях, предусмотренных нормами административного или уголовного законодательства – имеет место административно-правовая или уголовная ответственность.</a:t>
            </a:r>
          </a:p>
          <a:p>
            <a:pPr algn="just"/>
            <a:r>
              <a:rPr lang="ru-RU" sz="1400" dirty="0"/>
              <a:t> </a:t>
            </a:r>
          </a:p>
          <a:p>
            <a:pPr lvl="0" algn="just"/>
            <a:r>
              <a:rPr lang="en-US" sz="1600" b="1" dirty="0" smtClean="0"/>
              <a:t>	II. </a:t>
            </a:r>
            <a:r>
              <a:rPr lang="ru-RU" sz="1600" b="1" dirty="0" smtClean="0"/>
              <a:t>Гражданско-правовая </a:t>
            </a:r>
            <a:r>
              <a:rPr lang="ru-RU" sz="1600" b="1" dirty="0"/>
              <a:t>ответственность за правонарушения в </a:t>
            </a:r>
            <a:r>
              <a:rPr lang="en-US" sz="1600" b="1" dirty="0" smtClean="0"/>
              <a:t>	</a:t>
            </a:r>
            <a:r>
              <a:rPr lang="ru-RU" sz="1600" b="1" dirty="0" smtClean="0"/>
              <a:t>информационной </a:t>
            </a:r>
            <a:r>
              <a:rPr lang="ru-RU" sz="1600" b="1" dirty="0"/>
              <a:t>сфере.</a:t>
            </a:r>
            <a:endParaRPr lang="ru-RU" sz="1600" dirty="0"/>
          </a:p>
          <a:p>
            <a:pPr algn="just"/>
            <a:r>
              <a:rPr lang="en-US" sz="1400" dirty="0" smtClean="0"/>
              <a:t>	</a:t>
            </a:r>
            <a:r>
              <a:rPr lang="ru-RU" sz="1400" dirty="0"/>
              <a:t>Главная особенность гражданско-правовой ответственности – наличие имущественного характера принудительных мер воздействия на правонарушителя. К такого рода принудительным относятся</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26623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79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93647"/>
          </a:xfrm>
          <a:prstGeom prst="rect">
            <a:avLst/>
          </a:prstGeom>
          <a:noFill/>
        </p:spPr>
        <p:txBody>
          <a:bodyPr wrap="square" rtlCol="0">
            <a:spAutoFit/>
          </a:bodyPr>
          <a:lstStyle/>
          <a:p>
            <a:pPr algn="just"/>
            <a:r>
              <a:rPr lang="ru-RU" sz="1400" dirty="0" smtClean="0"/>
              <a:t>1</a:t>
            </a:r>
            <a:r>
              <a:rPr lang="ru-RU" sz="1400" dirty="0"/>
              <a:t>) меры, связанные с возмещением убытков</a:t>
            </a:r>
          </a:p>
          <a:p>
            <a:pPr algn="just"/>
            <a:r>
              <a:rPr lang="ru-RU" sz="1400" dirty="0"/>
              <a:t>2) взыскание неустойки</a:t>
            </a:r>
          </a:p>
          <a:p>
            <a:pPr algn="just"/>
            <a:r>
              <a:rPr lang="ru-RU" sz="1400" dirty="0"/>
              <a:t>3) компенсация морального вреда</a:t>
            </a:r>
          </a:p>
          <a:p>
            <a:pPr algn="just"/>
            <a:r>
              <a:rPr lang="en-US" sz="1400" dirty="0" smtClean="0"/>
              <a:t>	</a:t>
            </a:r>
            <a:r>
              <a:rPr lang="ru-RU" sz="1400" dirty="0" smtClean="0"/>
              <a:t>Меры </a:t>
            </a:r>
            <a:r>
              <a:rPr lang="ru-RU" sz="1400" dirty="0"/>
              <a:t>гражданско-правовой ответственности предусмотрены, главным образом, в нормах Гражданского кодекса Республики Беларусь. Так, согласно п. 3 ст. 969 ГК компенсация морального вреда осуществляется в случаях, когда вред причинен распространением сведений, порочащих честь, достоинство и деловую репутацию. Компенсация морального вреда выплачивается в денежной форме и не зависит от вины причинения вреда.</a:t>
            </a:r>
          </a:p>
          <a:p>
            <a:pPr algn="just"/>
            <a:r>
              <a:rPr lang="en-US" sz="1400" dirty="0" smtClean="0"/>
              <a:t>	</a:t>
            </a:r>
            <a:r>
              <a:rPr lang="ru-RU" sz="1400" dirty="0" smtClean="0"/>
              <a:t>Гражданско-правовая </a:t>
            </a:r>
            <a:r>
              <a:rPr lang="ru-RU" sz="1400" dirty="0"/>
              <a:t>ответственность за нарушения информационного законодательства можно разделить на договорную и внедоговорную. Договорная ответственность возникает при нарушении условий договора, в которых предусмотрены санкции прямо не обеспеченные нормами законодательства. Внедоговорная ответственность возникает при причинении личности потерпевшего или его имуществу вреда, который не связан с исполнением договорных обязательств. Примером </a:t>
            </a:r>
            <a:r>
              <a:rPr lang="ru-RU" sz="1400" dirty="0" err="1"/>
              <a:t>деликтной</a:t>
            </a:r>
            <a:r>
              <a:rPr lang="ru-RU" sz="1400" dirty="0"/>
              <a:t> ответственности могут служить меры по возмещению вреда, причиненного вследствие предоставления недостоверной или недостаточной информации о товаре (п. 3 ст. 965 ГК).</a:t>
            </a:r>
          </a:p>
          <a:p>
            <a:pPr algn="just"/>
            <a:r>
              <a:rPr lang="ru-RU" sz="1400" b="1" dirty="0"/>
              <a:t> </a:t>
            </a:r>
            <a:endParaRPr lang="ru-RU" sz="1400" dirty="0"/>
          </a:p>
          <a:p>
            <a:pPr lvl="0" algn="just"/>
            <a:r>
              <a:rPr lang="en-US" sz="1400" b="1" dirty="0" smtClean="0"/>
              <a:t>	</a:t>
            </a:r>
            <a:r>
              <a:rPr lang="en-US" sz="1600" b="1" dirty="0" smtClean="0"/>
              <a:t>III. </a:t>
            </a:r>
            <a:r>
              <a:rPr lang="ru-RU" sz="1600" b="1" dirty="0" smtClean="0"/>
              <a:t>Административная </a:t>
            </a:r>
            <a:r>
              <a:rPr lang="ru-RU" sz="1600" b="1" dirty="0"/>
              <a:t>ответственность за правонарушения в </a:t>
            </a:r>
            <a:r>
              <a:rPr lang="en-US" sz="1600" b="1" dirty="0" smtClean="0"/>
              <a:t>	</a:t>
            </a:r>
            <a:r>
              <a:rPr lang="ru-RU" sz="1600" b="1" dirty="0" smtClean="0"/>
              <a:t>информационной </a:t>
            </a:r>
            <a:r>
              <a:rPr lang="en-US" sz="1600" b="1" dirty="0" smtClean="0"/>
              <a:t>	</a:t>
            </a:r>
            <a:r>
              <a:rPr lang="ru-RU" sz="1600" b="1" dirty="0" smtClean="0"/>
              <a:t>сфере</a:t>
            </a:r>
            <a:r>
              <a:rPr lang="ru-RU" sz="1600" b="1" dirty="0"/>
              <a:t>.</a:t>
            </a:r>
          </a:p>
          <a:p>
            <a:pPr algn="just"/>
            <a:r>
              <a:rPr lang="en-US" sz="1400" dirty="0" smtClean="0"/>
              <a:t>	</a:t>
            </a:r>
            <a:r>
              <a:rPr lang="ru-RU" sz="1400" dirty="0"/>
              <a:t>Основанием привлечения лица к административной ответственности является совершение им административного правонарушения в информационной сфере, или сфере оборота информации, перечень которых предусмотрен Кодексом Республики Беларусь об административных правонарушениях. </a:t>
            </a:r>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460830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5047536"/>
          </a:xfrm>
          <a:prstGeom prst="rect">
            <a:avLst/>
          </a:prstGeom>
          <a:noFill/>
        </p:spPr>
        <p:txBody>
          <a:bodyPr wrap="square" rtlCol="0">
            <a:spAutoFit/>
          </a:bodyPr>
          <a:lstStyle/>
          <a:p>
            <a:pPr algn="just"/>
            <a:r>
              <a:rPr lang="ru-RU" sz="1400" dirty="0" smtClean="0"/>
              <a:t>	Учебно-методический </a:t>
            </a:r>
            <a:r>
              <a:rPr lang="ru-RU" sz="1400" dirty="0"/>
              <a:t>комплекс по дисциплине «Информационное право» призван способствовать усвоению обучающимися основных понятий, категорий, институтов информационного права как одной из новых отраслей национальной системы права, изучению основных доктринальных положений в области информационного права, углублению знаний, необходимых юристу для осуществления правоприменительной деятельности, а также приобретению обучающимися практических навыков профессионального и грамотного толкования.</a:t>
            </a:r>
          </a:p>
          <a:p>
            <a:pPr algn="just"/>
            <a:r>
              <a:rPr lang="ru-RU" sz="1400" dirty="0" smtClean="0"/>
              <a:t>	Структура </a:t>
            </a:r>
            <a:r>
              <a:rPr lang="ru-RU" sz="1400" dirty="0"/>
              <a:t>основного содержания настоящего комплекса предполагает последовательное изложение ключевых понятий и категорий, составляющих теоретический и нормативный потенциал информационного права как самостоятельной отрасли права, науки и учебной дисциплины.</a:t>
            </a:r>
          </a:p>
          <a:p>
            <a:pPr algn="just"/>
            <a:r>
              <a:rPr lang="ru-RU" sz="1400" dirty="0" smtClean="0"/>
              <a:t>	Учебно-методический </a:t>
            </a:r>
            <a:r>
              <a:rPr lang="ru-RU" sz="1400" dirty="0"/>
              <a:t>комплекс по информационному праву разработан на основе действующего законодательства в информационной сфере – сфере обращения информации и правового регулирования общественных отношений, а также учебного материала (учебников и учебных пособий) по информационному праву. Следует отметить, что учебников и учебных пособий по информационному праву, а также специальной литературы по актуальным проблемам данной отрасли права пока не достаточно, что подчеркивает актуальность и своевременность подготовки данного учебно-методического пособия. </a:t>
            </a:r>
          </a:p>
          <a:p>
            <a:pPr algn="just"/>
            <a:r>
              <a:rPr lang="ru-RU" sz="1400" dirty="0" smtClean="0"/>
              <a:t>	</a:t>
            </a:r>
            <a:r>
              <a:rPr lang="ru-RU" sz="1400" dirty="0"/>
              <a:t>Поскольку информационное право является комплексной наукой, то для облегчения восприятия материала необходимо иметь базовые знания по теории государства и права, конституционному праву, административному праву, гражданскому праву, уголовному праву и др</a:t>
            </a:r>
            <a:r>
              <a:rPr lang="ru-RU" sz="1400" dirty="0" smtClean="0"/>
              <a:t>.</a:t>
            </a:r>
          </a:p>
          <a:p>
            <a:pPr algn="just"/>
            <a:r>
              <a:rPr lang="ru-RU" sz="1400" dirty="0"/>
              <a:t>	Содержание учебно-методического комплекса охватывает обе части информационного права – общую и особенную. Общая часть представляет собой системообразующее начало информационного права, в котором излагаются предмет, методы, принципы правового регулирования общественных отношений, возникающих при производстве и обращении информации;</a:t>
            </a:r>
          </a:p>
        </p:txBody>
      </p:sp>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2344624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62870"/>
          </a:xfrm>
          <a:prstGeom prst="rect">
            <a:avLst/>
          </a:prstGeom>
          <a:noFill/>
        </p:spPr>
        <p:txBody>
          <a:bodyPr wrap="square" rtlCol="0">
            <a:spAutoFit/>
          </a:bodyPr>
          <a:lstStyle/>
          <a:p>
            <a:pPr algn="just"/>
            <a:r>
              <a:rPr lang="ru-RU" sz="1400" dirty="0" smtClean="0"/>
              <a:t>	</a:t>
            </a:r>
            <a:r>
              <a:rPr lang="ru-RU" sz="1400" dirty="0"/>
              <a:t>В частности, ст. 9.21 Кодекса Республики Беларусь об административных правонарушениях предусматривает административную ответственность за незаконное распространение или иное незаконное использование объектов авторского права, смежных прав или объектов права промышленной собственности влекут наложение штрафа на юридическое лицо до трехсот базовых величин с конфискацией предмета административного правонарушения или без конфискации.</a:t>
            </a:r>
          </a:p>
          <a:p>
            <a:pPr algn="just"/>
            <a:r>
              <a:rPr lang="en-US" sz="1400" dirty="0" smtClean="0"/>
              <a:t>	</a:t>
            </a:r>
            <a:r>
              <a:rPr lang="ru-RU" sz="1400" dirty="0" smtClean="0"/>
              <a:t>К </a:t>
            </a:r>
            <a:r>
              <a:rPr lang="ru-RU" sz="1400" dirty="0"/>
              <a:t>правонарушениям в информационной сфере, влекущим наложение административных взысканий, могут быть отнесены следующие деяния:</a:t>
            </a:r>
          </a:p>
          <a:p>
            <a:pPr marL="342900" lvl="0" indent="-342900" algn="just">
              <a:buFont typeface="+mj-lt"/>
              <a:buAutoNum type="arabicParenR"/>
            </a:pPr>
            <a:r>
              <a:rPr lang="ru-RU" sz="1400" dirty="0"/>
              <a:t>ст. 9.6 – отказ госоргана в предоставлении гражданину информации</a:t>
            </a:r>
          </a:p>
          <a:p>
            <a:pPr marL="342900" lvl="0" indent="-342900" algn="just">
              <a:buFont typeface="+mj-lt"/>
              <a:buAutoNum type="arabicParenR"/>
            </a:pPr>
            <a:r>
              <a:rPr lang="ru-RU" sz="1400" dirty="0"/>
              <a:t>ст. 22.7 – нарушение правил защиты информации</a:t>
            </a:r>
          </a:p>
          <a:p>
            <a:pPr marL="342900" lvl="0" indent="-342900" algn="just">
              <a:buFont typeface="+mj-lt"/>
              <a:buAutoNum type="arabicParenR"/>
            </a:pPr>
            <a:r>
              <a:rPr lang="ru-RU" sz="1400" dirty="0"/>
              <a:t>ст. 22.6 – несанкционированный доступ к компьютерной информации </a:t>
            </a:r>
          </a:p>
          <a:p>
            <a:pPr marL="342900" lvl="0" indent="-342900" algn="just">
              <a:buFont typeface="+mj-lt"/>
              <a:buAutoNum type="arabicParenR"/>
            </a:pPr>
            <a:r>
              <a:rPr lang="ru-RU" sz="1400" dirty="0"/>
              <a:t>ст. 22.10 – незаконный отказ в доступе к архивному документу</a:t>
            </a:r>
          </a:p>
          <a:p>
            <a:pPr marL="342900" lvl="0" indent="-342900" algn="just">
              <a:buFont typeface="+mj-lt"/>
              <a:buAutoNum type="arabicParenR"/>
            </a:pPr>
            <a:r>
              <a:rPr lang="ru-RU" sz="1400" dirty="0"/>
              <a:t>ст. 22.13 – незаконное разглашение коммерческой или иной тайны.</a:t>
            </a:r>
          </a:p>
          <a:p>
            <a:pPr algn="just"/>
            <a:r>
              <a:rPr lang="ru-RU" sz="1400" dirty="0"/>
              <a:t> </a:t>
            </a:r>
          </a:p>
          <a:p>
            <a:pPr lvl="0" algn="just"/>
            <a:r>
              <a:rPr lang="en-US" sz="1600" b="1" dirty="0" smtClean="0"/>
              <a:t>	IV.</a:t>
            </a:r>
            <a:r>
              <a:rPr lang="ru-RU" sz="1600" b="1" dirty="0" smtClean="0"/>
              <a:t>Уголовная </a:t>
            </a:r>
            <a:r>
              <a:rPr lang="ru-RU" sz="1600" b="1" dirty="0"/>
              <a:t>ответственность за преступления в информационной сфере.</a:t>
            </a:r>
            <a:endParaRPr lang="ru-RU" sz="1600" dirty="0"/>
          </a:p>
          <a:p>
            <a:pPr algn="just"/>
            <a:r>
              <a:rPr lang="en-US" sz="1400" dirty="0" smtClean="0"/>
              <a:t>	</a:t>
            </a:r>
          </a:p>
          <a:p>
            <a:pPr algn="just"/>
            <a:r>
              <a:rPr lang="en-US" sz="1400" dirty="0"/>
              <a:t>	</a:t>
            </a:r>
            <a:r>
              <a:rPr lang="ru-RU" sz="1400" dirty="0" smtClean="0"/>
              <a:t>Преступления</a:t>
            </a:r>
            <a:r>
              <a:rPr lang="ru-RU" sz="1400" dirty="0"/>
              <a:t>, посягающие на информационную безопасность, т.е. состояние защищенности жизненно важных интересов физических и юридических лиц в информационной сфере, систематизированы в рамках гл. 31 УК Республики Беларусь «Преступления против информационной безопасности». </a:t>
            </a:r>
          </a:p>
          <a:p>
            <a:pPr algn="just"/>
            <a:r>
              <a:rPr lang="en-US" sz="1400" b="1" dirty="0" smtClean="0"/>
              <a:t>	</a:t>
            </a:r>
            <a:r>
              <a:rPr lang="ru-RU" sz="1400" b="1" dirty="0" smtClean="0"/>
              <a:t>Незаконный </a:t>
            </a:r>
            <a:r>
              <a:rPr lang="ru-RU" sz="1400" b="1" dirty="0"/>
              <a:t>доступ к компьютерной информации (ст. 349 УК). </a:t>
            </a:r>
            <a:r>
              <a:rPr lang="ru-RU" sz="1400" dirty="0"/>
              <a:t>Это преступление заключается в незаконном (без надлежащего разрешения) доступе к комп. информации (на машинных носителях, сетях), если наступили общественно опасные последствия</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algn="just"/>
            <a:r>
              <a:rPr lang="ru-RU" sz="1400" dirty="0" smtClean="0"/>
              <a:t>	</a:t>
            </a:r>
            <a:r>
              <a:rPr lang="ru-RU" sz="1400" b="1" dirty="0"/>
              <a:t>Разработка, использование либо распространение вредоносных программ (ст. 345 УК). </a:t>
            </a:r>
            <a:r>
              <a:rPr lang="ru-RU" sz="1400" dirty="0"/>
              <a:t> Криминализация этого деяния обусловлена тем, что разработка и использование, а также распространение вредоносных программ приводят к уничтожению, блокированию, модификации, копированию, выводу из строя систем ЭМФ и др.</a:t>
            </a:r>
          </a:p>
          <a:p>
            <a:pPr algn="just"/>
            <a:r>
              <a:rPr lang="en-US" sz="1400" b="1" dirty="0" smtClean="0"/>
              <a:t>	</a:t>
            </a:r>
            <a:r>
              <a:rPr lang="ru-RU" sz="1400" b="1" dirty="0" smtClean="0"/>
              <a:t>Модификация </a:t>
            </a:r>
            <a:r>
              <a:rPr lang="ru-RU" sz="1400" b="1" dirty="0"/>
              <a:t>компьютерной информации (ст. 350). </a:t>
            </a:r>
            <a:r>
              <a:rPr lang="ru-RU" sz="1400" dirty="0"/>
              <a:t>Состоит в изменении информации, хранящейся в компьютерной системе, сети или на машинных носителях, либо внесении заведомо ложной информации, причинивших существенный вред, при отсутствии признаков преступления против собственности. </a:t>
            </a:r>
          </a:p>
          <a:p>
            <a:pPr algn="just"/>
            <a:r>
              <a:rPr lang="en-US" sz="1400" b="1" dirty="0" smtClean="0"/>
              <a:t>	</a:t>
            </a:r>
            <a:r>
              <a:rPr lang="ru-RU" sz="1400" b="1" dirty="0" smtClean="0"/>
              <a:t>Компьютерный </a:t>
            </a:r>
            <a:r>
              <a:rPr lang="ru-RU" sz="1400" b="1" dirty="0"/>
              <a:t>саботаж (ст. 351). </a:t>
            </a:r>
            <a:r>
              <a:rPr lang="ru-RU" sz="1400" dirty="0"/>
              <a:t>Состоит в умышленном уничтожении, блокировании, приведении в непригодное состояние компьютерной информации или программы, либо выводе из строя компьютерного оборудования, либо разрушении компьютерной системы, сети или машинного носителя. </a:t>
            </a:r>
          </a:p>
          <a:p>
            <a:pPr algn="just"/>
            <a:r>
              <a:rPr lang="en-US" sz="1400" b="1" dirty="0" smtClean="0"/>
              <a:t>	</a:t>
            </a:r>
            <a:r>
              <a:rPr lang="ru-RU" sz="1400" b="1" dirty="0" smtClean="0"/>
              <a:t>Неправомерное </a:t>
            </a:r>
            <a:r>
              <a:rPr lang="ru-RU" sz="1400" b="1" dirty="0"/>
              <a:t>завладение компьютерной информацией (ст. 352 УК). </a:t>
            </a:r>
            <a:r>
              <a:rPr lang="ru-RU" sz="1400" dirty="0"/>
              <a:t>Состоит в несанкционированном копировании либо ином неправомерном завладении информацией, хранящейся в компьютерной системе, сети или на машинных носителях, либо перехвате информации, передаваемой с использованием средств компьютерной связи, повлекших причинение существенного вреда. </a:t>
            </a:r>
          </a:p>
          <a:p>
            <a:pPr algn="just"/>
            <a:r>
              <a:rPr lang="en-US" sz="1400" dirty="0" smtClean="0"/>
              <a:t>	</a:t>
            </a:r>
            <a:r>
              <a:rPr lang="ru-RU" sz="1400" b="1" dirty="0"/>
              <a:t>Изготовление либо сбыт специальных средств получения неправомерного доступа к компьютерной системе или сети (ст. 353). </a:t>
            </a:r>
            <a:r>
              <a:rPr lang="ru-RU" sz="1400" dirty="0"/>
              <a:t>Состоит в изготовлении с целью сбыта либо сбыте специальных программных или аппаратных средств для получения неправомерного доступа к защищенной компьютерной системе или сети.</a:t>
            </a:r>
          </a:p>
          <a:p>
            <a:pPr algn="just"/>
            <a:r>
              <a:rPr lang="en-US" sz="1400" dirty="0" smtClean="0"/>
              <a:t>	</a:t>
            </a:r>
            <a:r>
              <a:rPr lang="ru-RU" sz="1400" dirty="0" smtClean="0"/>
              <a:t>Помимо </a:t>
            </a:r>
            <a:r>
              <a:rPr lang="ru-RU" sz="1400" dirty="0"/>
              <a:t>главы 31 деяния, причиняющие вред общественным отношения в области оборота информации, содержатся и в иных главах УК, например, в гл. 25 «Преступления против порядка осуществления экономической деятельности» (коммерческий шпионаж – ст. 245, разглашение коммерческой тайны – ст. 255); в гл. 26 «Преступления против экологической безопасности </a:t>
            </a:r>
            <a:r>
              <a:rPr lang="ru-RU" sz="1400" dirty="0" smtClean="0"/>
              <a:t>и</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924425"/>
          </a:xfrm>
          <a:prstGeom prst="rect">
            <a:avLst/>
          </a:prstGeom>
          <a:noFill/>
        </p:spPr>
        <p:txBody>
          <a:bodyPr wrap="square" rtlCol="0">
            <a:spAutoFit/>
          </a:bodyPr>
          <a:lstStyle/>
          <a:p>
            <a:pPr algn="just"/>
            <a:r>
              <a:rPr lang="ru-RU" sz="1400" dirty="0"/>
              <a:t>природной среды» (сокрытие либо умышленное искажение сведений о загрязнении окружающей среды – ст. 268); в гл. 27 «Преступления против общественной безопасности» (несообщение информации об опасности для жизни людей – ст. 308) и др.</a:t>
            </a:r>
          </a:p>
          <a:p>
            <a:pPr algn="just"/>
            <a:endParaRPr lang="en-US" sz="1400" dirty="0" smtClean="0"/>
          </a:p>
          <a:p>
            <a:pPr algn="just"/>
            <a:r>
              <a:rPr lang="en-US" sz="1400" dirty="0"/>
              <a:t>	</a:t>
            </a:r>
            <a:r>
              <a:rPr lang="ru-RU" sz="1600" b="1" dirty="0"/>
              <a:t>2.7 Особые правовые режимы информации </a:t>
            </a:r>
            <a:endParaRPr lang="ru-RU" sz="1600" dirty="0"/>
          </a:p>
          <a:p>
            <a:pPr algn="just"/>
            <a:r>
              <a:rPr lang="ru-RU" sz="1400" b="1" dirty="0"/>
              <a:t> </a:t>
            </a:r>
            <a:endParaRPr lang="ru-RU" sz="1400" dirty="0"/>
          </a:p>
          <a:p>
            <a:pPr algn="just"/>
            <a:r>
              <a:rPr lang="en-US" sz="1400" b="1" dirty="0" smtClean="0"/>
              <a:t>	</a:t>
            </a:r>
            <a:r>
              <a:rPr lang="ru-RU" sz="1600" b="1" dirty="0" smtClean="0"/>
              <a:t>План </a:t>
            </a:r>
            <a:r>
              <a:rPr lang="ru-RU" sz="1600" b="1" dirty="0"/>
              <a:t>лекции</a:t>
            </a:r>
            <a:endParaRPr lang="ru-RU" sz="1600" dirty="0"/>
          </a:p>
          <a:p>
            <a:pPr algn="just"/>
            <a:r>
              <a:rPr lang="ru-RU" sz="1400" b="1" dirty="0"/>
              <a:t> </a:t>
            </a:r>
            <a:endParaRPr lang="ru-RU" sz="1400" dirty="0"/>
          </a:p>
          <a:p>
            <a:pPr marL="400050" lvl="0" indent="-400050" algn="just">
              <a:buFont typeface="+mj-lt"/>
              <a:buAutoNum type="romanUcPeriod"/>
            </a:pPr>
            <a:r>
              <a:rPr lang="ru-RU" sz="1400" dirty="0"/>
              <a:t>Правовой режим государственных секретов</a:t>
            </a:r>
          </a:p>
          <a:p>
            <a:pPr marL="400050" lvl="0" indent="-400050" algn="just">
              <a:buFont typeface="+mj-lt"/>
              <a:buAutoNum type="romanUcPeriod"/>
            </a:pPr>
            <a:r>
              <a:rPr lang="ru-RU" sz="1400" dirty="0"/>
              <a:t>Основания и порядок отнесения сведений к государственным секретам</a:t>
            </a:r>
          </a:p>
          <a:p>
            <a:pPr marL="400050" lvl="0" indent="-400050" algn="just">
              <a:buFont typeface="+mj-lt"/>
              <a:buAutoNum type="romanUcPeriod"/>
            </a:pPr>
            <a:r>
              <a:rPr lang="ru-RU" sz="1400" dirty="0"/>
              <a:t>Распоряжение сведениями, составляющими государственные секреты</a:t>
            </a:r>
          </a:p>
          <a:p>
            <a:pPr marL="400050" lvl="0" indent="-400050" algn="just">
              <a:buFont typeface="+mj-lt"/>
              <a:buAutoNum type="romanUcPeriod"/>
            </a:pPr>
            <a:r>
              <a:rPr lang="ru-RU" sz="1400" dirty="0"/>
              <a:t>Защита государственных секретов. Формы и порядок допуска к государственным секретам</a:t>
            </a:r>
          </a:p>
          <a:p>
            <a:pPr marL="400050" lvl="0" indent="-400050" algn="just">
              <a:buFont typeface="+mj-lt"/>
              <a:buAutoNum type="romanUcPeriod"/>
            </a:pPr>
            <a:r>
              <a:rPr lang="ru-RU" sz="1400" dirty="0"/>
              <a:t>Порядок направления в Национальный центр правовой информации правовых актов, содержащих служебную информацию ограниченного распространения, и предоставления допуска к ним</a:t>
            </a:r>
          </a:p>
          <a:p>
            <a:pPr marL="400050" lvl="0" indent="-400050" algn="just">
              <a:buFont typeface="+mj-lt"/>
              <a:buAutoNum type="romanUcPeriod"/>
            </a:pPr>
            <a:r>
              <a:rPr lang="ru-RU" sz="1400" dirty="0"/>
              <a:t>Правовой режим персональных данных</a:t>
            </a:r>
          </a:p>
          <a:p>
            <a:pPr marL="400050" lvl="0" indent="-400050" algn="just">
              <a:buFont typeface="+mj-lt"/>
              <a:buAutoNum type="romanUcPeriod"/>
            </a:pPr>
            <a:r>
              <a:rPr lang="ru-RU" sz="1400" dirty="0"/>
              <a:t>Коммерческая тайна: понятие и содержание</a:t>
            </a:r>
          </a:p>
          <a:p>
            <a:pPr marL="400050" lvl="0" indent="-400050" algn="just">
              <a:buFont typeface="+mj-lt"/>
              <a:buAutoNum type="romanUcPeriod"/>
            </a:pPr>
            <a:r>
              <a:rPr lang="ru-RU" sz="1400" dirty="0"/>
              <a:t>Правовой режим банковской тайны</a:t>
            </a:r>
          </a:p>
          <a:p>
            <a:pPr marL="400050" lvl="0" indent="-400050" algn="just">
              <a:buFont typeface="+mj-lt"/>
              <a:buAutoNum type="romanUcPeriod"/>
            </a:pPr>
            <a:r>
              <a:rPr lang="ru-RU" sz="1400" dirty="0"/>
              <a:t>Профессиональная тайна: понятие и виды</a:t>
            </a:r>
          </a:p>
          <a:p>
            <a:pPr algn="just"/>
            <a:r>
              <a:rPr lang="ru-RU" sz="1400" b="1" dirty="0"/>
              <a:t> </a:t>
            </a:r>
            <a:endParaRPr lang="ru-RU" sz="1400" dirty="0"/>
          </a:p>
          <a:p>
            <a:pPr lvl="0" algn="just"/>
            <a:r>
              <a:rPr lang="en-US" sz="1400" b="1" dirty="0" smtClean="0"/>
              <a:t>	</a:t>
            </a:r>
            <a:r>
              <a:rPr lang="en-US" sz="1600" b="1" dirty="0" smtClean="0"/>
              <a:t>I. </a:t>
            </a:r>
            <a:r>
              <a:rPr lang="ru-RU" sz="1600" b="1" dirty="0" smtClean="0"/>
              <a:t>Правовой </a:t>
            </a:r>
            <a:r>
              <a:rPr lang="ru-RU" sz="1600" b="1" dirty="0"/>
              <a:t>режим государственных секретов</a:t>
            </a:r>
            <a:endParaRPr lang="ru-RU" sz="1600" dirty="0"/>
          </a:p>
          <a:p>
            <a:pPr algn="just"/>
            <a:r>
              <a:rPr lang="en-US" sz="1400" dirty="0" smtClean="0"/>
              <a:t>	</a:t>
            </a:r>
            <a:r>
              <a:rPr lang="ru-RU" sz="1400" dirty="0"/>
              <a:t>Правовой режим государственных секретов определяется Законом Республики Беларусь от 19 июля 2010 г. № 170-З «О государственных секретах</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smtClean="0"/>
              <a:t>	</a:t>
            </a:r>
            <a:r>
              <a:rPr lang="ru-RU" sz="1400" u="sng" dirty="0"/>
              <a:t>В соответствии с законом государственные секреты</a:t>
            </a:r>
            <a:r>
              <a:rPr lang="ru-RU" sz="1400" dirty="0"/>
              <a:t> (сведения, составляющие государственные секреты) представляют собой сведения, отнесенные в установленном порядке к государственным секретам, защищаемые государством на основании законодательства Республики Беларусь.</a:t>
            </a:r>
          </a:p>
          <a:p>
            <a:pPr algn="just"/>
            <a:r>
              <a:rPr lang="en-US" sz="1400" dirty="0" smtClean="0"/>
              <a:t>	</a:t>
            </a:r>
            <a:r>
              <a:rPr lang="ru-RU" sz="1400" dirty="0" smtClean="0"/>
              <a:t>Для </a:t>
            </a:r>
            <a:r>
              <a:rPr lang="ru-RU" sz="1400" dirty="0"/>
              <a:t>государственных секретов установлен особый правовой режим, суть которого заключается в жестком ограничении доступа к такой информации, защите ее от несанкционированного использования и четком определении круга лиц, которым предоставляется доступ к такой информации. </a:t>
            </a:r>
          </a:p>
          <a:p>
            <a:pPr algn="just"/>
            <a:r>
              <a:rPr lang="en-US" sz="1400" dirty="0" smtClean="0"/>
              <a:t>	</a:t>
            </a:r>
            <a:r>
              <a:rPr lang="ru-RU" sz="1400" u="sng" dirty="0" smtClean="0"/>
              <a:t>Сведения </a:t>
            </a:r>
            <a:r>
              <a:rPr lang="ru-RU" sz="1400" u="sng" dirty="0"/>
              <a:t>признаются государственными секретами, если:</a:t>
            </a:r>
            <a:endParaRPr lang="ru-RU" sz="1400" dirty="0"/>
          </a:p>
          <a:p>
            <a:pPr marL="285750" lvl="0" indent="-285750" algn="just">
              <a:buFont typeface="Arial" pitchFamily="34" charset="0"/>
              <a:buChar char="•"/>
            </a:pPr>
            <a:r>
              <a:rPr lang="ru-RU" sz="1400" dirty="0"/>
              <a:t>имеют действительную или потенциальную ценность;</a:t>
            </a:r>
          </a:p>
          <a:p>
            <a:pPr marL="285750" lvl="0" indent="-285750" algn="just">
              <a:buFont typeface="Arial" pitchFamily="34" charset="0"/>
              <a:buChar char="•"/>
            </a:pPr>
            <a:r>
              <a:rPr lang="ru-RU" sz="1400" dirty="0"/>
              <a:t>свободное распространение таких сведений способно повлечь за собой причинение вреда национальной безопасности Республики Беларусь, правам и законным интересам ее граждан;</a:t>
            </a:r>
          </a:p>
          <a:p>
            <a:pPr marL="285750" lvl="0" indent="-285750" algn="just">
              <a:buFont typeface="Arial" pitchFamily="34" charset="0"/>
              <a:buChar char="•"/>
            </a:pPr>
            <a:r>
              <a:rPr lang="ru-RU" sz="1400" dirty="0"/>
              <a:t>соответствуют требованиям законодательства Республики Беларусь;</a:t>
            </a:r>
          </a:p>
          <a:p>
            <a:pPr marL="285750" lvl="0" indent="-285750" algn="just">
              <a:buFont typeface="Arial" pitchFamily="34" charset="0"/>
              <a:buChar char="•"/>
            </a:pPr>
            <a:r>
              <a:rPr lang="ru-RU" sz="1400" dirty="0"/>
              <a:t>к ним нет свободного доступа на законном основании;</a:t>
            </a:r>
          </a:p>
          <a:p>
            <a:pPr marL="285750" lvl="0" indent="-285750" algn="just">
              <a:buFont typeface="Arial" pitchFamily="34" charset="0"/>
              <a:buChar char="•"/>
            </a:pPr>
            <a:r>
              <a:rPr lang="ru-RU" sz="1400" dirty="0"/>
              <a:t>обладатель таких сведений принимает меры к охране их конфиденциальности.</a:t>
            </a:r>
          </a:p>
          <a:p>
            <a:pPr algn="just"/>
            <a:r>
              <a:rPr lang="en-US" sz="1400" dirty="0" smtClean="0"/>
              <a:t>	</a:t>
            </a:r>
            <a:r>
              <a:rPr lang="ru-RU" sz="1400" dirty="0"/>
              <a:t>Государственное регулирование и управление в сфере государственных секретов осуществляются Президентом Республики Беларусь, Советом Министров Республики Беларусь, а также Межведомственной комиссией по защите государственных секретов при Совете Безопасности Республики Беларусь, уполномоченным государственным органом по защите государственных секретов, органами государственной безопасности, и Оперативно-аналитическим центром при Президенте Республики Беларусь.</a:t>
            </a:r>
          </a:p>
          <a:p>
            <a:pPr algn="just"/>
            <a:r>
              <a:rPr lang="en-US" sz="1400" dirty="0" smtClean="0"/>
              <a:t>	</a:t>
            </a:r>
            <a:r>
              <a:rPr lang="ru-RU" sz="1400" dirty="0"/>
              <a:t>Государственные секреты подразделяются на </a:t>
            </a:r>
            <a:r>
              <a:rPr lang="ru-RU" sz="1400" u="sng" dirty="0"/>
              <a:t>две категории:</a:t>
            </a:r>
            <a:r>
              <a:rPr lang="ru-RU" sz="1400" dirty="0"/>
              <a:t> </a:t>
            </a:r>
          </a:p>
          <a:p>
            <a:pPr marL="342900" lvl="0" indent="-342900" algn="just">
              <a:buFont typeface="+mj-lt"/>
              <a:buAutoNum type="arabicPeriod"/>
            </a:pPr>
            <a:r>
              <a:rPr lang="ru-RU" sz="1400" dirty="0"/>
              <a:t>государственную тайну (сведения, составляющие государственную тайну);</a:t>
            </a:r>
          </a:p>
          <a:p>
            <a:pPr marL="342900" lvl="0" indent="-342900" algn="just">
              <a:buFont typeface="+mj-lt"/>
              <a:buAutoNum type="arabicPeriod"/>
            </a:pPr>
            <a:r>
              <a:rPr lang="ru-RU" sz="1400" dirty="0"/>
              <a:t>служебную тайну (сведения, составляющие служебную тайну</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401205"/>
          </a:xfrm>
          <a:prstGeom prst="rect">
            <a:avLst/>
          </a:prstGeom>
          <a:noFill/>
        </p:spPr>
        <p:txBody>
          <a:bodyPr wrap="square" rtlCol="0">
            <a:spAutoFit/>
          </a:bodyPr>
          <a:lstStyle/>
          <a:p>
            <a:r>
              <a:rPr lang="ru-RU" sz="1400" dirty="0" smtClean="0"/>
              <a:t>	</a:t>
            </a:r>
            <a:r>
              <a:rPr lang="ru-RU" sz="1400" u="sng" dirty="0"/>
              <a:t>Государственная тайна</a:t>
            </a:r>
            <a:r>
              <a:rPr lang="ru-RU" sz="1400" dirty="0"/>
              <a:t> - сведения, в результате разглашения или утраты которых могут наступить тяжкие последствия для национальной безопасности Республики Беларусь. Отнесение сведений к государственной тайне осуществляется в соответствии с Указом Президента Республики Беларусь от 12.04.2004 г. № 186 «Об утверждении Перечня сведений, составляющих государственную тайну Республики Беларусь».</a:t>
            </a:r>
          </a:p>
          <a:p>
            <a:r>
              <a:rPr lang="en-US" sz="1400" dirty="0" smtClean="0"/>
              <a:t>	</a:t>
            </a:r>
            <a:r>
              <a:rPr lang="ru-RU" sz="1400" u="sng" dirty="0" smtClean="0"/>
              <a:t>Служебная </a:t>
            </a:r>
            <a:r>
              <a:rPr lang="ru-RU" sz="1400" u="sng" dirty="0"/>
              <a:t>тайна</a:t>
            </a:r>
            <a:r>
              <a:rPr lang="ru-RU" sz="1400" dirty="0"/>
              <a:t> - сведения, в результате разглашения или утраты которых может быть причинен существенный вред национальной безопасности Республики Беларусь. Служебная тайна может являться составной частью государственной тайны, не раскрывая ее в целом.</a:t>
            </a:r>
          </a:p>
          <a:p>
            <a:r>
              <a:rPr lang="en-US" sz="1400" dirty="0" smtClean="0"/>
              <a:t>	</a:t>
            </a:r>
            <a:r>
              <a:rPr lang="ru-RU" sz="1400" dirty="0" smtClean="0"/>
              <a:t>Для </a:t>
            </a:r>
            <a:r>
              <a:rPr lang="ru-RU" sz="1400" dirty="0"/>
              <a:t>государственных секретов в зависимости от тяжести последствий, которые наступили или могут наступить, размера вреда, который причинен или может быть причинен в результате их разглашения или утраты, устанавливаются следующие </a:t>
            </a:r>
            <a:r>
              <a:rPr lang="ru-RU" sz="1400" u="sng" dirty="0"/>
              <a:t>степени секретности:</a:t>
            </a:r>
            <a:endParaRPr lang="ru-RU" sz="1400" dirty="0"/>
          </a:p>
          <a:p>
            <a:pPr marL="285750" lvl="0" indent="-285750">
              <a:buFont typeface="Arial" pitchFamily="34" charset="0"/>
              <a:buChar char="•"/>
            </a:pPr>
            <a:r>
              <a:rPr lang="ru-RU" sz="1400" dirty="0"/>
              <a:t>для государственной тайны – «Особой важности», «Совершенно секретно»;</a:t>
            </a:r>
          </a:p>
          <a:p>
            <a:pPr marL="285750" lvl="0" indent="-285750">
              <a:buFont typeface="Arial" pitchFamily="34" charset="0"/>
              <a:buChar char="•"/>
            </a:pPr>
            <a:r>
              <a:rPr lang="ru-RU" sz="1400" dirty="0"/>
              <a:t>для служебной тайны – «Секретно».</a:t>
            </a:r>
          </a:p>
          <a:p>
            <a:r>
              <a:rPr lang="en-US" sz="1400" dirty="0" smtClean="0"/>
              <a:t>	</a:t>
            </a:r>
            <a:r>
              <a:rPr lang="ru-RU" sz="1400" dirty="0"/>
              <a:t>На носителях государственных секретов, сопроводительной документации к ним в зависимости от степени секретности государственных секретов проставляются следующие </a:t>
            </a:r>
            <a:r>
              <a:rPr lang="ru-RU" sz="1400" u="sng" dirty="0"/>
              <a:t>грифы секретности:</a:t>
            </a:r>
            <a:endParaRPr lang="ru-RU" sz="1400" dirty="0"/>
          </a:p>
          <a:p>
            <a:pPr marL="342900" lvl="0" indent="-342900">
              <a:buFont typeface="+mj-lt"/>
              <a:buAutoNum type="arabicPeriod"/>
            </a:pPr>
            <a:r>
              <a:rPr lang="ru-RU" sz="1400" dirty="0"/>
              <a:t>на носителях государственной тайны и (или) сопроводительной документации к ним – «Особой важности», «Совершенно секретно»;</a:t>
            </a:r>
          </a:p>
          <a:p>
            <a:pPr marL="342900" lvl="0" indent="-342900">
              <a:buFont typeface="+mj-lt"/>
              <a:buAutoNum type="arabicPeriod"/>
            </a:pPr>
            <a:r>
              <a:rPr lang="ru-RU" sz="1400" dirty="0"/>
              <a:t>на носителях служебной тайны и (или) сопроводительной документации к ним – «Секретно».</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4862870"/>
          </a:xfrm>
          <a:prstGeom prst="rect">
            <a:avLst/>
          </a:prstGeom>
          <a:noFill/>
        </p:spPr>
        <p:txBody>
          <a:bodyPr wrap="square" rtlCol="0">
            <a:spAutoFit/>
          </a:bodyPr>
          <a:lstStyle/>
          <a:p>
            <a:pPr lvl="0" algn="just"/>
            <a:r>
              <a:rPr lang="ru-RU" sz="1400" dirty="0" smtClean="0"/>
              <a:t>	</a:t>
            </a:r>
            <a:r>
              <a:rPr lang="en-US" sz="1600" b="1" dirty="0" smtClean="0"/>
              <a:t>III. </a:t>
            </a:r>
            <a:r>
              <a:rPr lang="ru-RU" sz="1600" b="1" dirty="0" smtClean="0"/>
              <a:t>Основания </a:t>
            </a:r>
            <a:r>
              <a:rPr lang="ru-RU" sz="1600" b="1" dirty="0"/>
              <a:t>и порядок отнесения сведений к государственным секретам</a:t>
            </a:r>
          </a:p>
          <a:p>
            <a:pPr algn="just"/>
            <a:endParaRPr lang="en-US" sz="1400" dirty="0" smtClean="0"/>
          </a:p>
          <a:p>
            <a:pPr algn="just"/>
            <a:r>
              <a:rPr lang="en-US" sz="1400" dirty="0"/>
              <a:t>	</a:t>
            </a:r>
            <a:r>
              <a:rPr lang="ru-RU" sz="1400" dirty="0"/>
              <a:t>Отнесение сведений к государственным секретам осуществляется государственными органами и иными организациями, наделенными полномочием по отнесению сведений к государственным секретам, с учетом перечня сведений, подлежащих отнесению к государственным секретам.</a:t>
            </a:r>
          </a:p>
          <a:p>
            <a:pPr algn="just"/>
            <a:r>
              <a:rPr lang="en-US" sz="1400" dirty="0" smtClean="0"/>
              <a:t>	</a:t>
            </a:r>
            <a:r>
              <a:rPr lang="ru-RU" sz="1400" dirty="0" smtClean="0"/>
              <a:t>Государственные </a:t>
            </a:r>
            <a:r>
              <a:rPr lang="ru-RU" sz="1400" dirty="0"/>
              <a:t>органы и иные организации, наделенные полномочием по отнесению сведений к государственным секретам, в сфере своей деятельности разрабатывают и утверждают перечни сведений, подлежащих засекречиванию, которое осуществляется посредством установления ограничений на распространение и предоставление сведений и применения иных мер защиты в соответствии с актами законодательства Республики Беларусь. При этом при засекречивании на носителе государственных секретов и сопроводительной документации к нему проставляется гриф секретности. Для государственных секретов, как правило, устанавливаются следующие сроки засекречивания:</a:t>
            </a:r>
          </a:p>
          <a:p>
            <a:pPr marL="342900" lvl="0" indent="-342900" algn="just">
              <a:buFont typeface="+mj-lt"/>
              <a:buAutoNum type="arabicPeriod"/>
            </a:pPr>
            <a:r>
              <a:rPr lang="ru-RU" sz="1400" dirty="0"/>
              <a:t>для государственной тайны – до тридцати лет;</a:t>
            </a:r>
          </a:p>
          <a:p>
            <a:pPr marL="342900" lvl="0" indent="-342900" algn="just">
              <a:buFont typeface="+mj-lt"/>
              <a:buAutoNum type="arabicPeriod"/>
            </a:pPr>
            <a:r>
              <a:rPr lang="ru-RU" sz="1400" dirty="0"/>
              <a:t>для служебной тайны – до десяти лет.</a:t>
            </a:r>
          </a:p>
          <a:p>
            <a:pPr algn="just"/>
            <a:r>
              <a:rPr lang="en-US" sz="1400" dirty="0" smtClean="0"/>
              <a:t>	</a:t>
            </a:r>
            <a:r>
              <a:rPr lang="ru-RU" sz="1400" dirty="0" smtClean="0"/>
              <a:t>Срок </a:t>
            </a:r>
            <a:r>
              <a:rPr lang="ru-RU" sz="1400" dirty="0"/>
              <a:t>засекречивания исчисляется с даты засекречивания и в установленном законодательством порядке может быть изменен.</a:t>
            </a:r>
          </a:p>
          <a:p>
            <a:pPr algn="just"/>
            <a:r>
              <a:rPr lang="en-US" sz="1400" dirty="0" smtClean="0"/>
              <a:t>	</a:t>
            </a:r>
            <a:r>
              <a:rPr lang="ru-RU" sz="1400" u="sng" dirty="0" smtClean="0"/>
              <a:t>Согласно </a:t>
            </a:r>
            <a:r>
              <a:rPr lang="ru-RU" sz="1400" u="sng" dirty="0"/>
              <a:t>ст. 14 Закона «О государственных секретах» к государственным секретам могут быть отнесены:</a:t>
            </a:r>
            <a:endParaRPr lang="ru-RU" sz="1400" dirty="0"/>
          </a:p>
          <a:p>
            <a:pPr marL="342900" lvl="0" indent="-342900" algn="just">
              <a:buFont typeface="+mj-lt"/>
              <a:buAutoNum type="arabicPeriod"/>
            </a:pPr>
            <a:r>
              <a:rPr lang="ru-RU" sz="1400" i="1" dirty="0"/>
              <a:t>сведения в области политики:</a:t>
            </a:r>
            <a:endParaRPr lang="ru-RU" sz="1400" dirty="0"/>
          </a:p>
          <a:p>
            <a:pPr marL="0" lvl="1" algn="just"/>
            <a:r>
              <a:rPr lang="en-US" sz="1400" dirty="0" smtClean="0"/>
              <a:t>1.1. </a:t>
            </a:r>
            <a:r>
              <a:rPr lang="ru-RU" sz="1400" dirty="0" smtClean="0"/>
              <a:t>о </a:t>
            </a:r>
            <a:r>
              <a:rPr lang="ru-RU" sz="1400" dirty="0"/>
              <a:t>стратегии и тактике внешней политики, а также внешнеэкономической деятельности</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lvl="1" algn="just"/>
            <a:r>
              <a:rPr lang="en-US" sz="1400" dirty="0" smtClean="0"/>
              <a:t>1.2. </a:t>
            </a:r>
            <a:r>
              <a:rPr lang="ru-RU" sz="1400" dirty="0" smtClean="0"/>
              <a:t>о </a:t>
            </a:r>
            <a:r>
              <a:rPr lang="ru-RU" sz="1400" dirty="0"/>
              <a:t>подготовке, заключении, содержании, выполнении, приостановлении или </a:t>
            </a:r>
            <a:r>
              <a:rPr lang="ru-RU" sz="1400" dirty="0" smtClean="0"/>
              <a:t>прекращении действия </a:t>
            </a:r>
            <a:r>
              <a:rPr lang="ru-RU" sz="1400" dirty="0"/>
              <a:t>международных договоров Республики Беларусь;</a:t>
            </a:r>
          </a:p>
          <a:p>
            <a:pPr lvl="1" algn="just"/>
            <a:r>
              <a:rPr lang="en-US" sz="1400" dirty="0" smtClean="0"/>
              <a:t>1.3. </a:t>
            </a:r>
            <a:r>
              <a:rPr lang="ru-RU" sz="1400" dirty="0" smtClean="0"/>
              <a:t>об </a:t>
            </a:r>
            <a:r>
              <a:rPr lang="ru-RU" sz="1400" dirty="0"/>
              <a:t>экспорте и импорте вооружения и военной техники;</a:t>
            </a:r>
          </a:p>
          <a:p>
            <a:pPr lvl="1" algn="just"/>
            <a:r>
              <a:rPr lang="en-US" sz="1400" dirty="0" smtClean="0"/>
              <a:t>1.4. </a:t>
            </a:r>
            <a:r>
              <a:rPr lang="ru-RU" sz="1400" dirty="0" smtClean="0"/>
              <a:t>о </a:t>
            </a:r>
            <a:r>
              <a:rPr lang="ru-RU" sz="1400" dirty="0"/>
              <a:t>содержании или объемах экономического сотрудничества с иностранными государствами в военное время;</a:t>
            </a:r>
          </a:p>
          <a:p>
            <a:pPr marL="342900" lvl="0" indent="-342900" algn="just">
              <a:buFont typeface="+mj-lt"/>
              <a:buAutoNum type="arabicPeriod" startAt="2"/>
            </a:pPr>
            <a:r>
              <a:rPr lang="ru-RU" sz="1400" i="1" dirty="0"/>
              <a:t>сведения в области экономики и финансов:</a:t>
            </a:r>
            <a:endParaRPr lang="ru-RU" sz="1400" dirty="0"/>
          </a:p>
          <a:p>
            <a:pPr lvl="1" algn="just"/>
            <a:r>
              <a:rPr lang="en-US" sz="1400" dirty="0" smtClean="0"/>
              <a:t>2.1. </a:t>
            </a:r>
            <a:r>
              <a:rPr lang="ru-RU" sz="1400" dirty="0" smtClean="0"/>
              <a:t>о </a:t>
            </a:r>
            <a:r>
              <a:rPr lang="ru-RU" sz="1400" dirty="0"/>
              <a:t>содержании планов подготовки экономики к отражению возможной военной агрессии;</a:t>
            </a:r>
          </a:p>
          <a:p>
            <a:pPr lvl="1" algn="just"/>
            <a:r>
              <a:rPr lang="en-US" sz="1400" dirty="0" smtClean="0"/>
              <a:t>2.2. </a:t>
            </a:r>
            <a:r>
              <a:rPr lang="ru-RU" sz="1400" dirty="0" smtClean="0"/>
              <a:t>о </a:t>
            </a:r>
            <a:r>
              <a:rPr lang="ru-RU" sz="1400" dirty="0"/>
              <a:t>мобилизационных мощностях промышленности по изготовлению и ремонту вооружения и военной техники;</a:t>
            </a:r>
          </a:p>
          <a:p>
            <a:pPr lvl="1" algn="just"/>
            <a:r>
              <a:rPr lang="en-US" sz="1400" dirty="0" smtClean="0"/>
              <a:t>2.3. </a:t>
            </a:r>
            <a:r>
              <a:rPr lang="ru-RU" sz="1400" dirty="0" smtClean="0"/>
              <a:t>о </a:t>
            </a:r>
            <a:r>
              <a:rPr lang="ru-RU" sz="1400" dirty="0"/>
              <a:t>планах (заданиях) государственного оборонного заказа, об объемах выпуска и поставках вооружения и военной техники, военно-технического имущества;</a:t>
            </a:r>
          </a:p>
          <a:p>
            <a:pPr lvl="1" algn="just"/>
            <a:r>
              <a:rPr lang="en-US" sz="1400" dirty="0" smtClean="0"/>
              <a:t>2.4.</a:t>
            </a:r>
            <a:r>
              <a:rPr lang="ru-RU" sz="1400" dirty="0" smtClean="0"/>
              <a:t>об </a:t>
            </a:r>
            <a:r>
              <a:rPr lang="ru-RU" sz="1400" dirty="0"/>
              <a:t>объемах финансирования из республиканского бюджета Вооруженных Сил Республики Беларусь, других войск и воинских формирований, правоохранительных и иных государственных органов, обеспечивающих национальную безопасность Республики Беларусь;</a:t>
            </a:r>
          </a:p>
          <a:p>
            <a:pPr lvl="1" algn="just"/>
            <a:r>
              <a:rPr lang="en-US" sz="1400" dirty="0" smtClean="0"/>
              <a:t>1.5. </a:t>
            </a:r>
            <a:r>
              <a:rPr lang="ru-RU" sz="1400" dirty="0" smtClean="0"/>
              <a:t>о </a:t>
            </a:r>
            <a:r>
              <a:rPr lang="ru-RU" sz="1400" dirty="0"/>
              <a:t>технологии изготовления системы защиты, применяемой при производстве денежных знаков, бланков ценных бумаг и других документов с определенной степенью защиты, обеспечиваемых государством;</a:t>
            </a:r>
          </a:p>
          <a:p>
            <a:pPr marL="342900" lvl="0" indent="-342900" algn="just">
              <a:buFont typeface="+mj-lt"/>
              <a:buAutoNum type="arabicPeriod" startAt="3"/>
            </a:pPr>
            <a:r>
              <a:rPr lang="ru-RU" sz="1400" i="1" dirty="0"/>
              <a:t>сведения в области науки и техники:</a:t>
            </a:r>
            <a:endParaRPr lang="ru-RU" sz="1400" dirty="0"/>
          </a:p>
          <a:p>
            <a:pPr lvl="1" algn="just"/>
            <a:r>
              <a:rPr lang="en-US" sz="1400" dirty="0" smtClean="0"/>
              <a:t>3.1. </a:t>
            </a:r>
            <a:r>
              <a:rPr lang="ru-RU" sz="1400" dirty="0" smtClean="0"/>
              <a:t>о </a:t>
            </a:r>
            <a:r>
              <a:rPr lang="ru-RU" sz="1400" dirty="0"/>
              <a:t>содержании государственных и других программ, концепций по направлениям, определяющим национальную безопасность Республики Беларусь;</a:t>
            </a:r>
          </a:p>
          <a:p>
            <a:pPr lvl="1" algn="just"/>
            <a:r>
              <a:rPr lang="en-US" sz="1400" dirty="0" smtClean="0"/>
              <a:t>3.2. </a:t>
            </a:r>
            <a:r>
              <a:rPr lang="ru-RU" sz="1400" dirty="0" smtClean="0"/>
              <a:t>о </a:t>
            </a:r>
            <a:r>
              <a:rPr lang="ru-RU" sz="1400" dirty="0"/>
              <a:t>проведении научно-исследовательских, опытно-технологических и опытно-конструкторских работ в интересах национальной безопасности Республики Беларусь;</a:t>
            </a:r>
          </a:p>
          <a:p>
            <a:pPr algn="just"/>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2365"/>
            <a:ext cx="8118149" cy="5262979"/>
          </a:xfrm>
          <a:prstGeom prst="rect">
            <a:avLst/>
          </a:prstGeom>
          <a:noFill/>
        </p:spPr>
        <p:txBody>
          <a:bodyPr wrap="square" rtlCol="0">
            <a:spAutoFit/>
          </a:bodyPr>
          <a:lstStyle/>
          <a:p>
            <a:pPr marL="342900" lvl="0" indent="-342900" algn="just">
              <a:buFont typeface="+mj-lt"/>
              <a:buAutoNum type="arabicPeriod" startAt="4"/>
            </a:pPr>
            <a:r>
              <a:rPr lang="ru-RU" sz="1400" i="1" dirty="0"/>
              <a:t>сведения в военной области:</a:t>
            </a:r>
            <a:endParaRPr lang="ru-RU" sz="1400" dirty="0"/>
          </a:p>
          <a:p>
            <a:pPr lvl="1" algn="just"/>
            <a:r>
              <a:rPr lang="en-US" sz="1400" dirty="0" smtClean="0"/>
              <a:t>4.1. </a:t>
            </a:r>
            <a:r>
              <a:rPr lang="ru-RU" sz="1400" dirty="0" smtClean="0"/>
              <a:t>о </a:t>
            </a:r>
            <a:r>
              <a:rPr lang="ru-RU" sz="1400" dirty="0"/>
              <a:t>планах строительства Вооруженных Сил Республики Беларусь, содержании основных направлений (программ) развития вооружения и военной техники;</a:t>
            </a:r>
          </a:p>
          <a:p>
            <a:pPr lvl="1" algn="just"/>
            <a:r>
              <a:rPr lang="en-US" sz="1400" dirty="0" smtClean="0"/>
              <a:t>4.2. </a:t>
            </a:r>
            <a:r>
              <a:rPr lang="ru-RU" sz="1400" dirty="0" smtClean="0"/>
              <a:t>о </a:t>
            </a:r>
            <a:r>
              <a:rPr lang="ru-RU" sz="1400" dirty="0"/>
              <a:t>тактико-технических характеристиках и возможностях боевого применения вооружения и военной техники;</a:t>
            </a:r>
          </a:p>
          <a:p>
            <a:pPr lvl="1" algn="just"/>
            <a:r>
              <a:rPr lang="en-US" sz="1400" dirty="0" smtClean="0"/>
              <a:t>4.3. </a:t>
            </a:r>
            <a:r>
              <a:rPr lang="ru-RU" sz="1400" dirty="0" smtClean="0"/>
              <a:t>о </a:t>
            </a:r>
            <a:r>
              <a:rPr lang="ru-RU" sz="1400" dirty="0"/>
              <a:t>системе управления Вооруженными Силами Республики Беларусь;</a:t>
            </a:r>
          </a:p>
          <a:p>
            <a:pPr lvl="1" algn="just"/>
            <a:r>
              <a:rPr lang="en-US" sz="1400" dirty="0" smtClean="0"/>
              <a:t>4.4. </a:t>
            </a:r>
            <a:r>
              <a:rPr lang="ru-RU" sz="1400" dirty="0" smtClean="0"/>
              <a:t>о </a:t>
            </a:r>
            <a:r>
              <a:rPr lang="ru-RU" sz="1400" dirty="0"/>
              <a:t>содержании стратегических или оперативных планов, планов территориальной обороны, документов боевого управления по подготовке и проведению операций, стратегическому развертыванию Вооруженных Сил Республики Беларусь, других войск и воинских формирований, их боевой, мобилизационной готовности и мобилизационных ресурсах;</a:t>
            </a:r>
          </a:p>
          <a:p>
            <a:pPr lvl="1" algn="just"/>
            <a:r>
              <a:rPr lang="en-US" sz="1400" dirty="0" smtClean="0"/>
              <a:t>4.5. </a:t>
            </a:r>
            <a:r>
              <a:rPr lang="ru-RU" sz="1400" dirty="0" smtClean="0"/>
              <a:t>о </a:t>
            </a:r>
            <a:r>
              <a:rPr lang="ru-RU" sz="1400" dirty="0"/>
              <a:t>назначении, местонахождении, степени защищенности, системе охраны особо режимных и режимных объектов, пунктов управления государством в военное время или их проектировании, строительстве, эксплуатации, степени готовности;</a:t>
            </a:r>
          </a:p>
          <a:p>
            <a:pPr marL="342900" lvl="0" indent="-342900" algn="just">
              <a:buFont typeface="+mj-lt"/>
              <a:buAutoNum type="arabicPeriod" startAt="5"/>
            </a:pPr>
            <a:r>
              <a:rPr lang="ru-RU" sz="1400" i="1" dirty="0"/>
              <a:t>сведения в области разведывательной, контрразведывательной и оперативно-розыскной деятельности:</a:t>
            </a:r>
            <a:endParaRPr lang="ru-RU" sz="1400" dirty="0"/>
          </a:p>
          <a:p>
            <a:pPr lvl="1" algn="just"/>
            <a:r>
              <a:rPr lang="en-US" sz="1400" dirty="0" smtClean="0"/>
              <a:t>5.1. </a:t>
            </a:r>
            <a:r>
              <a:rPr lang="ru-RU" sz="1400" dirty="0" smtClean="0"/>
              <a:t>об </a:t>
            </a:r>
            <a:r>
              <a:rPr lang="ru-RU" sz="1400" dirty="0"/>
              <a:t>организации, тактике, силах, средствах, объектах, методах, планах разведывательной, контрразведывательной и оперативно-розыскной деятельности, в том числе по обеспечению собственной безопасности в органах, осуществляющих такую деятельность;</a:t>
            </a:r>
          </a:p>
          <a:p>
            <a:pPr lvl="1" algn="just"/>
            <a:r>
              <a:rPr lang="en-US" sz="1400" dirty="0" smtClean="0"/>
              <a:t>5.2. </a:t>
            </a:r>
            <a:r>
              <a:rPr lang="ru-RU" sz="1400" dirty="0" smtClean="0"/>
              <a:t>о </a:t>
            </a:r>
            <a:r>
              <a:rPr lang="ru-RU" sz="1400" dirty="0"/>
              <a:t>финансировании мероприятий, проводимых органами, осуществляющими разведывательную, контрразведывательную и оперативно-розыскную деятельность;</a:t>
            </a:r>
          </a:p>
          <a:p>
            <a:pPr lvl="1" algn="just"/>
            <a:r>
              <a:rPr lang="en-US" sz="1400" dirty="0" smtClean="0"/>
              <a:t>5.3. </a:t>
            </a:r>
            <a:r>
              <a:rPr lang="ru-RU" sz="1400" dirty="0" smtClean="0"/>
              <a:t>о </a:t>
            </a:r>
            <a:r>
              <a:rPr lang="ru-RU" sz="1400" dirty="0"/>
              <a:t>гражданах, сотрудничающих (сотрудничавших) на конфиденциальной основе с органами, осуществляющими разведывательную, контрразведывательную и оперативно-розыскную деятельность, а также о штатных негласных сотрудниках и сотрудниках этих органов, в том числе внедренных в организованные группы, выполняющих (выполнявших) специальные задания</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268760"/>
            <a:ext cx="8118149" cy="5262979"/>
          </a:xfrm>
          <a:prstGeom prst="rect">
            <a:avLst/>
          </a:prstGeom>
          <a:noFill/>
        </p:spPr>
        <p:txBody>
          <a:bodyPr wrap="square" rtlCol="0">
            <a:spAutoFit/>
          </a:bodyPr>
          <a:lstStyle/>
          <a:p>
            <a:pPr marL="342900" lvl="0" indent="-342900" algn="just">
              <a:buFont typeface="+mj-lt"/>
              <a:buAutoNum type="arabicPeriod" startAt="6"/>
            </a:pPr>
            <a:r>
              <a:rPr lang="ru-RU" sz="1400" i="1" dirty="0"/>
              <a:t>сведения в информационной и иных областях национальной безопасности Республики Беларусь:</a:t>
            </a:r>
            <a:endParaRPr lang="ru-RU" sz="1400" dirty="0"/>
          </a:p>
          <a:p>
            <a:pPr lvl="1" algn="just"/>
            <a:r>
              <a:rPr lang="en-US" sz="1400" dirty="0" smtClean="0"/>
              <a:t>6.1. </a:t>
            </a:r>
            <a:r>
              <a:rPr lang="ru-RU" sz="1400" dirty="0" smtClean="0"/>
              <a:t>о </a:t>
            </a:r>
            <a:r>
              <a:rPr lang="ru-RU" sz="1400" dirty="0"/>
              <a:t>содержании, организации или результатах основных видов деятельности Совета </a:t>
            </a:r>
            <a:r>
              <a:rPr lang="ru-RU" sz="1400" dirty="0" smtClean="0"/>
              <a:t>Безопасности </a:t>
            </a:r>
            <a:r>
              <a:rPr lang="ru-RU" sz="1400" dirty="0"/>
              <a:t>Республики Беларусь, государственных органов, обеспечивающих национальную безопасность Республики Беларусь;</a:t>
            </a:r>
          </a:p>
          <a:p>
            <a:pPr lvl="1" algn="just"/>
            <a:r>
              <a:rPr lang="en-US" sz="1400" dirty="0" smtClean="0"/>
              <a:t>6.2. </a:t>
            </a:r>
            <a:r>
              <a:rPr lang="ru-RU" sz="1400" dirty="0" smtClean="0"/>
              <a:t>об </a:t>
            </a:r>
            <a:r>
              <a:rPr lang="ru-RU" sz="1400" dirty="0"/>
              <a:t>организации, силах, средствах и методах обеспечения безопасности охраняемых граждан и защиты охраняемых объектов;</a:t>
            </a:r>
          </a:p>
          <a:p>
            <a:pPr lvl="1" algn="just"/>
            <a:r>
              <a:rPr lang="en-US" sz="1400" dirty="0" smtClean="0"/>
              <a:t>6.3. </a:t>
            </a:r>
            <a:r>
              <a:rPr lang="ru-RU" sz="1400" dirty="0" smtClean="0"/>
              <a:t>о </a:t>
            </a:r>
            <a:r>
              <a:rPr lang="ru-RU" sz="1400" dirty="0"/>
              <a:t>финансировании мероприятий, проводимых в целях обеспечения безопасности охраняемых граждан и защиты охраняемых объектов;</a:t>
            </a:r>
          </a:p>
          <a:p>
            <a:pPr lvl="1" algn="just"/>
            <a:r>
              <a:rPr lang="en-US" sz="1400" dirty="0" smtClean="0"/>
              <a:t>6.4. </a:t>
            </a:r>
            <a:r>
              <a:rPr lang="ru-RU" sz="1400" dirty="0" smtClean="0"/>
              <a:t>о </a:t>
            </a:r>
            <a:r>
              <a:rPr lang="ru-RU" sz="1400" dirty="0"/>
              <a:t>системе, методах и средствах защиты государственных секретов, состоянии защиты государственных секретов;</a:t>
            </a:r>
          </a:p>
          <a:p>
            <a:pPr lvl="1" algn="just"/>
            <a:r>
              <a:rPr lang="en-US" sz="1400" dirty="0" smtClean="0"/>
              <a:t>6.5. </a:t>
            </a:r>
            <a:r>
              <a:rPr lang="ru-RU" sz="1400" dirty="0" smtClean="0"/>
              <a:t>о </a:t>
            </a:r>
            <a:r>
              <a:rPr lang="ru-RU" sz="1400" dirty="0"/>
              <a:t>шифрах, системах шифрованной, других видов специальной связи;</a:t>
            </a:r>
          </a:p>
          <a:p>
            <a:pPr marL="342900" lvl="0" indent="-342900" algn="just">
              <a:buFont typeface="+mj-lt"/>
              <a:buAutoNum type="arabicPeriod" startAt="7"/>
            </a:pPr>
            <a:r>
              <a:rPr lang="ru-RU" sz="1400" dirty="0"/>
              <a:t>иные сведения в области политики, экономики, финансов, науки, техники, в военной области, области разведывательной, контрразведывательной, оперативно-розыскной деятельности, информационной и иных областях национальной безопасности Республики Беларусь, которые включаются в перечень сведений, подлежащих отнесению к государственным секретам.</a:t>
            </a:r>
          </a:p>
          <a:p>
            <a:pPr algn="just"/>
            <a:r>
              <a:rPr lang="en-US" sz="1400" dirty="0" smtClean="0"/>
              <a:t>	</a:t>
            </a:r>
            <a:r>
              <a:rPr lang="ru-RU" sz="1400" dirty="0" smtClean="0"/>
              <a:t>Не </a:t>
            </a:r>
            <a:r>
              <a:rPr lang="ru-RU" sz="1400" dirty="0"/>
              <a:t>подлежит отнесению к государственным секретам (государственной или служебной тайне) общедоступная информация, а также сведения, находящиеся в собственности иностранных государств, международных организаций или межгосударственных образований и переданные Республике Беларусь.</a:t>
            </a:r>
          </a:p>
          <a:p>
            <a:pPr algn="just"/>
            <a:r>
              <a:rPr lang="en-US" sz="1400" dirty="0" smtClean="0"/>
              <a:t>	</a:t>
            </a:r>
            <a:r>
              <a:rPr lang="ru-RU" sz="1400" dirty="0"/>
              <a:t>Рассекречивание сведений, отнесенных к категории государственных секретов, осуществляется посредством снятия ограничений на распространение и (или) предоставление государственных секретов и прекращения иных мер защиты.</a:t>
            </a:r>
          </a:p>
          <a:p>
            <a:pPr algn="just"/>
            <a:r>
              <a:rPr lang="en-US" sz="1400" dirty="0" smtClean="0"/>
              <a:t>	</a:t>
            </a:r>
            <a:r>
              <a:rPr lang="ru-RU" sz="1400" dirty="0"/>
              <a:t>Рассекречивание осуществляется на основании решений государственных органов и иных организаций, наделенных полномочием по отнесению сведений к государственным секретам</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89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09091"/>
          </a:xfrm>
          <a:prstGeom prst="rect">
            <a:avLst/>
          </a:prstGeom>
          <a:noFill/>
        </p:spPr>
        <p:txBody>
          <a:bodyPr wrap="square" rtlCol="0">
            <a:spAutoFit/>
          </a:bodyPr>
          <a:lstStyle/>
          <a:p>
            <a:pPr algn="just"/>
            <a:r>
              <a:rPr lang="en-US" sz="1400" dirty="0" smtClean="0"/>
              <a:t>	</a:t>
            </a:r>
            <a:r>
              <a:rPr lang="ru-RU" sz="1400" dirty="0"/>
              <a:t>При рассекречивании на носителях государственных секретов и (или) сопроводительной документации к ним аннулируется гриф секретности.</a:t>
            </a:r>
          </a:p>
          <a:p>
            <a:pPr algn="just"/>
            <a:endParaRPr lang="en-US" sz="1400" dirty="0" smtClean="0"/>
          </a:p>
          <a:p>
            <a:pPr algn="just"/>
            <a:r>
              <a:rPr lang="en-US" sz="1400" dirty="0"/>
              <a:t>	</a:t>
            </a:r>
            <a:r>
              <a:rPr lang="ru-RU" sz="1600" b="1" dirty="0"/>
              <a:t>Распоряжение сведениями, составляющими </a:t>
            </a:r>
          </a:p>
          <a:p>
            <a:pPr algn="just"/>
            <a:r>
              <a:rPr lang="en-US" sz="1600" b="1" dirty="0" smtClean="0"/>
              <a:t>	</a:t>
            </a:r>
            <a:r>
              <a:rPr lang="ru-RU" sz="1600" b="1" dirty="0" smtClean="0"/>
              <a:t>государственные </a:t>
            </a:r>
            <a:r>
              <a:rPr lang="ru-RU" sz="1600" b="1" dirty="0"/>
              <a:t>секреты</a:t>
            </a:r>
          </a:p>
          <a:p>
            <a:pPr algn="just"/>
            <a:r>
              <a:rPr lang="ru-RU" sz="1400" dirty="0"/>
              <a:t> </a:t>
            </a:r>
          </a:p>
          <a:p>
            <a:pPr algn="just"/>
            <a:r>
              <a:rPr lang="en-US" sz="1400" dirty="0" smtClean="0"/>
              <a:t>	</a:t>
            </a:r>
            <a:r>
              <a:rPr lang="ru-RU" sz="1400" u="sng" dirty="0" smtClean="0"/>
              <a:t>Государственные </a:t>
            </a:r>
            <a:r>
              <a:rPr lang="ru-RU" sz="1400" u="sng" dirty="0"/>
              <a:t>секреты являются собственностью Республики Беларусь.</a:t>
            </a:r>
            <a:endParaRPr lang="ru-RU" sz="1400" dirty="0"/>
          </a:p>
          <a:p>
            <a:pPr algn="just"/>
            <a:r>
              <a:rPr lang="en-US" sz="1400" dirty="0" smtClean="0"/>
              <a:t>	</a:t>
            </a:r>
            <a:r>
              <a:rPr lang="ru-RU" sz="1400" dirty="0" smtClean="0"/>
              <a:t>Государственные </a:t>
            </a:r>
            <a:r>
              <a:rPr lang="ru-RU" sz="1400" dirty="0"/>
              <a:t>органы и иные организации, наделенные полномочием по отнесению сведений к государственным секретам, в сфере своей деятельности осуществляют владение, пользование и распоряжение государственными секретами в соответствии с актами законодательства Республики Беларусь.</a:t>
            </a:r>
          </a:p>
          <a:p>
            <a:pPr algn="just"/>
            <a:r>
              <a:rPr lang="en-US" sz="1400" dirty="0" smtClean="0"/>
              <a:t>	</a:t>
            </a:r>
            <a:r>
              <a:rPr lang="ru-RU" sz="1400" dirty="0" smtClean="0"/>
              <a:t>Другие </a:t>
            </a:r>
            <a:r>
              <a:rPr lang="ru-RU" sz="1400" dirty="0"/>
              <a:t>государственные органы и иные организации, осуществляющие деятельность с использованием государственных секретов, реализуют право пользования государственными секретами, а также в пределах полномочий, предоставленных им государственными органами и иными организациями, наделенными полномочием по отнесению сведений к государственным секретам, распоряжаются государственными секретами.</a:t>
            </a:r>
          </a:p>
          <a:p>
            <a:pPr algn="just"/>
            <a:r>
              <a:rPr lang="en-US" sz="1400" dirty="0" smtClean="0"/>
              <a:t>	</a:t>
            </a:r>
            <a:r>
              <a:rPr lang="ru-RU" sz="1400" dirty="0" smtClean="0"/>
              <a:t>Государственные </a:t>
            </a:r>
            <a:r>
              <a:rPr lang="ru-RU" sz="1400" dirty="0"/>
              <a:t>секреты передаются государственным органам и иным организациям в целях осуществления ими своих полномочий либо в связи с проведением работ с использованием государственных секретов в объеме, необходимом для осуществления этих полномочий либо проведения таких работ.</a:t>
            </a:r>
          </a:p>
          <a:p>
            <a:pPr algn="just"/>
            <a:r>
              <a:rPr lang="en-US" sz="1400" dirty="0" smtClean="0"/>
              <a:t>	</a:t>
            </a:r>
            <a:r>
              <a:rPr lang="ru-RU" sz="1400" u="sng" dirty="0" smtClean="0"/>
              <a:t>Передача </a:t>
            </a:r>
            <a:r>
              <a:rPr lang="ru-RU" sz="1400" u="sng" dirty="0"/>
              <a:t>государственных секретов государственным органам и иным организациям осуществляется на основании решений государственных органов</a:t>
            </a:r>
            <a:r>
              <a:rPr lang="ru-RU" sz="1400" dirty="0"/>
              <a:t> и иных организаций, наделенных полномочием по отнесению сведений к государственным секретам</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122307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1</a:t>
            </a: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2" name="TextBox 1"/>
          <p:cNvSpPr txBox="1"/>
          <p:nvPr/>
        </p:nvSpPr>
        <p:spPr>
          <a:xfrm>
            <a:off x="918347" y="1365150"/>
            <a:ext cx="8118149" cy="3754874"/>
          </a:xfrm>
          <a:prstGeom prst="rect">
            <a:avLst/>
          </a:prstGeom>
          <a:noFill/>
        </p:spPr>
        <p:txBody>
          <a:bodyPr wrap="square" rtlCol="0">
            <a:spAutoFit/>
          </a:bodyPr>
          <a:lstStyle/>
          <a:p>
            <a:pPr algn="just"/>
            <a:r>
              <a:rPr lang="ru-RU" sz="1400" dirty="0"/>
              <a:t>дается описание источников и системы информационного права. Изучаются сущность основных объектов правоотношений в области, регулируемой информационным правом, их особенности и юридические свойства, во многом определяющие место данной отрасли права в системе права. Рассматриваются вопросы правового регулирования информационных отношений, возникающих при производстве и применении информационных технологий и средств их обеспечения, а также в области информационной безопасности и некоторые иные вопросы.</a:t>
            </a:r>
          </a:p>
          <a:p>
            <a:pPr algn="just"/>
            <a:r>
              <a:rPr lang="ru-RU" sz="1400" dirty="0" smtClean="0"/>
              <a:t>	</a:t>
            </a:r>
            <a:r>
              <a:rPr lang="ru-RU" sz="1400" dirty="0"/>
              <a:t>Особенная часть охватывает вопросы правового регулирования информационных отношений, возникающих при производстве и обращении различных видов документированной информации и предполагает изучение двух групп институтов информационного права: институтов обращения открытой информации (институт массовой информации, институт библиотечного и архивного дела, институт интеллектуальной собственности) и институтов обращения информации ограниченного доступа (государственных секретов, коммерческой тайны, персональных данных, профессиональной тайны и т.д.).</a:t>
            </a:r>
          </a:p>
          <a:p>
            <a:pPr algn="just"/>
            <a:r>
              <a:rPr lang="ru-RU" sz="1400" dirty="0" smtClean="0"/>
              <a:t>	Работа </a:t>
            </a:r>
            <a:r>
              <a:rPr lang="ru-RU" sz="1400" dirty="0"/>
              <a:t>с учебно-методическим комплексом по дисциплине «Информационное право» позволит обучающемуся сформировать представление о месте информационного права в системе права Республики Беларусь, усвоить теоретические положения науки информационного права, научиться анализировать и практически применять нормы информационного законодательства</a:t>
            </a:r>
          </a:p>
        </p:txBody>
      </p:sp>
      <p:sp>
        <p:nvSpPr>
          <p:cNvPr id="15"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6" name="Группа 15"/>
          <p:cNvGrpSpPr/>
          <p:nvPr/>
        </p:nvGrpSpPr>
        <p:grpSpPr>
          <a:xfrm>
            <a:off x="899592" y="696279"/>
            <a:ext cx="8244408" cy="507231"/>
            <a:chOff x="0" y="0"/>
            <a:chExt cx="8244408" cy="708830"/>
          </a:xfrm>
        </p:grpSpPr>
        <p:sp>
          <p:nvSpPr>
            <p:cNvPr id="17" name="Скругленный прямоугольник 16"/>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ВВОДНАЯ ЧАСТЬ</a:t>
              </a:r>
              <a:endParaRPr lang="ru-RU" sz="1800" b="0" i="0" kern="1200" dirty="0">
                <a:latin typeface="Tw Cen MT Condensed"/>
                <a:ea typeface="+mn-ea"/>
                <a:cs typeface="+mn-cs"/>
              </a:endParaRPr>
            </a:p>
          </p:txBody>
        </p:sp>
      </p:grpSp>
      <p:grpSp>
        <p:nvGrpSpPr>
          <p:cNvPr id="12" name="Группа 11"/>
          <p:cNvGrpSpPr/>
          <p:nvPr/>
        </p:nvGrpSpPr>
        <p:grpSpPr>
          <a:xfrm>
            <a:off x="395536" y="764704"/>
            <a:ext cx="326033" cy="301978"/>
            <a:chOff x="88" y="1926222"/>
            <a:chExt cx="591270" cy="591270"/>
          </a:xfrm>
        </p:grpSpPr>
        <p:sp>
          <p:nvSpPr>
            <p:cNvPr id="13" name="Овал 12"/>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4"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15901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90</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09091"/>
          </a:xfrm>
          <a:prstGeom prst="rect">
            <a:avLst/>
          </a:prstGeom>
          <a:noFill/>
        </p:spPr>
        <p:txBody>
          <a:bodyPr wrap="square" rtlCol="0">
            <a:spAutoFit/>
          </a:bodyPr>
          <a:lstStyle/>
          <a:p>
            <a:pPr algn="just"/>
            <a:r>
              <a:rPr lang="ru-RU" sz="1400" dirty="0" smtClean="0"/>
              <a:t>	</a:t>
            </a:r>
            <a:r>
              <a:rPr lang="ru-RU" sz="1400" u="sng" dirty="0"/>
              <a:t>Передача государственных секретов иностранным государствам, международным организациям, межгосударственным образованиям осуществляется на основании решений Президента Республики Беларусь</a:t>
            </a:r>
            <a:r>
              <a:rPr lang="ru-RU" sz="1400" dirty="0"/>
              <a:t> или руководителей государственных органов и иных организаций, наделенных полномочием по отнесению сведений к государственным секретам, в пределах их компетенции с учетом заключения уполномоченного государственного органа по защите государственных секретов о возможности их передачи.</a:t>
            </a:r>
          </a:p>
          <a:p>
            <a:pPr algn="just"/>
            <a:r>
              <a:rPr lang="en-US" sz="1400" dirty="0" smtClean="0"/>
              <a:t>	</a:t>
            </a:r>
            <a:r>
              <a:rPr lang="ru-RU" sz="1400" dirty="0" smtClean="0"/>
              <a:t>Решение </a:t>
            </a:r>
            <a:r>
              <a:rPr lang="ru-RU" sz="1400" dirty="0"/>
              <a:t>о передаче государственной тайны иностранным государствам, международным организациям, межгосударственным образованиям принимается Президентом Республики Беларусь при наличии обязательства иностранного государства, международной организации, межгосударственного образования о защите государственных секретов.</a:t>
            </a:r>
          </a:p>
          <a:p>
            <a:pPr algn="just"/>
            <a:r>
              <a:rPr lang="en-US" sz="1400" dirty="0" smtClean="0"/>
              <a:t>	</a:t>
            </a:r>
            <a:r>
              <a:rPr lang="ru-RU" sz="1400" dirty="0" smtClean="0"/>
              <a:t>Решение </a:t>
            </a:r>
            <a:r>
              <a:rPr lang="ru-RU" sz="1400" dirty="0"/>
              <a:t>о передаче служебной тайны иностранным государствам, международным организациям, межгосударственным образованиям принимается руководителями государственных органов и иных организаций, наделенных полномочием по отнесению сведений к государственным секретам, при наличии международного договора Республики Беларусь о защите государственных секретов.</a:t>
            </a:r>
          </a:p>
          <a:p>
            <a:pPr algn="just"/>
            <a:r>
              <a:rPr lang="en-US" sz="1400" dirty="0" smtClean="0"/>
              <a:t>	</a:t>
            </a:r>
            <a:r>
              <a:rPr lang="ru-RU" sz="1400" dirty="0" smtClean="0"/>
              <a:t>При </a:t>
            </a:r>
            <a:r>
              <a:rPr lang="ru-RU" sz="1400" dirty="0"/>
              <a:t>осуществлении деятельности с использованием государственных секретов физические и юридические лица обязаны выполнять требования, предусмотренные законодательством, в части обеспечения особого правового режима государственных секретов.</a:t>
            </a:r>
          </a:p>
          <a:p>
            <a:pPr algn="just"/>
            <a:r>
              <a:rPr lang="ru-RU" sz="1400" dirty="0"/>
              <a:t> </a:t>
            </a:r>
          </a:p>
          <a:p>
            <a:pPr lvl="0" algn="just"/>
            <a:r>
              <a:rPr lang="en-US" sz="1400" b="1" dirty="0" smtClean="0"/>
              <a:t>	</a:t>
            </a:r>
            <a:r>
              <a:rPr lang="en-US" sz="1600" b="1" dirty="0" smtClean="0"/>
              <a:t>III. </a:t>
            </a:r>
            <a:r>
              <a:rPr lang="ru-RU" sz="1600" b="1" dirty="0" smtClean="0"/>
              <a:t>Защита </a:t>
            </a:r>
            <a:r>
              <a:rPr lang="ru-RU" sz="1600" b="1" dirty="0"/>
              <a:t>государственных секретов. Формы и порядок допуска к </a:t>
            </a:r>
            <a:r>
              <a:rPr lang="en-US" sz="1600" b="1" dirty="0" smtClean="0"/>
              <a:t>	</a:t>
            </a:r>
            <a:r>
              <a:rPr lang="ru-RU" sz="1600" b="1" dirty="0" smtClean="0"/>
              <a:t>государственным </a:t>
            </a:r>
            <a:r>
              <a:rPr lang="ru-RU" sz="1600" b="1" dirty="0"/>
              <a:t>секретам</a:t>
            </a:r>
          </a:p>
          <a:p>
            <a:pPr algn="just"/>
            <a:r>
              <a:rPr lang="en-US" sz="1400" dirty="0" smtClean="0"/>
              <a:t>	</a:t>
            </a:r>
            <a:r>
              <a:rPr lang="ru-RU" sz="1400" u="sng" dirty="0"/>
              <a:t>Организация защиты</a:t>
            </a:r>
            <a:r>
              <a:rPr lang="ru-RU" sz="1400" dirty="0"/>
              <a:t> государственных секретов в государственных органах и иных организациях </a:t>
            </a:r>
            <a:r>
              <a:rPr lang="ru-RU" sz="1400" u="sng" dirty="0"/>
              <a:t>возлагается на их руководителей</a:t>
            </a:r>
            <a:r>
              <a:rPr lang="ru-RU" sz="1400" dirty="0"/>
              <a:t>. Защита государственных секретов </a:t>
            </a:r>
            <a:r>
              <a:rPr lang="ru-RU" sz="1400" dirty="0" smtClean="0"/>
              <a:t>осуществляется</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91</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a:t>посредством применения правовых, организационных, технических мер, в том числе посредством использования сертифицированных средств защиты государственных секретов. В государственных органах и иных организациях, наделенных полномочием по отнесению сведений к государственным секретам, должны быть созданы подразделения по защите государственных секретов.</a:t>
            </a:r>
          </a:p>
          <a:p>
            <a:pPr algn="just"/>
            <a:r>
              <a:rPr lang="en-US" sz="1400" dirty="0" smtClean="0"/>
              <a:t>	</a:t>
            </a:r>
            <a:r>
              <a:rPr lang="ru-RU" sz="1400" dirty="0"/>
              <a:t>В целях технической защиты государственных секретов организации:</a:t>
            </a:r>
          </a:p>
          <a:p>
            <a:pPr algn="just"/>
            <a:r>
              <a:rPr lang="en-US" sz="1400" dirty="0" smtClean="0"/>
              <a:t>	</a:t>
            </a:r>
            <a:r>
              <a:rPr lang="ru-RU" sz="1400" dirty="0" smtClean="0"/>
              <a:t>разрабатывают </a:t>
            </a:r>
            <a:r>
              <a:rPr lang="ru-RU" sz="1400" dirty="0"/>
              <a:t>перечень объектов информатизации, который подписывается руководителем подразделения технической защиты информации и утверждается руководителем организации. В перечне указывается местонахождение объекта, вид и высшая степень секретности проводимых на нем работ;</a:t>
            </a:r>
          </a:p>
          <a:p>
            <a:pPr algn="just"/>
            <a:r>
              <a:rPr lang="en-US" sz="1400" dirty="0" smtClean="0"/>
              <a:t>	</a:t>
            </a:r>
            <a:r>
              <a:rPr lang="ru-RU" sz="1400" dirty="0" smtClean="0"/>
              <a:t>проводят </a:t>
            </a:r>
            <a:r>
              <a:rPr lang="ru-RU" sz="1400" dirty="0"/>
              <a:t>категорирование объектов информатизации, мероприятия по созданию на них системы защиты информации, содержащей государственные секреты, аттестацию данных объектов и ввод их в эксплуатацию в порядке, предусмотренном нормативными правовыми актами в сфере технической защиты государственных секретов;</a:t>
            </a:r>
          </a:p>
          <a:p>
            <a:pPr algn="just"/>
            <a:r>
              <a:rPr lang="en-US" sz="1400" dirty="0" smtClean="0"/>
              <a:t>	</a:t>
            </a:r>
            <a:r>
              <a:rPr lang="ru-RU" sz="1400" dirty="0" smtClean="0"/>
              <a:t>осуществляют </a:t>
            </a:r>
            <a:r>
              <a:rPr lang="ru-RU" sz="1400" dirty="0"/>
              <a:t>контроль за выполнением требований нормативных правовых актов по технической защите государственных секретов в своей деятельности и в деятельности подчиненных организаций;</a:t>
            </a:r>
          </a:p>
          <a:p>
            <a:pPr algn="just"/>
            <a:r>
              <a:rPr lang="en-US" sz="1400" dirty="0" smtClean="0"/>
              <a:t>	</a:t>
            </a:r>
            <a:r>
              <a:rPr lang="ru-RU" sz="1400" dirty="0" smtClean="0"/>
              <a:t>разрабатывают </a:t>
            </a:r>
            <a:r>
              <a:rPr lang="ru-RU" sz="1400" dirty="0"/>
              <a:t>при необходимости инструкцию, регламентирующую вопросы технической защиты государственных секретов с учетом специфики своей деятельности;</a:t>
            </a:r>
          </a:p>
          <a:p>
            <a:pPr algn="just"/>
            <a:r>
              <a:rPr lang="en-US" sz="1400" dirty="0" smtClean="0"/>
              <a:t>	</a:t>
            </a:r>
            <a:r>
              <a:rPr lang="ru-RU" sz="1400" dirty="0" smtClean="0"/>
              <a:t>осуществляют </a:t>
            </a:r>
            <a:r>
              <a:rPr lang="ru-RU" sz="1400" dirty="0"/>
              <a:t>подготовку, переподготовку и повышение квалификации руководителей и других работников, ответственных за осуществление мероприятий по технической защите государственных секретов, а также их аттестацию.</a:t>
            </a:r>
          </a:p>
          <a:p>
            <a:pPr algn="just"/>
            <a:r>
              <a:rPr lang="ru-RU" sz="1400" dirty="0" smtClean="0"/>
              <a:t>	</a:t>
            </a:r>
            <a:r>
              <a:rPr lang="ru-RU" sz="1400" dirty="0"/>
              <a:t>Для обеспечения технической защиты государственных секретов на объектах информатизации используются средства защиты, прошедшие в установленном порядке </a:t>
            </a:r>
            <a:r>
              <a:rPr lang="ru-RU" sz="1400" dirty="0" smtClean="0"/>
              <a:t>подтверждение</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92</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196752"/>
            <a:ext cx="8118149" cy="5262979"/>
          </a:xfrm>
          <a:prstGeom prst="rect">
            <a:avLst/>
          </a:prstGeom>
          <a:noFill/>
        </p:spPr>
        <p:txBody>
          <a:bodyPr wrap="square" rtlCol="0">
            <a:spAutoFit/>
          </a:bodyPr>
          <a:lstStyle/>
          <a:p>
            <a:pPr algn="just"/>
            <a:r>
              <a:rPr lang="ru-RU" sz="1400" dirty="0"/>
              <a:t>соответствия требованиям технических нормативных правовых актов в области технического нормирования и стандартизации.</a:t>
            </a:r>
          </a:p>
          <a:p>
            <a:pPr algn="just"/>
            <a:r>
              <a:rPr lang="en-US" sz="1400" dirty="0" smtClean="0"/>
              <a:t>	</a:t>
            </a:r>
            <a:r>
              <a:rPr lang="ru-RU" sz="1400" dirty="0"/>
              <a:t>Допуск к государственным секретам государственным органам и иным организациям предоставляется при соблюдении ими законодательства Республики Беларусь о государственных секретах, а также если:</a:t>
            </a:r>
          </a:p>
          <a:p>
            <a:pPr algn="just"/>
            <a:r>
              <a:rPr lang="en-US" sz="1400" dirty="0" smtClean="0"/>
              <a:t>	</a:t>
            </a:r>
            <a:r>
              <a:rPr lang="ru-RU" sz="1400" dirty="0" smtClean="0"/>
              <a:t>в </a:t>
            </a:r>
            <a:r>
              <a:rPr lang="ru-RU" sz="1400" dirty="0"/>
              <a:t>их структуре имеется подразделение по защите государственных секретов, состоящее из работников, количество и уровень квалификации которых достаточны для защиты государственных секретов, или ими заключен договор об оказании услуг по защите государственных секретов с государственным органом и иной организацией, имеющими подразделение по защите государственных секретов;</a:t>
            </a:r>
          </a:p>
          <a:p>
            <a:pPr algn="just"/>
            <a:r>
              <a:rPr lang="en-US" sz="1400" dirty="0" smtClean="0"/>
              <a:t>	</a:t>
            </a:r>
            <a:r>
              <a:rPr lang="ru-RU" sz="1400" dirty="0" smtClean="0"/>
              <a:t>разработана </a:t>
            </a:r>
            <a:r>
              <a:rPr lang="ru-RU" sz="1400" dirty="0"/>
              <a:t>и утверждена номенклатура должностей работников, подлежащих допуску к государственным секретам;</a:t>
            </a:r>
          </a:p>
          <a:p>
            <a:pPr algn="just"/>
            <a:r>
              <a:rPr lang="en-US" sz="1400" dirty="0" smtClean="0"/>
              <a:t>	</a:t>
            </a:r>
            <a:r>
              <a:rPr lang="ru-RU" sz="1400" dirty="0" smtClean="0"/>
              <a:t>их </a:t>
            </a:r>
            <a:r>
              <a:rPr lang="ru-RU" sz="1400" dirty="0"/>
              <a:t>руководители, ответственные за обеспечение защиты государственных секретов, имеют допуск к государственным секретам;</a:t>
            </a:r>
          </a:p>
          <a:p>
            <a:pPr algn="just"/>
            <a:r>
              <a:rPr lang="ru-RU" sz="1400" dirty="0"/>
              <a:t>приняты иные меры защиты государственных секретов, предусмотренные законодательством Республики Беларусь о государственных секретах.</a:t>
            </a:r>
          </a:p>
          <a:p>
            <a:pPr algn="just"/>
            <a:r>
              <a:rPr lang="en-US" sz="1400" dirty="0" smtClean="0"/>
              <a:t>	</a:t>
            </a:r>
            <a:r>
              <a:rPr lang="ru-RU" sz="1400" dirty="0" smtClean="0"/>
              <a:t>Государственные </a:t>
            </a:r>
            <a:r>
              <a:rPr lang="ru-RU" sz="1400" dirty="0"/>
              <a:t>органы и иные организации в случае их реорганизации или ликвидации, а также прекращения деятельности с использованием государственных секретов обязаны принять меры по защите находящихся у них государственных секретов.</a:t>
            </a:r>
          </a:p>
          <a:p>
            <a:pPr algn="just"/>
            <a:r>
              <a:rPr lang="en-US" sz="1400" dirty="0" smtClean="0"/>
              <a:t>	</a:t>
            </a:r>
            <a:r>
              <a:rPr lang="ru-RU" sz="1400" dirty="0" smtClean="0"/>
              <a:t>Допуск </a:t>
            </a:r>
            <a:r>
              <a:rPr lang="ru-RU" sz="1400" dirty="0"/>
              <a:t>к государственным секретам граждан осуществляется, если:</a:t>
            </a:r>
          </a:p>
          <a:p>
            <a:pPr algn="just"/>
            <a:r>
              <a:rPr lang="en-US" sz="1400" dirty="0" smtClean="0"/>
              <a:t>	</a:t>
            </a:r>
            <a:r>
              <a:rPr lang="ru-RU" sz="1400" dirty="0" smtClean="0"/>
              <a:t>граждане </a:t>
            </a:r>
            <a:r>
              <a:rPr lang="ru-RU" sz="1400" dirty="0"/>
              <a:t>ознакомлены с правами и обязанностями, предусмотренными законодательством о государственных секретах, с возможным временным ограничением их права на выезд из Республики Беларусь, а также с законодательными актами Республики Беларусь, устанавливающими ответственность за нарушение законодательства Республики Беларусь о государственных секретах</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93</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139869"/>
          </a:xfrm>
          <a:prstGeom prst="rect">
            <a:avLst/>
          </a:prstGeom>
          <a:noFill/>
        </p:spPr>
        <p:txBody>
          <a:bodyPr wrap="square" rtlCol="0">
            <a:spAutoFit/>
          </a:bodyPr>
          <a:lstStyle/>
          <a:p>
            <a:pPr algn="just"/>
            <a:r>
              <a:rPr lang="ru-RU" sz="1400" dirty="0" smtClean="0"/>
              <a:t>	</a:t>
            </a:r>
            <a:r>
              <a:rPr lang="ru-RU" sz="1400" dirty="0"/>
              <a:t>имеется письменное согласие граждан на проведение в отношении их проверочных мероприятий в связи с предоставлением им допуска к государственным секретам;</a:t>
            </a:r>
          </a:p>
          <a:p>
            <a:pPr algn="just"/>
            <a:r>
              <a:rPr lang="en-US" sz="1400" dirty="0" smtClean="0"/>
              <a:t>	</a:t>
            </a:r>
            <a:r>
              <a:rPr lang="ru-RU" sz="1400" dirty="0" smtClean="0"/>
              <a:t>гражданами </a:t>
            </a:r>
            <a:r>
              <a:rPr lang="ru-RU" sz="1400" dirty="0"/>
              <a:t>представлены их персональные данные;</a:t>
            </a:r>
          </a:p>
          <a:p>
            <a:pPr algn="just"/>
            <a:r>
              <a:rPr lang="ru-RU" sz="1400" dirty="0"/>
              <a:t>гражданами приняты письменные обязательства перед государством о соблюдении законодательства Республики Беларусь о государственных секретах;</a:t>
            </a:r>
          </a:p>
          <a:p>
            <a:pPr algn="just"/>
            <a:r>
              <a:rPr lang="en-US" sz="1400" dirty="0" smtClean="0"/>
              <a:t>	</a:t>
            </a:r>
            <a:r>
              <a:rPr lang="ru-RU" sz="1400" dirty="0" smtClean="0"/>
              <a:t>имеется </a:t>
            </a:r>
            <a:r>
              <a:rPr lang="ru-RU" sz="1400" dirty="0"/>
              <a:t>согласование уполномоченным государственным органом по защите государственных секретов предоставления им допуска к государственным секретам;</a:t>
            </a:r>
          </a:p>
          <a:p>
            <a:pPr algn="just"/>
            <a:r>
              <a:rPr lang="en-US" sz="1400" dirty="0" smtClean="0"/>
              <a:t>	</a:t>
            </a:r>
            <a:r>
              <a:rPr lang="ru-RU" sz="1400" dirty="0" smtClean="0"/>
              <a:t>проведены </a:t>
            </a:r>
            <a:r>
              <a:rPr lang="ru-RU" sz="1400" dirty="0"/>
              <a:t>проверочные мероприятия в отношении граждан в связи с предоставлением им допуска к государственным секретам.</a:t>
            </a:r>
          </a:p>
          <a:p>
            <a:pPr algn="just"/>
            <a:r>
              <a:rPr lang="en-US" sz="1400" dirty="0" smtClean="0"/>
              <a:t>	</a:t>
            </a:r>
            <a:r>
              <a:rPr lang="ru-RU" sz="1400" dirty="0" smtClean="0"/>
              <a:t>Гражданам </a:t>
            </a:r>
            <a:r>
              <a:rPr lang="ru-RU" sz="1400" dirty="0"/>
              <a:t>по достижению шестнадцатилетнего возраста может быть предоставлен допуск только к служебной тайне.</a:t>
            </a:r>
          </a:p>
          <a:p>
            <a:pPr algn="just"/>
            <a:r>
              <a:rPr lang="ru-RU" sz="1400" dirty="0"/>
              <a:t> </a:t>
            </a:r>
          </a:p>
          <a:p>
            <a:pPr lvl="0" algn="just"/>
            <a:r>
              <a:rPr lang="en-US" sz="1600" b="1" dirty="0" smtClean="0"/>
              <a:t>	IV. </a:t>
            </a:r>
            <a:r>
              <a:rPr lang="ru-RU" sz="1600" b="1" dirty="0" smtClean="0"/>
              <a:t>Порядок </a:t>
            </a:r>
            <a:r>
              <a:rPr lang="ru-RU" sz="1600" b="1" dirty="0"/>
              <a:t>направления в Национальный центр правовой информации </a:t>
            </a:r>
            <a:r>
              <a:rPr lang="en-US" sz="1600" b="1" dirty="0" smtClean="0"/>
              <a:t>	</a:t>
            </a:r>
            <a:r>
              <a:rPr lang="ru-RU" sz="1600" b="1" dirty="0" smtClean="0"/>
              <a:t>правовых </a:t>
            </a:r>
            <a:r>
              <a:rPr lang="ru-RU" sz="1600" b="1" dirty="0"/>
              <a:t>актов, содержащих служебную информацию ограниченного </a:t>
            </a:r>
            <a:r>
              <a:rPr lang="en-US" sz="1600" b="1" dirty="0" smtClean="0"/>
              <a:t>	</a:t>
            </a:r>
            <a:r>
              <a:rPr lang="ru-RU" sz="1600" b="1" dirty="0" smtClean="0"/>
              <a:t>распространения</a:t>
            </a:r>
            <a:r>
              <a:rPr lang="ru-RU" sz="1600" b="1" dirty="0"/>
              <a:t>, и предоставления допуска к ним</a:t>
            </a:r>
            <a:endParaRPr lang="ru-RU" sz="1600" dirty="0"/>
          </a:p>
          <a:p>
            <a:pPr algn="just"/>
            <a:r>
              <a:rPr lang="ru-RU" sz="1400" dirty="0"/>
              <a:t> </a:t>
            </a:r>
          </a:p>
          <a:p>
            <a:pPr algn="just"/>
            <a:r>
              <a:rPr lang="en-US" sz="1400" dirty="0" smtClean="0"/>
              <a:t>	</a:t>
            </a:r>
            <a:r>
              <a:rPr lang="ru-RU" sz="1400" dirty="0" smtClean="0"/>
              <a:t>Национальный </a:t>
            </a:r>
            <a:r>
              <a:rPr lang="ru-RU" sz="1400" dirty="0"/>
              <a:t>центр формирует и ведет специализированный банк данных правовых актов, содержащих служебную информацию ограниченного распространения.</a:t>
            </a:r>
          </a:p>
          <a:p>
            <a:pPr algn="just"/>
            <a:r>
              <a:rPr lang="en-US" sz="1400" dirty="0" smtClean="0"/>
              <a:t>	</a:t>
            </a:r>
            <a:r>
              <a:rPr lang="ru-RU" sz="1400" dirty="0" smtClean="0"/>
              <a:t>Акты </a:t>
            </a:r>
            <a:r>
              <a:rPr lang="ru-RU" sz="1400" dirty="0"/>
              <a:t>ограниченного распространения направляются государственными органами (должностными лицами) в Национальный центр правовой информации для включения в соответствующий раздел Национального реестра с ограничительным грифом «Для служебного пользования» фельдъегерской или специальной связью в виде одной копии оригинала на бумажном носителе. Одновременно в Национальный центр по системам электросвязи с использованием </a:t>
            </a:r>
            <a:r>
              <a:rPr lang="ru-RU" sz="1400" dirty="0" smtClean="0"/>
              <a:t>средств</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94</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a:t>защиты информации направляются электронные копии актов ограниченного распространения. Запрещается передача актов ограниченного распространения по факсимильной связи.</a:t>
            </a:r>
          </a:p>
          <a:p>
            <a:r>
              <a:rPr lang="en-US" sz="1400" dirty="0" smtClean="0"/>
              <a:t>	</a:t>
            </a:r>
            <a:r>
              <a:rPr lang="ru-RU" sz="1400" dirty="0"/>
              <a:t>Национальный центр осуществляет допуск к актам ограниченного распространения путем предоставления государственным органам текстов этих актов либо путем предоставления доступа работникам государственных органов к текстам актов ограниченного распространения в Национальном центре.</a:t>
            </a:r>
          </a:p>
          <a:p>
            <a:r>
              <a:rPr lang="en-US" sz="1400" dirty="0" smtClean="0"/>
              <a:t>	</a:t>
            </a:r>
            <a:r>
              <a:rPr lang="ru-RU" sz="1400" dirty="0" smtClean="0"/>
              <a:t>Доступ </a:t>
            </a:r>
            <a:r>
              <a:rPr lang="ru-RU" sz="1400" dirty="0"/>
              <a:t>работников государственных органов к текстам актов ограниченного распространения в Национальном центре осуществляется в соответствии с локальными нормативными правовыми актами Национального центра, принятыми по согласованию с Администрацией Президента Республики Беларусь, с соблюдением требований законодательства, регулирующего вопросы обращения с информацией, распространение которой ограничено.</a:t>
            </a:r>
          </a:p>
          <a:p>
            <a:r>
              <a:rPr lang="en-US" sz="1400" dirty="0" smtClean="0"/>
              <a:t>	</a:t>
            </a:r>
            <a:r>
              <a:rPr lang="ru-RU" sz="1400" dirty="0" smtClean="0"/>
              <a:t>Конкретные </a:t>
            </a:r>
            <a:r>
              <a:rPr lang="ru-RU" sz="1400" dirty="0"/>
              <a:t>работники государственных органов, которым предоставляется доступ к текстам актов ограниченного распространения в Национальном центре, определяются в порядке, установленном руководителями соответствующих государственных органов.</a:t>
            </a:r>
          </a:p>
          <a:p>
            <a:r>
              <a:rPr lang="en-US" sz="1400" dirty="0" smtClean="0"/>
              <a:t>	</a:t>
            </a:r>
            <a:r>
              <a:rPr lang="ru-RU" sz="1400" dirty="0" smtClean="0"/>
              <a:t>Упрощенный </a:t>
            </a:r>
            <a:r>
              <a:rPr lang="ru-RU" sz="1400" dirty="0"/>
              <a:t>допуск к государственным секретам, обусловленный избранием (назначением) на должность, предоставляется:</a:t>
            </a:r>
          </a:p>
          <a:p>
            <a:r>
              <a:rPr lang="en-US" sz="1400" dirty="0" smtClean="0"/>
              <a:t>	</a:t>
            </a:r>
            <a:r>
              <a:rPr lang="ru-RU" sz="1400" dirty="0" smtClean="0"/>
              <a:t>Президенту </a:t>
            </a:r>
            <a:r>
              <a:rPr lang="ru-RU" sz="1400" dirty="0"/>
              <a:t>Республики Беларусь – с момента вступления его в должность;</a:t>
            </a:r>
          </a:p>
          <a:p>
            <a:r>
              <a:rPr lang="en-US" sz="1400" dirty="0" smtClean="0"/>
              <a:t>	</a:t>
            </a:r>
            <a:r>
              <a:rPr lang="ru-RU" sz="1400" dirty="0" smtClean="0"/>
              <a:t>Премьер-министру </a:t>
            </a:r>
            <a:r>
              <a:rPr lang="ru-RU" sz="1400" dirty="0"/>
              <a:t>Республики Беларусь – с даты назначения его на должность;</a:t>
            </a:r>
          </a:p>
          <a:p>
            <a:r>
              <a:rPr lang="en-US" sz="1400" dirty="0" smtClean="0"/>
              <a:t>	</a:t>
            </a:r>
            <a:r>
              <a:rPr lang="ru-RU" sz="1400" dirty="0" smtClean="0"/>
              <a:t>Депутатам </a:t>
            </a:r>
            <a:r>
              <a:rPr lang="ru-RU" sz="1400" dirty="0"/>
              <a:t>Палаты представителей, членам Совета Республики Национального собрания Республики Беларусь, депутатам местных Советов депутатов – с даты признания их полномочий;</a:t>
            </a:r>
          </a:p>
          <a:p>
            <a:r>
              <a:rPr lang="en-US" sz="1400" dirty="0" smtClean="0"/>
              <a:t>	</a:t>
            </a:r>
            <a:r>
              <a:rPr lang="ru-RU" sz="1400" dirty="0" smtClean="0"/>
              <a:t>судьям </a:t>
            </a:r>
            <a:r>
              <a:rPr lang="ru-RU" sz="1400" dirty="0"/>
              <a:t>– с даты назначения (избрания) их на должность.</a:t>
            </a:r>
          </a:p>
          <a:p>
            <a:r>
              <a:rPr lang="en-US" sz="1400" dirty="0" smtClean="0"/>
              <a:t>	</a:t>
            </a:r>
            <a:r>
              <a:rPr lang="ru-RU" sz="1400" dirty="0" smtClean="0"/>
              <a:t>В </a:t>
            </a:r>
            <a:r>
              <a:rPr lang="ru-RU" sz="1400" dirty="0"/>
              <a:t>зависимости от степени секретности устанавливаются три формы допуска к государственным секретам</a:t>
            </a:r>
            <a:r>
              <a:rPr lang="ru-RU" sz="1400" dirty="0" smtClean="0"/>
              <a:t>:</a:t>
            </a:r>
            <a:endParaRPr lang="en-US" sz="1400" dirty="0" smtClean="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95</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ru-RU" sz="1400" dirty="0" smtClean="0"/>
              <a:t>	</a:t>
            </a:r>
            <a:r>
              <a:rPr lang="ru-RU" sz="1400" dirty="0"/>
              <a:t>форма № 1 – форма допуска к государственной тайне, имеющей степень секретности «Особой важности»;</a:t>
            </a:r>
          </a:p>
          <a:p>
            <a:pPr algn="just"/>
            <a:r>
              <a:rPr lang="en-US" sz="1400" dirty="0" smtClean="0"/>
              <a:t>	</a:t>
            </a:r>
            <a:r>
              <a:rPr lang="ru-RU" sz="1400" dirty="0" smtClean="0"/>
              <a:t>форма </a:t>
            </a:r>
            <a:r>
              <a:rPr lang="ru-RU" sz="1400" dirty="0"/>
              <a:t>№ 2 – форма допуска к государственной тайне, имеющей степень секретности «Совершенно секретно»;</a:t>
            </a:r>
          </a:p>
          <a:p>
            <a:pPr algn="just"/>
            <a:r>
              <a:rPr lang="en-US" sz="1400" dirty="0" smtClean="0"/>
              <a:t>	</a:t>
            </a:r>
            <a:r>
              <a:rPr lang="ru-RU" sz="1400" dirty="0" smtClean="0"/>
              <a:t>форма </a:t>
            </a:r>
            <a:r>
              <a:rPr lang="ru-RU" sz="1400" dirty="0"/>
              <a:t>№ 3 – форма допуска к служебной тайне, имеющей степень секретности «Секретно».</a:t>
            </a:r>
          </a:p>
          <a:p>
            <a:pPr algn="just"/>
            <a:endParaRPr lang="en-US" sz="1400" dirty="0" smtClean="0"/>
          </a:p>
          <a:p>
            <a:pPr lvl="0" algn="just"/>
            <a:r>
              <a:rPr lang="en-US" sz="1400" dirty="0"/>
              <a:t>	</a:t>
            </a:r>
            <a:r>
              <a:rPr lang="en-US" sz="1600" b="1" dirty="0" smtClean="0"/>
              <a:t>V. </a:t>
            </a:r>
            <a:r>
              <a:rPr lang="ru-RU" sz="1600" b="1" dirty="0" smtClean="0"/>
              <a:t>Правовой </a:t>
            </a:r>
            <a:r>
              <a:rPr lang="ru-RU" sz="1600" b="1" dirty="0"/>
              <a:t>режим персональных данных</a:t>
            </a:r>
          </a:p>
          <a:p>
            <a:pPr algn="just"/>
            <a:r>
              <a:rPr lang="ru-RU" sz="1400" dirty="0"/>
              <a:t> </a:t>
            </a:r>
          </a:p>
          <a:p>
            <a:pPr algn="just"/>
            <a:r>
              <a:rPr lang="en-US" sz="1400" dirty="0" smtClean="0"/>
              <a:t>	</a:t>
            </a:r>
            <a:r>
              <a:rPr lang="ru-RU" sz="1400" u="sng" dirty="0" smtClean="0"/>
              <a:t>Правовую </a:t>
            </a:r>
            <a:r>
              <a:rPr lang="ru-RU" sz="1400" u="sng" dirty="0"/>
              <a:t>основу защиты персональных данных составляет:</a:t>
            </a:r>
            <a:endParaRPr lang="ru-RU" sz="1400" dirty="0"/>
          </a:p>
          <a:p>
            <a:pPr marL="342900" lvl="0" indent="-342900" algn="just">
              <a:buFont typeface="+mj-lt"/>
              <a:buAutoNum type="arabicParenR"/>
            </a:pPr>
            <a:r>
              <a:rPr lang="ru-RU" sz="1400" dirty="0"/>
              <a:t>Конституция Республики Беларусь (закрепила право каждого на защиту от незаконного вмешательства в его личную жизнь, в том числе от посягательств на тайну его корреспонденции, телефонных и иных сообщений, на его честь и достоинство и т.д.);</a:t>
            </a:r>
          </a:p>
          <a:p>
            <a:pPr marL="342900" lvl="0" indent="-342900" algn="just">
              <a:buFont typeface="+mj-lt"/>
              <a:buAutoNum type="arabicParenR"/>
            </a:pPr>
            <a:r>
              <a:rPr lang="ru-RU" sz="1400" dirty="0"/>
              <a:t>Закон Республики Беларусь «Об архивном деле и делопроизводстве в Республике Беларусь»;</a:t>
            </a:r>
          </a:p>
          <a:p>
            <a:pPr marL="342900" lvl="0" indent="-342900" algn="just">
              <a:buFont typeface="+mj-lt"/>
              <a:buAutoNum type="arabicParenR"/>
            </a:pPr>
            <a:r>
              <a:rPr lang="ru-RU" sz="1400" dirty="0"/>
              <a:t>Закон Республики Беларусь «Об информации, информатизации и защите информации»;</a:t>
            </a:r>
          </a:p>
          <a:p>
            <a:pPr marL="342900" lvl="0" indent="-342900" algn="just">
              <a:buFont typeface="+mj-lt"/>
              <a:buAutoNum type="arabicParenR"/>
            </a:pPr>
            <a:r>
              <a:rPr lang="ru-RU" sz="1400" dirty="0"/>
              <a:t>Инструкция о режиме доступа к документам, содержащим информацию, относящуюся к тайне личной жизни граждан, утвержденная приказом Комитета по архивам и делопроизводству Республики Беларусь, и др.</a:t>
            </a:r>
          </a:p>
          <a:p>
            <a:pPr algn="just"/>
            <a:r>
              <a:rPr lang="en-US" sz="1400" dirty="0" smtClean="0"/>
              <a:t>	</a:t>
            </a:r>
            <a:r>
              <a:rPr lang="ru-RU" sz="1400" i="1" dirty="0"/>
              <a:t>Персональные данные</a:t>
            </a:r>
            <a:r>
              <a:rPr lang="ru-RU" sz="1400" dirty="0"/>
              <a:t> – информация, зафиксированная на материальном носителе и позволяющая идентифицировать конкретного человека.</a:t>
            </a:r>
          </a:p>
          <a:p>
            <a:pPr algn="just"/>
            <a:r>
              <a:rPr lang="en-US" sz="1400" dirty="0" smtClean="0"/>
              <a:t>	</a:t>
            </a:r>
            <a:r>
              <a:rPr lang="ru-RU" sz="1400" dirty="0" smtClean="0"/>
              <a:t>Персональные </a:t>
            </a:r>
            <a:r>
              <a:rPr lang="ru-RU" sz="1400" dirty="0"/>
              <a:t>данные относятся к категории конфиденциальной информации и представляют собой информацию, зафиксированную на любом материально носителе, о конкретном человеке, которая отождествлена или может быть отождествлена с ним</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96</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smtClean="0"/>
              <a:t>	</a:t>
            </a:r>
            <a:r>
              <a:rPr lang="ru-RU" sz="1400" u="sng" dirty="0"/>
              <a:t>К персональным данным могут быть отнесены сведения</a:t>
            </a:r>
            <a:r>
              <a:rPr lang="ru-RU" sz="1400" dirty="0"/>
              <a:t>, использование которых без согласия субъекта персональных данных может нанести ущерб моральным и имущественным интересам граждан</a:t>
            </a:r>
            <a:r>
              <a:rPr lang="ru-RU" sz="1400" u="sng" dirty="0"/>
              <a:t>, в их числе:</a:t>
            </a:r>
            <a:endParaRPr lang="ru-RU" sz="1400" dirty="0"/>
          </a:p>
          <a:p>
            <a:pPr marL="285750" lvl="0" indent="-285750" algn="just">
              <a:buFont typeface="Arial" pitchFamily="34" charset="0"/>
              <a:buChar char="•"/>
            </a:pPr>
            <a:r>
              <a:rPr lang="ru-RU" sz="1400" dirty="0"/>
              <a:t>сведения о здоровье, семейных и интимных отношениях;</a:t>
            </a:r>
          </a:p>
          <a:p>
            <a:pPr marL="285750" lvl="0" indent="-285750" algn="just">
              <a:buFont typeface="Arial" pitchFamily="34" charset="0"/>
              <a:buChar char="•"/>
            </a:pPr>
            <a:r>
              <a:rPr lang="ru-RU" sz="1400" dirty="0"/>
              <a:t>об обстоятельствах рождения, усыновления, развода;</a:t>
            </a:r>
          </a:p>
          <a:p>
            <a:pPr marL="285750" lvl="0" indent="-285750" algn="just">
              <a:buFont typeface="Arial" pitchFamily="34" charset="0"/>
              <a:buChar char="•"/>
            </a:pPr>
            <a:r>
              <a:rPr lang="ru-RU" sz="1400" dirty="0"/>
              <a:t>о личных привычках и наклонностях;</a:t>
            </a:r>
          </a:p>
          <a:p>
            <a:pPr marL="285750" lvl="0" indent="-285750" algn="just">
              <a:buFont typeface="Arial" pitchFamily="34" charset="0"/>
              <a:buChar char="•"/>
            </a:pPr>
            <a:r>
              <a:rPr lang="ru-RU" sz="1400" dirty="0"/>
              <a:t>личная переписка и корреспонденция, дневниковые, телефонные телеграфные, видео, аудио и другие виды сохранения информации;</a:t>
            </a:r>
          </a:p>
          <a:p>
            <a:pPr marL="285750" lvl="0" indent="-285750" algn="just">
              <a:buFont typeface="Arial" pitchFamily="34" charset="0"/>
              <a:buChar char="•"/>
            </a:pPr>
            <a:r>
              <a:rPr lang="ru-RU" sz="1400" dirty="0"/>
              <a:t>об имущественном положении, источниках дохода;</a:t>
            </a:r>
          </a:p>
          <a:p>
            <a:pPr marL="285750" lvl="0" indent="-285750" algn="just">
              <a:buFont typeface="Arial" pitchFamily="34" charset="0"/>
              <a:buChar char="•"/>
            </a:pPr>
            <a:r>
              <a:rPr lang="ru-RU" sz="1400" dirty="0"/>
              <a:t>о деятельности, содержащей коммерческую тайну;</a:t>
            </a:r>
          </a:p>
          <a:p>
            <a:pPr marL="285750" lvl="0" indent="-285750" algn="just">
              <a:buFont typeface="Arial" pitchFamily="34" charset="0"/>
              <a:buChar char="•"/>
            </a:pPr>
            <a:r>
              <a:rPr lang="ru-RU" sz="1400" dirty="0"/>
              <a:t>об интеллектуальной собственности (автор, патентное право, право на научное открытие);</a:t>
            </a:r>
          </a:p>
          <a:p>
            <a:pPr marL="285750" lvl="0" indent="-285750" algn="just">
              <a:buFont typeface="Arial" pitchFamily="34" charset="0"/>
              <a:buChar char="•"/>
            </a:pPr>
            <a:r>
              <a:rPr lang="ru-RU" sz="1400" dirty="0"/>
              <a:t>сведения, разглашение которых создает угрозу личной безопасности гражданина, безопасности членов его семьи и имущества;</a:t>
            </a:r>
          </a:p>
          <a:p>
            <a:pPr marL="285750" lvl="0" indent="-285750" algn="just">
              <a:buFont typeface="Arial" pitchFamily="34" charset="0"/>
              <a:buChar char="•"/>
            </a:pPr>
            <a:r>
              <a:rPr lang="ru-RU" sz="1400" dirty="0"/>
              <a:t>об участии граждан в действиях судебно-следственных органов в качестве обвиняемых, подсудимых, свидетелей и т.д.</a:t>
            </a:r>
          </a:p>
          <a:p>
            <a:pPr algn="just"/>
            <a:r>
              <a:rPr lang="en-US" sz="1400" dirty="0" smtClean="0"/>
              <a:t>	</a:t>
            </a:r>
            <a:r>
              <a:rPr lang="ru-RU" sz="1400" dirty="0"/>
              <a:t>Никто не вправе требовать от физического лица предоставления информации о его частной жизни и персональных данных, включая сведения, составляющие личную и семейную тайну, тайну телефонных переговоров, почтовых и иных сообщений, касающиеся состояния его здоровья, либо получать такую информацию иным образом помимо воли данного физического лица, кроме случаев, установленных законодательными актами Республики Беларусь.</a:t>
            </a:r>
          </a:p>
          <a:p>
            <a:pPr algn="just"/>
            <a:r>
              <a:rPr lang="en-US" sz="1400" dirty="0" smtClean="0"/>
              <a:t>	</a:t>
            </a:r>
            <a:r>
              <a:rPr lang="ru-RU" sz="1400" dirty="0"/>
              <a:t>Сбор, обработка, хранение информации о частной жизни физического лица и персональных данных, а также пользование ими осуществляются с согласия данного физического лица, если иное не установлено законодательством Республики Беларусь</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97</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78313"/>
          </a:xfrm>
          <a:prstGeom prst="rect">
            <a:avLst/>
          </a:prstGeom>
          <a:noFill/>
        </p:spPr>
        <p:txBody>
          <a:bodyPr wrap="square" rtlCol="0">
            <a:spAutoFit/>
          </a:bodyPr>
          <a:lstStyle/>
          <a:p>
            <a:pPr algn="just"/>
            <a:r>
              <a:rPr lang="ru-RU" sz="1400" dirty="0" smtClean="0"/>
              <a:t>	</a:t>
            </a:r>
            <a:r>
              <a:rPr lang="ru-RU" sz="1400" dirty="0"/>
              <a:t>Меры по защите персональных данных от разглашения должны быть приняты с момента, когда персональные данные были предоставлены физическим лицом, к которому они относятся, другому лицу либо когда предоставление персональных данных осуществляется в соответствии с законодательными актами Республики Беларусь.</a:t>
            </a:r>
          </a:p>
          <a:p>
            <a:pPr algn="just"/>
            <a:r>
              <a:rPr lang="en-US" sz="1400" dirty="0" smtClean="0"/>
              <a:t>	</a:t>
            </a:r>
            <a:r>
              <a:rPr lang="ru-RU" sz="1400" dirty="0" smtClean="0"/>
              <a:t>Последующая </a:t>
            </a:r>
            <a:r>
              <a:rPr lang="ru-RU" sz="1400" dirty="0"/>
              <a:t>передача персональных данных разрешается только с согласия физического лица, к которому они относятся, если иное не установлено законодательными актами Республики Беларусь.</a:t>
            </a:r>
          </a:p>
          <a:p>
            <a:pPr algn="just"/>
            <a:r>
              <a:rPr lang="en-US" sz="1400" dirty="0" smtClean="0"/>
              <a:t>	</a:t>
            </a:r>
            <a:r>
              <a:rPr lang="ru-RU" sz="1400" dirty="0" smtClean="0"/>
              <a:t>Меры </a:t>
            </a:r>
            <a:r>
              <a:rPr lang="ru-RU" sz="1400" dirty="0"/>
              <a:t>по защите персональных данных должны приниматься до момента их уничтожения, либо до их обезличивания, либо до получения согласия физического лица, к которому эти данные относятся, на их разглашение.</a:t>
            </a:r>
          </a:p>
          <a:p>
            <a:pPr algn="just"/>
            <a:r>
              <a:rPr lang="en-US" sz="1400" dirty="0" smtClean="0"/>
              <a:t>	</a:t>
            </a:r>
            <a:r>
              <a:rPr lang="ru-RU" sz="1400" dirty="0" smtClean="0"/>
              <a:t>Субъекты </a:t>
            </a:r>
            <a:r>
              <a:rPr lang="ru-RU" sz="1400" dirty="0"/>
              <a:t>информационных отношений, получившие персональные данные в нарушение требований законодательства, не вправе пользоваться ими.</a:t>
            </a:r>
          </a:p>
          <a:p>
            <a:pPr algn="just"/>
            <a:r>
              <a:rPr lang="ru-RU" sz="1400" dirty="0"/>
              <a:t> </a:t>
            </a:r>
          </a:p>
          <a:p>
            <a:pPr lvl="0" algn="just"/>
            <a:r>
              <a:rPr lang="en-US" sz="1400" b="1" dirty="0" smtClean="0"/>
              <a:t>	</a:t>
            </a:r>
            <a:r>
              <a:rPr lang="en-US" sz="1600" b="1" dirty="0" smtClean="0"/>
              <a:t>VI. </a:t>
            </a:r>
            <a:r>
              <a:rPr lang="ru-RU" sz="1600" b="1" dirty="0" smtClean="0"/>
              <a:t>Коммерческая </a:t>
            </a:r>
            <a:r>
              <a:rPr lang="ru-RU" sz="1600" b="1" dirty="0"/>
              <a:t>тайна: понятие и содержание</a:t>
            </a:r>
            <a:endParaRPr lang="ru-RU" sz="1600" dirty="0"/>
          </a:p>
          <a:p>
            <a:pPr algn="just"/>
            <a:r>
              <a:rPr lang="ru-RU" sz="1400" b="1" dirty="0"/>
              <a:t> </a:t>
            </a:r>
            <a:endParaRPr lang="ru-RU" sz="1400" dirty="0"/>
          </a:p>
          <a:p>
            <a:pPr algn="just"/>
            <a:r>
              <a:rPr lang="en-US" sz="1400" dirty="0" smtClean="0"/>
              <a:t>	</a:t>
            </a:r>
            <a:r>
              <a:rPr lang="ru-RU" sz="1400" u="sng" dirty="0" smtClean="0"/>
              <a:t>Коммерческая </a:t>
            </a:r>
            <a:r>
              <a:rPr lang="ru-RU" sz="1400" u="sng" dirty="0"/>
              <a:t>тайна</a:t>
            </a:r>
            <a:r>
              <a:rPr lang="ru-RU" sz="1400" dirty="0"/>
              <a:t> представляет собой преднамеренно скрываемые экономические интересы и информацию о различных сторонах и сферах производственно-хозяйственной, управленческой, научно-технической, финансовой деятельности субъекта хозяйствования, охрана которых обусловлена интересами конкуренции и возможной угрозой экономической безопасности субъекта хозяйствования.</a:t>
            </a:r>
          </a:p>
          <a:p>
            <a:pPr algn="just"/>
            <a:r>
              <a:rPr lang="en-US" sz="1400" dirty="0" smtClean="0"/>
              <a:t>	</a:t>
            </a:r>
            <a:r>
              <a:rPr lang="ru-RU" sz="1400" dirty="0"/>
              <a:t>Содержание и объем информации, составляющей коммерческую тайну, а также порядок ее защиты определяются руководителем субъекта хозяйствования, который доводит их до работников либо лиц, имеющих доступ к таким сведениям</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98</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algn="just"/>
            <a:r>
              <a:rPr lang="ru-RU" sz="1400" dirty="0" smtClean="0"/>
              <a:t>	</a:t>
            </a:r>
            <a:r>
              <a:rPr lang="ru-RU" sz="1400" dirty="0"/>
              <a:t>По общему правилу, перечень сведений, составляющих коммерческую тайну организации, определяется специально созданной комиссией и утверждается ежегодно руководителем организации. </a:t>
            </a:r>
          </a:p>
          <a:p>
            <a:pPr algn="just"/>
            <a:r>
              <a:rPr lang="en-US" sz="1400" dirty="0" smtClean="0"/>
              <a:t>	</a:t>
            </a:r>
            <a:r>
              <a:rPr lang="ru-RU" sz="1400" u="sng" dirty="0" smtClean="0"/>
              <a:t>Коммерческую </a:t>
            </a:r>
            <a:r>
              <a:rPr lang="ru-RU" sz="1400" u="sng" dirty="0"/>
              <a:t>тайну могут составлять:</a:t>
            </a:r>
            <a:endParaRPr lang="ru-RU" sz="1400" dirty="0"/>
          </a:p>
          <a:p>
            <a:pPr marL="342900" lvl="0" indent="-342900" algn="just">
              <a:buFont typeface="+mj-lt"/>
              <a:buAutoNum type="arabicPeriod"/>
            </a:pPr>
            <a:r>
              <a:rPr lang="ru-RU" sz="1400" dirty="0"/>
              <a:t>сведения о производственных, технологических процессах, исследованиях;</a:t>
            </a:r>
          </a:p>
          <a:p>
            <a:pPr marL="342900" lvl="0" indent="-342900" algn="just">
              <a:buFont typeface="+mj-lt"/>
              <a:buAutoNum type="arabicPeriod"/>
            </a:pPr>
            <a:r>
              <a:rPr lang="ru-RU" sz="1400" dirty="0"/>
              <a:t> заключаемых хозяйственных договорах, не требующих государственной регистрации;</a:t>
            </a:r>
          </a:p>
          <a:p>
            <a:pPr marL="342900" lvl="0" indent="-342900" algn="just">
              <a:buFont typeface="+mj-lt"/>
              <a:buAutoNum type="arabicPeriod"/>
            </a:pPr>
            <a:r>
              <a:rPr lang="ru-RU" sz="1400" dirty="0"/>
              <a:t>контрагентах, с которыми субъект хозяйствования уже состоит в договорных отношениях, либо потенциальных, с которыми еще только ведется переговорный процесс;</a:t>
            </a:r>
          </a:p>
          <a:p>
            <a:pPr marL="342900" lvl="0" indent="-342900" algn="just">
              <a:buFont typeface="+mj-lt"/>
              <a:buAutoNum type="arabicPeriod"/>
            </a:pPr>
            <a:r>
              <a:rPr lang="ru-RU" sz="1400" dirty="0"/>
              <a:t>сведения, касающиеся конкретных технических решений по выпускаемым видам продукции, выполнении работ, оказании услуг;</a:t>
            </a:r>
          </a:p>
          <a:p>
            <a:pPr marL="342900" lvl="0" indent="-342900" algn="just">
              <a:buFont typeface="+mj-lt"/>
              <a:buAutoNum type="arabicPeriod"/>
            </a:pPr>
            <a:r>
              <a:rPr lang="ru-RU" sz="1400" dirty="0"/>
              <a:t> методах организации производства и т.п. сведения, которые обычно охватываются понятием «секрет производства» («ноу-хау»).</a:t>
            </a:r>
          </a:p>
          <a:p>
            <a:pPr algn="just"/>
            <a:r>
              <a:rPr lang="en-US" sz="1400" dirty="0" smtClean="0"/>
              <a:t>	</a:t>
            </a:r>
            <a:r>
              <a:rPr lang="ru-RU" sz="1400" u="sng" dirty="0" smtClean="0"/>
              <a:t>Коммерческую </a:t>
            </a:r>
            <a:r>
              <a:rPr lang="ru-RU" sz="1400" u="sng" dirty="0"/>
              <a:t>тайну субъекта хозяйствования не могут составлять:</a:t>
            </a:r>
            <a:endParaRPr lang="ru-RU" sz="1400" dirty="0"/>
          </a:p>
          <a:p>
            <a:pPr marL="342900" lvl="0" indent="-342900" algn="just">
              <a:buFont typeface="+mj-lt"/>
              <a:buAutoNum type="arabicPeriod"/>
            </a:pPr>
            <a:r>
              <a:rPr lang="ru-RU" sz="1400" dirty="0"/>
              <a:t>учредительные документы, а также документы, дающие право на занятие предпринимательской деятельностью и отдельными видами хозяйственной деятельности;</a:t>
            </a:r>
          </a:p>
          <a:p>
            <a:pPr marL="342900" lvl="0" indent="-342900" algn="just">
              <a:buFont typeface="+mj-lt"/>
              <a:buAutoNum type="arabicPeriod"/>
            </a:pPr>
            <a:r>
              <a:rPr lang="ru-RU" sz="1400" dirty="0"/>
              <a:t>сведения по установленным формам отчетности о финансово-хозяйственной деятельности и иные данные, необходимые для проверки правильности исчисления и уплаты налогов и других обязательных платежей;</a:t>
            </a:r>
          </a:p>
          <a:p>
            <a:pPr marL="342900" lvl="0" indent="-342900" algn="just">
              <a:buFont typeface="+mj-lt"/>
              <a:buAutoNum type="arabicPeriod"/>
            </a:pPr>
            <a:r>
              <a:rPr lang="ru-RU" sz="1400" dirty="0"/>
              <a:t>документы о платежеспособности;</a:t>
            </a:r>
          </a:p>
          <a:p>
            <a:pPr marL="342900" lvl="0" indent="-342900" algn="just">
              <a:buFont typeface="+mj-lt"/>
              <a:buAutoNum type="arabicPeriod"/>
            </a:pPr>
            <a:r>
              <a:rPr lang="ru-RU" sz="1400" dirty="0"/>
              <a:t>сведения о численности и составе работающих, их заработной плате и условиях труда, а также о наличии свободных рабочих мест.</a:t>
            </a:r>
          </a:p>
          <a:p>
            <a:pPr marL="342900" lvl="0" indent="-342900" algn="just">
              <a:buFont typeface="+mj-lt"/>
              <a:buAutoNum type="arabicPeriod"/>
            </a:pPr>
            <a:r>
              <a:rPr lang="ru-RU" sz="1400" dirty="0"/>
              <a:t>сведения о юридических лицах, правах на имущество и сделках с ним, подлежащие государственной регистрации, сведения, подлежащие представлению в качестве государственной статистической отчетности и др</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361568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7344" y="283823"/>
            <a:ext cx="8261964" cy="338554"/>
          </a:xfrm>
          <a:prstGeom prst="rect">
            <a:avLst/>
          </a:prstGeom>
          <a:noFill/>
        </p:spPr>
        <p:txBody>
          <a:bodyPr wrap="square" rtlCol="0" anchor="b">
            <a:spAutoFit/>
          </a:bodyPr>
          <a:lstStyle/>
          <a:p>
            <a:r>
              <a:rPr lang="ru-RU" sz="1600" dirty="0" smtClean="0">
                <a:latin typeface="Times New Roman" pitchFamily="18" charset="0"/>
                <a:cs typeface="Times New Roman" pitchFamily="18" charset="0"/>
              </a:rPr>
              <a:t>РАЗДЕЛ 2</a:t>
            </a:r>
            <a:endParaRPr lang="ru-RU" sz="1600" dirty="0">
              <a:latin typeface="Times New Roman" pitchFamily="18" charset="0"/>
              <a:cs typeface="Times New Roman" pitchFamily="18" charset="0"/>
            </a:endParaRPr>
          </a:p>
        </p:txBody>
      </p:sp>
      <p:sp>
        <p:nvSpPr>
          <p:cNvPr id="4" name="Номер слайда 6"/>
          <p:cNvSpPr>
            <a:spLocks noGrp="1"/>
          </p:cNvSpPr>
          <p:nvPr>
            <p:ph type="sldNum" sz="quarter" idx="12"/>
          </p:nvPr>
        </p:nvSpPr>
        <p:spPr>
          <a:xfrm>
            <a:off x="7010400" y="6492875"/>
            <a:ext cx="2133600" cy="365125"/>
          </a:xfrm>
        </p:spPr>
        <p:txBody>
          <a:bodyPr/>
          <a:lstStyle/>
          <a:p>
            <a:r>
              <a:rPr lang="ru-RU" dirty="0" smtClean="0"/>
              <a:t>Слайд </a:t>
            </a:r>
            <a:fld id="{EB2CBBB6-21F2-45AF-BB34-B9709E156EAC}" type="slidenum">
              <a:rPr lang="ru-RU" smtClean="0"/>
              <a:pPr/>
              <a:t>99</a:t>
            </a:fld>
            <a:endParaRPr lang="ru-RU" dirty="0"/>
          </a:p>
        </p:txBody>
      </p:sp>
      <p:sp>
        <p:nvSpPr>
          <p:cNvPr id="9" name="Нижний колонтитул 5">
            <a:hlinkClick r:id="" action="ppaction://hlinkshowjump?jump=previousslide"/>
          </p:cNvPr>
          <p:cNvSpPr txBox="1">
            <a:spLocks/>
          </p:cNvSpPr>
          <p:nvPr/>
        </p:nvSpPr>
        <p:spPr>
          <a:xfrm>
            <a:off x="1259632" y="6512781"/>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Предыдущий слайд </a:t>
            </a:r>
            <a:endParaRPr lang="ru-RU" dirty="0">
              <a:solidFill>
                <a:schemeClr val="accent1">
                  <a:lumMod val="75000"/>
                </a:schemeClr>
              </a:solidFill>
            </a:endParaRPr>
          </a:p>
        </p:txBody>
      </p:sp>
      <p:sp>
        <p:nvSpPr>
          <p:cNvPr id="11" name="Нижний колонтитул 5">
            <a:hlinkClick r:id="" action="ppaction://hlinkshowjump?jump=nextslide"/>
          </p:cNvPr>
          <p:cNvSpPr txBox="1">
            <a:spLocks/>
          </p:cNvSpPr>
          <p:nvPr/>
        </p:nvSpPr>
        <p:spPr>
          <a:xfrm>
            <a:off x="4427984" y="6520259"/>
            <a:ext cx="15274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Следующий слайд </a:t>
            </a:r>
            <a:endParaRPr lang="ru-RU" dirty="0">
              <a:solidFill>
                <a:schemeClr val="accent1">
                  <a:lumMod val="75000"/>
                </a:schemeClr>
              </a:solidFill>
            </a:endParaRPr>
          </a:p>
        </p:txBody>
      </p:sp>
      <p:sp>
        <p:nvSpPr>
          <p:cNvPr id="12" name="Нижний колонтитул 5">
            <a:hlinkClick r:id="rId3" action="ppaction://hlinksldjump"/>
          </p:cNvPr>
          <p:cNvSpPr txBox="1">
            <a:spLocks/>
          </p:cNvSpPr>
          <p:nvPr/>
        </p:nvSpPr>
        <p:spPr>
          <a:xfrm>
            <a:off x="3138853" y="6520259"/>
            <a:ext cx="10081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1">
                    <a:lumMod val="75000"/>
                  </a:schemeClr>
                </a:solidFill>
              </a:rPr>
              <a:t>Содержание</a:t>
            </a:r>
            <a:endParaRPr lang="ru-RU" dirty="0">
              <a:solidFill>
                <a:schemeClr val="accent1">
                  <a:lumMod val="75000"/>
                </a:schemeClr>
              </a:solidFill>
            </a:endParaRPr>
          </a:p>
        </p:txBody>
      </p:sp>
      <p:grpSp>
        <p:nvGrpSpPr>
          <p:cNvPr id="13" name="Группа 12"/>
          <p:cNvGrpSpPr/>
          <p:nvPr/>
        </p:nvGrpSpPr>
        <p:grpSpPr>
          <a:xfrm>
            <a:off x="899592" y="696279"/>
            <a:ext cx="8244408" cy="507231"/>
            <a:chOff x="0" y="0"/>
            <a:chExt cx="8244408" cy="708830"/>
          </a:xfrm>
        </p:grpSpPr>
        <p:sp>
          <p:nvSpPr>
            <p:cNvPr id="14" name="Скругленный прямоугольник 13"/>
            <p:cNvSpPr/>
            <p:nvPr/>
          </p:nvSpPr>
          <p:spPr>
            <a:xfrm>
              <a:off x="0" y="0"/>
              <a:ext cx="8244408" cy="708830"/>
            </a:xfrm>
            <a:prstGeom prst="roundRect">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5" name="Скругленный прямоугольник 4"/>
            <p:cNvSpPr/>
            <p:nvPr/>
          </p:nvSpPr>
          <p:spPr>
            <a:xfrm>
              <a:off x="34602" y="34602"/>
              <a:ext cx="8175204" cy="639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914400">
                <a:lnSpc>
                  <a:spcPct val="90000"/>
                </a:lnSpc>
                <a:spcBef>
                  <a:spcPct val="0"/>
                </a:spcBef>
                <a:spcAft>
                  <a:spcPct val="35000"/>
                </a:spcAft>
                <a:buNone/>
              </a:pPr>
              <a:r>
                <a:rPr lang="ru-RU" sz="1800" b="1" kern="1200" dirty="0" smtClean="0"/>
                <a:t>ТЕОРЕТИЧЕСКАЯ ЧАСТЬ</a:t>
              </a:r>
              <a:endParaRPr lang="ru-RU" sz="1800" b="0" i="0" kern="1200" dirty="0">
                <a:latin typeface="Tw Cen MT Condensed"/>
                <a:ea typeface="+mn-ea"/>
                <a:cs typeface="+mn-cs"/>
              </a:endParaRPr>
            </a:p>
          </p:txBody>
        </p:sp>
      </p:grpSp>
      <p:sp>
        <p:nvSpPr>
          <p:cNvPr id="10" name="TextBox 9"/>
          <p:cNvSpPr txBox="1"/>
          <p:nvPr/>
        </p:nvSpPr>
        <p:spPr>
          <a:xfrm>
            <a:off x="918347" y="1365150"/>
            <a:ext cx="8118149" cy="5047536"/>
          </a:xfrm>
          <a:prstGeom prst="rect">
            <a:avLst/>
          </a:prstGeom>
          <a:noFill/>
        </p:spPr>
        <p:txBody>
          <a:bodyPr wrap="square" rtlCol="0">
            <a:spAutoFit/>
          </a:bodyPr>
          <a:lstStyle/>
          <a:p>
            <a:pPr marL="342900" lvl="0" indent="-342900" algn="just">
              <a:buFont typeface="+mj-lt"/>
              <a:buAutoNum type="arabicPeriod" startAt="6"/>
            </a:pPr>
            <a:r>
              <a:rPr lang="ru-RU" sz="1400" dirty="0"/>
              <a:t>сведения, касающиеся участия должностных лиц организации в производственных кооперативах, хозяйственных обществах и товариществах, занимающихся предпринимательской деятельностью.</a:t>
            </a:r>
          </a:p>
          <a:p>
            <a:pPr marL="342900" lvl="0" indent="-342900" algn="just">
              <a:buFont typeface="+mj-lt"/>
              <a:buAutoNum type="arabicPeriod" startAt="6"/>
            </a:pPr>
            <a:r>
              <a:rPr lang="ru-RU" sz="1400" dirty="0"/>
              <a:t>сведения, касающиеся негативной деятельности субъекта хозяйствования, способной нанести ущерб интересам общества</a:t>
            </a:r>
          </a:p>
          <a:p>
            <a:pPr algn="just"/>
            <a:r>
              <a:rPr lang="en-US" sz="1400" dirty="0" smtClean="0"/>
              <a:t>	</a:t>
            </a:r>
            <a:r>
              <a:rPr lang="ru-RU" sz="1400" u="sng" dirty="0" smtClean="0"/>
              <a:t>В </a:t>
            </a:r>
            <a:r>
              <a:rPr lang="ru-RU" sz="1400" u="sng" dirty="0"/>
              <a:t>литературе предложено различать коммерческую тайну по следующим признакам:</a:t>
            </a:r>
            <a:endParaRPr lang="ru-RU" sz="1400" dirty="0"/>
          </a:p>
          <a:p>
            <a:pPr marL="342900" lvl="0" indent="-342900" algn="just">
              <a:buFont typeface="+mj-lt"/>
              <a:buAutoNum type="arabicPeriod"/>
            </a:pPr>
            <a:r>
              <a:rPr lang="ru-RU" sz="1400" dirty="0"/>
              <a:t>по природе коммерческой тайны (технологическая, производственная, организационная, маркетинговая, интеллектуальная, рекламная);</a:t>
            </a:r>
          </a:p>
          <a:p>
            <a:pPr marL="342900" lvl="0" indent="-342900" algn="just">
              <a:buFont typeface="+mj-lt"/>
              <a:buAutoNum type="arabicPeriod"/>
            </a:pPr>
            <a:r>
              <a:rPr lang="ru-RU" sz="1400" dirty="0"/>
              <a:t>по принадлежности собственнику (собственность субъектов хозяйствования, группы таких субъектов, отдельного лица, группы лиц и т.д.);</a:t>
            </a:r>
          </a:p>
          <a:p>
            <a:pPr marL="342900" lvl="0" indent="-342900" algn="just">
              <a:buFont typeface="+mj-lt"/>
              <a:buAutoNum type="arabicPeriod"/>
            </a:pPr>
            <a:r>
              <a:rPr lang="ru-RU" sz="1400" dirty="0"/>
              <a:t>по назначению коммерческой тайны.</a:t>
            </a:r>
          </a:p>
          <a:p>
            <a:pPr algn="just"/>
            <a:r>
              <a:rPr lang="en-US" sz="1400" dirty="0" smtClean="0"/>
              <a:t>	</a:t>
            </a:r>
            <a:r>
              <a:rPr lang="ru-RU" sz="1400" u="sng" dirty="0" smtClean="0"/>
              <a:t>Отличие </a:t>
            </a:r>
            <a:r>
              <a:rPr lang="ru-RU" sz="1400" u="sng" dirty="0"/>
              <a:t>коммерческой тайны от государственных секретов проводится по следующим критериям:</a:t>
            </a:r>
            <a:endParaRPr lang="ru-RU" sz="1400" dirty="0"/>
          </a:p>
          <a:p>
            <a:pPr marL="342900" lvl="0" indent="-342900" algn="just">
              <a:buFont typeface="+mj-lt"/>
              <a:buAutoNum type="arabicPeriod"/>
            </a:pPr>
            <a:r>
              <a:rPr lang="ru-RU" sz="1400" dirty="0"/>
              <a:t>по целям, которые преследуются в результате отнесения той или иной информации к коммерческой тайне или государственным секретам;</a:t>
            </a:r>
          </a:p>
          <a:p>
            <a:pPr marL="342900" lvl="0" indent="-342900" algn="just">
              <a:buFont typeface="+mj-lt"/>
              <a:buAutoNum type="arabicPeriod"/>
            </a:pPr>
            <a:r>
              <a:rPr lang="ru-RU" sz="1400" dirty="0"/>
              <a:t>по содержанию информации, нуждающейся в защите;</a:t>
            </a:r>
          </a:p>
          <a:p>
            <a:pPr marL="342900" lvl="0" indent="-342900" algn="just">
              <a:buFont typeface="+mj-lt"/>
              <a:buAutoNum type="arabicPeriod"/>
            </a:pPr>
            <a:r>
              <a:rPr lang="ru-RU" sz="1400" dirty="0"/>
              <a:t>по кругу субъектов, уполномоченных на принятие решений о включении сведений в тот или иной перечень;</a:t>
            </a:r>
          </a:p>
          <a:p>
            <a:pPr marL="342900" lvl="0" indent="-342900" algn="just">
              <a:buFont typeface="+mj-lt"/>
              <a:buAutoNum type="arabicPeriod"/>
            </a:pPr>
            <a:r>
              <a:rPr lang="ru-RU" sz="1400" dirty="0"/>
              <a:t>по порядку и условиям доступа к информации, составляющей коммерческую тайну или государственный секрет;</a:t>
            </a:r>
          </a:p>
          <a:p>
            <a:pPr marL="342900" lvl="0" indent="-342900" algn="just">
              <a:buFont typeface="+mj-lt"/>
              <a:buAutoNum type="arabicPeriod"/>
            </a:pPr>
            <a:r>
              <a:rPr lang="ru-RU" sz="1400" dirty="0"/>
              <a:t>по способам и механизмам защиты информации.</a:t>
            </a:r>
          </a:p>
          <a:p>
            <a:pPr algn="just"/>
            <a:r>
              <a:rPr lang="en-US" sz="1400" dirty="0" smtClean="0"/>
              <a:t>	</a:t>
            </a:r>
            <a:r>
              <a:rPr lang="ru-RU" sz="1400" u="sng" dirty="0" smtClean="0"/>
              <a:t>Способы </a:t>
            </a:r>
            <a:r>
              <a:rPr lang="ru-RU" sz="1400" u="sng" dirty="0"/>
              <a:t>защиты коммерческой тайны подразделяются на</a:t>
            </a:r>
            <a:r>
              <a:rPr lang="ru-RU" sz="1400" dirty="0"/>
              <a:t>:</a:t>
            </a:r>
          </a:p>
          <a:p>
            <a:pPr marL="342900" lvl="0" indent="-342900" algn="just">
              <a:buFont typeface="+mj-lt"/>
              <a:buAutoNum type="arabicPeriod"/>
            </a:pPr>
            <a:r>
              <a:rPr lang="ru-RU" sz="1400" dirty="0"/>
              <a:t>правовые средства;</a:t>
            </a:r>
          </a:p>
          <a:p>
            <a:pPr marL="342900" lvl="0" indent="-342900" algn="just">
              <a:buFont typeface="+mj-lt"/>
              <a:buAutoNum type="arabicPeriod"/>
            </a:pPr>
            <a:r>
              <a:rPr lang="ru-RU" sz="1400" dirty="0"/>
              <a:t>организационные мероприятия</a:t>
            </a:r>
            <a:r>
              <a:rPr lang="ru-RU" sz="1400" dirty="0" smtClean="0"/>
              <a:t>:</a:t>
            </a:r>
            <a:endParaRPr lang="ru-RU" sz="1400" dirty="0"/>
          </a:p>
        </p:txBody>
      </p:sp>
      <p:grpSp>
        <p:nvGrpSpPr>
          <p:cNvPr id="16" name="Группа 15"/>
          <p:cNvGrpSpPr/>
          <p:nvPr/>
        </p:nvGrpSpPr>
        <p:grpSpPr>
          <a:xfrm>
            <a:off x="395536" y="764704"/>
            <a:ext cx="326033" cy="301978"/>
            <a:chOff x="88" y="1926222"/>
            <a:chExt cx="591270" cy="591270"/>
          </a:xfrm>
        </p:grpSpPr>
        <p:sp>
          <p:nvSpPr>
            <p:cNvPr id="17" name="Овал 16"/>
            <p:cNvSpPr/>
            <p:nvPr/>
          </p:nvSpPr>
          <p:spPr>
            <a:xfrm>
              <a:off x="88" y="1926222"/>
              <a:ext cx="591270" cy="591270"/>
            </a:xfrm>
            <a:prstGeom prst="ellipse">
              <a:avLst/>
            </a:prstGeom>
          </p:spPr>
          <p:style>
            <a:lnRef idx="0">
              <a:schemeClr val="lt1">
                <a:hueOff val="0"/>
                <a:satOff val="0"/>
                <a:lumOff val="0"/>
                <a:alphaOff val="0"/>
              </a:schemeClr>
            </a:lnRef>
            <a:fillRef idx="3">
              <a:schemeClr val="accent5">
                <a:shade val="80000"/>
                <a:hueOff val="0"/>
                <a:satOff val="0"/>
                <a:lumOff val="0"/>
                <a:alphaOff val="0"/>
              </a:schemeClr>
            </a:fillRef>
            <a:effectRef idx="2">
              <a:schemeClr val="accent5">
                <a:shade val="80000"/>
                <a:hueOff val="0"/>
                <a:satOff val="0"/>
                <a:lumOff val="0"/>
                <a:alphaOff val="0"/>
              </a:schemeClr>
            </a:effectRef>
            <a:fontRef idx="minor">
              <a:schemeClr val="lt1"/>
            </a:fontRef>
          </p:style>
        </p:sp>
        <p:sp>
          <p:nvSpPr>
            <p:cNvPr id="18" name="Овал 4"/>
            <p:cNvSpPr/>
            <p:nvPr/>
          </p:nvSpPr>
          <p:spPr>
            <a:xfrm>
              <a:off x="86677" y="2012811"/>
              <a:ext cx="418092" cy="4180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14400">
                <a:lnSpc>
                  <a:spcPct val="90000"/>
                </a:lnSpc>
                <a:spcBef>
                  <a:spcPct val="0"/>
                </a:spcBef>
                <a:spcAft>
                  <a:spcPct val="35000"/>
                </a:spcAft>
                <a:buNone/>
              </a:pPr>
              <a:endParaRPr lang="ru-RU" sz="1800" b="0" i="0" kern="1200" dirty="0">
                <a:latin typeface="Tw Cen MT Condensed"/>
                <a:ea typeface="+mn-ea"/>
                <a:cs typeface="+mn-cs"/>
              </a:endParaRPr>
            </a:p>
          </p:txBody>
        </p:sp>
      </p:grpSp>
    </p:spTree>
    <p:extLst>
      <p:ext uri="{BB962C8B-B14F-4D97-AF65-F5344CB8AC3E}">
        <p14:creationId xmlns:p14="http://schemas.microsoft.com/office/powerpoint/2010/main" xmlns="" val="6944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oo many files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oo many files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oo many files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oo many files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14A6D05-B3C7-4326-B859-537A252D39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7051</Words>
  <Application>Microsoft Office PowerPoint</Application>
  <PresentationFormat>Экран (4:3)</PresentationFormat>
  <Paragraphs>2784</Paragraphs>
  <Slides>164</Slides>
  <Notes>164</Notes>
  <HiddenSlides>0</HiddenSlides>
  <MMClips>0</MMClips>
  <ScaleCrop>false</ScaleCrop>
  <HeadingPairs>
    <vt:vector size="4" baseType="variant">
      <vt:variant>
        <vt:lpstr>Тема</vt:lpstr>
      </vt:variant>
      <vt:variant>
        <vt:i4>5</vt:i4>
      </vt:variant>
      <vt:variant>
        <vt:lpstr>Заголовки слайдов</vt:lpstr>
      </vt:variant>
      <vt:variant>
        <vt:i4>164</vt:i4>
      </vt:variant>
    </vt:vector>
  </HeadingPairs>
  <TitlesOfParts>
    <vt:vector size="169" baseType="lpstr">
      <vt:lpstr>Too many files design template</vt:lpstr>
      <vt:lpstr>1_Too many files design template</vt:lpstr>
      <vt:lpstr>2_Too many files design template</vt:lpstr>
      <vt:lpstr>3_Too many files design template</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lpstr>Слайд 104</vt:lpstr>
      <vt:lpstr>Слайд 105</vt:lpstr>
      <vt:lpstr>Слайд 106</vt:lpstr>
      <vt:lpstr>Слайд 107</vt:lpstr>
      <vt:lpstr>Слайд 108</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lpstr>Слайд 121</vt:lpstr>
      <vt:lpstr>Слайд 122</vt:lpstr>
      <vt:lpstr>Слайд 123</vt:lpstr>
      <vt:lpstr>Слайд 124</vt:lpstr>
      <vt:lpstr>Слайд 125</vt:lpstr>
      <vt:lpstr>Слайд 126</vt:lpstr>
      <vt:lpstr>Слайд 127</vt:lpstr>
      <vt:lpstr>Слайд 128</vt:lpstr>
      <vt:lpstr>Слайд 129</vt:lpstr>
      <vt:lpstr>Слайд 130</vt:lpstr>
      <vt:lpstr>Слайд 131</vt:lpstr>
      <vt:lpstr>Слайд 132</vt:lpstr>
      <vt:lpstr>Слайд 133</vt:lpstr>
      <vt:lpstr>Слайд 134</vt:lpstr>
      <vt:lpstr>Слайд 135</vt:lpstr>
      <vt:lpstr>Слайд 136</vt:lpstr>
      <vt:lpstr>Слайд 137</vt:lpstr>
      <vt:lpstr>Слайд 138</vt:lpstr>
      <vt:lpstr>Слайд 139</vt:lpstr>
      <vt:lpstr>Слайд 140</vt:lpstr>
      <vt:lpstr>Слайд 141</vt:lpstr>
      <vt:lpstr>Слайд 142</vt:lpstr>
      <vt:lpstr>Слайд 143</vt:lpstr>
      <vt:lpstr>Слайд 144</vt:lpstr>
      <vt:lpstr>Слайд 145</vt:lpstr>
      <vt:lpstr>Слайд 146</vt:lpstr>
      <vt:lpstr>Слайд 147</vt:lpstr>
      <vt:lpstr>Слайд 148</vt:lpstr>
      <vt:lpstr>Слайд 149</vt:lpstr>
      <vt:lpstr>Слайд 150</vt:lpstr>
      <vt:lpstr>Слайд 151</vt:lpstr>
      <vt:lpstr>Слайд 152</vt:lpstr>
      <vt:lpstr>Слайд 153</vt:lpstr>
      <vt:lpstr>Слайд 154</vt:lpstr>
      <vt:lpstr>Слайд 155</vt:lpstr>
      <vt:lpstr>Слайд 156</vt:lpstr>
      <vt:lpstr>Слайд 157</vt:lpstr>
      <vt:lpstr>Слайд 158</vt:lpstr>
      <vt:lpstr>Слайд 159</vt:lpstr>
      <vt:lpstr>Слайд 160</vt:lpstr>
      <vt:lpstr>Слайд 161</vt:lpstr>
      <vt:lpstr>Слайд 162</vt:lpstr>
      <vt:lpstr>Слайд 163</vt:lpstr>
      <vt:lpstr>Слайд 164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2012-12-26T19:49:56Z</dcterms:created>
  <dcterms:modified xsi:type="dcterms:W3CDTF">2013-02-09T11:32:37Z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TC020116529991</vt:lpwstr>
  </property>
</Properties>
</file>