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 id="2147483735" r:id="rId2"/>
  </p:sldMasterIdLst>
  <p:notesMasterIdLst>
    <p:notesMasterId r:id="rId69"/>
  </p:notesMasterIdLst>
  <p:handoutMasterIdLst>
    <p:handoutMasterId r:id="rId70"/>
  </p:handoutMasterIdLst>
  <p:sldIdLst>
    <p:sldId id="269" r:id="rId3"/>
    <p:sldId id="257" r:id="rId4"/>
    <p:sldId id="258" r:id="rId5"/>
    <p:sldId id="260" r:id="rId6"/>
    <p:sldId id="271" r:id="rId7"/>
    <p:sldId id="261" r:id="rId8"/>
    <p:sldId id="335" r:id="rId9"/>
    <p:sldId id="270"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301" r:id="rId23"/>
    <p:sldId id="302" r:id="rId24"/>
    <p:sldId id="303" r:id="rId25"/>
    <p:sldId id="284" r:id="rId26"/>
    <p:sldId id="304" r:id="rId27"/>
    <p:sldId id="285" r:id="rId28"/>
    <p:sldId id="305" r:id="rId29"/>
    <p:sldId id="306" r:id="rId30"/>
    <p:sldId id="286" r:id="rId31"/>
    <p:sldId id="307" r:id="rId32"/>
    <p:sldId id="290" r:id="rId33"/>
    <p:sldId id="309" r:id="rId34"/>
    <p:sldId id="310" r:id="rId35"/>
    <p:sldId id="291" r:id="rId36"/>
    <p:sldId id="311" r:id="rId37"/>
    <p:sldId id="313" r:id="rId38"/>
    <p:sldId id="312" r:id="rId39"/>
    <p:sldId id="314" r:id="rId40"/>
    <p:sldId id="292" r:id="rId41"/>
    <p:sldId id="315" r:id="rId42"/>
    <p:sldId id="293" r:id="rId43"/>
    <p:sldId id="316" r:id="rId44"/>
    <p:sldId id="294" r:id="rId45"/>
    <p:sldId id="317" r:id="rId46"/>
    <p:sldId id="318" r:id="rId47"/>
    <p:sldId id="295" r:id="rId48"/>
    <p:sldId id="319" r:id="rId49"/>
    <p:sldId id="320" r:id="rId50"/>
    <p:sldId id="296" r:id="rId51"/>
    <p:sldId id="297" r:id="rId52"/>
    <p:sldId id="298" r:id="rId53"/>
    <p:sldId id="321" r:id="rId54"/>
    <p:sldId id="322" r:id="rId55"/>
    <p:sldId id="323" r:id="rId56"/>
    <p:sldId id="324" r:id="rId57"/>
    <p:sldId id="325" r:id="rId58"/>
    <p:sldId id="326" r:id="rId59"/>
    <p:sldId id="327" r:id="rId60"/>
    <p:sldId id="328" r:id="rId61"/>
    <p:sldId id="330" r:id="rId62"/>
    <p:sldId id="331" r:id="rId63"/>
    <p:sldId id="333" r:id="rId64"/>
    <p:sldId id="299" r:id="rId65"/>
    <p:sldId id="300" r:id="rId66"/>
    <p:sldId id="263" r:id="rId67"/>
    <p:sldId id="334" r:id="rId6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00A"/>
    <a:srgbClr val="1C2E07"/>
    <a:srgbClr val="243612"/>
    <a:srgbClr val="C0D9EE"/>
    <a:srgbClr val="D1E4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26" autoAdjust="0"/>
    <p:restoredTop sz="94660"/>
  </p:normalViewPr>
  <p:slideViewPr>
    <p:cSldViewPr snapToGrid="0">
      <p:cViewPr varScale="1">
        <p:scale>
          <a:sx n="118" d="100"/>
          <a:sy n="118" d="100"/>
        </p:scale>
        <p:origin x="504"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15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7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75ECBC2-06CD-4084-9AA2-547C08DD62C0}" type="datetimeFigureOut">
              <a:rPr lang="ru-RU" smtClean="0"/>
              <a:t>03.10.2016</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CADFD8-4628-4FD5-8532-70BD33ECF3D1}" type="slidenum">
              <a:rPr lang="ru-RU" smtClean="0"/>
              <a:t>‹#›</a:t>
            </a:fld>
            <a:endParaRPr lang="ru-RU"/>
          </a:p>
        </p:txBody>
      </p:sp>
    </p:spTree>
    <p:extLst>
      <p:ext uri="{BB962C8B-B14F-4D97-AF65-F5344CB8AC3E}">
        <p14:creationId xmlns:p14="http://schemas.microsoft.com/office/powerpoint/2010/main" val="3394363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25623-0148-4837-9EAD-E3FCBD79BF7A}" type="datetimeFigureOut">
              <a:rPr lang="ru-RU" smtClean="0"/>
              <a:t>03.10.2016</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C51008-9393-437B-B110-E79856223370}" type="slidenum">
              <a:rPr lang="ru-RU" smtClean="0"/>
              <a:t>‹#›</a:t>
            </a:fld>
            <a:endParaRPr lang="ru-RU"/>
          </a:p>
        </p:txBody>
      </p:sp>
    </p:spTree>
    <p:extLst>
      <p:ext uri="{BB962C8B-B14F-4D97-AF65-F5344CB8AC3E}">
        <p14:creationId xmlns:p14="http://schemas.microsoft.com/office/powerpoint/2010/main" val="1808193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3" name="Прямоугольник 2"/>
          <p:cNvSpPr/>
          <p:nvPr userDrawn="1"/>
        </p:nvSpPr>
        <p:spPr>
          <a:xfrm>
            <a:off x="97631" y="123825"/>
            <a:ext cx="10429875" cy="932639"/>
          </a:xfrm>
          <a:prstGeom prst="rect">
            <a:avLst/>
          </a:prstGeom>
          <a:blipFill>
            <a:blip r:embed="rId2"/>
            <a:tile tx="0" ty="0" sx="7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ctrTitle" hasCustomPrompt="1"/>
          </p:nvPr>
        </p:nvSpPr>
        <p:spPr>
          <a:xfrm>
            <a:off x="256674" y="2601260"/>
            <a:ext cx="10090484" cy="1587730"/>
          </a:xfrm>
          <a:noFill/>
        </p:spPr>
        <p:txBody>
          <a:bodyPr anchor="ctr">
            <a:normAutofit/>
          </a:bodyPr>
          <a:lstStyle>
            <a:lvl1pPr algn="ctr">
              <a:defRPr sz="2800">
                <a:solidFill>
                  <a:schemeClr val="tx1"/>
                </a:solidFill>
              </a:defRPr>
            </a:lvl1pPr>
          </a:lstStyle>
          <a:p>
            <a:r>
              <a:rPr lang="ru-RU" dirty="0" smtClean="0"/>
              <a:t>Название учебника</a:t>
            </a:r>
            <a:endParaRPr lang="ru-RU" dirty="0"/>
          </a:p>
        </p:txBody>
      </p:sp>
      <p:sp>
        <p:nvSpPr>
          <p:cNvPr id="8" name="TextBox 7"/>
          <p:cNvSpPr txBox="1"/>
          <p:nvPr userDrawn="1"/>
        </p:nvSpPr>
        <p:spPr>
          <a:xfrm>
            <a:off x="417094" y="430808"/>
            <a:ext cx="9817767" cy="338554"/>
          </a:xfrm>
          <a:prstGeom prst="rect">
            <a:avLst/>
          </a:prstGeom>
          <a:noFill/>
        </p:spPr>
        <p:txBody>
          <a:bodyPr wrap="square" rtlCol="0">
            <a:spAutoFit/>
          </a:bodyPr>
          <a:lstStyle/>
          <a:p>
            <a:pPr algn="ctr"/>
            <a:r>
              <a:rPr lang="ru-RU" sz="1600" b="1" i="0" dirty="0" smtClean="0">
                <a:solidFill>
                  <a:srgbClr val="000000"/>
                </a:solidFill>
                <a:effectLst/>
                <a:latin typeface="Times New Roman" panose="02020603050405020304" pitchFamily="18" charset="0"/>
              </a:rPr>
              <a:t>Учреждение образования «Брестский государственный университет имени А.С. Пушкина»</a:t>
            </a:r>
            <a:endParaRPr lang="ru-RU" sz="1600" dirty="0"/>
          </a:p>
        </p:txBody>
      </p:sp>
      <p:sp>
        <p:nvSpPr>
          <p:cNvPr id="13" name="Подзаголовок 2"/>
          <p:cNvSpPr txBox="1">
            <a:spLocks/>
          </p:cNvSpPr>
          <p:nvPr userDrawn="1"/>
        </p:nvSpPr>
        <p:spPr>
          <a:xfrm>
            <a:off x="417094" y="6390871"/>
            <a:ext cx="9817768" cy="37873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1400" b="0" i="0" kern="1200" smtClean="0">
                <a:solidFill>
                  <a:schemeClr val="tx1"/>
                </a:solidFill>
                <a:effectLst/>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b="1" dirty="0" smtClean="0">
                <a:solidFill>
                  <a:srgbClr val="000000"/>
                </a:solidFill>
                <a:latin typeface="Times New Roman" panose="02020603050405020304" pitchFamily="18" charset="0"/>
              </a:rPr>
              <a:t>Брест,</a:t>
            </a:r>
            <a:r>
              <a:rPr lang="ru-RU" b="1" baseline="0" dirty="0" smtClean="0">
                <a:solidFill>
                  <a:srgbClr val="000000"/>
                </a:solidFill>
                <a:latin typeface="Times New Roman" panose="02020603050405020304" pitchFamily="18" charset="0"/>
              </a:rPr>
              <a:t> 2016</a:t>
            </a:r>
            <a:endParaRPr lang="ru-RU" dirty="0"/>
          </a:p>
        </p:txBody>
      </p:sp>
      <p:sp>
        <p:nvSpPr>
          <p:cNvPr id="15" name="Текст 14"/>
          <p:cNvSpPr>
            <a:spLocks noGrp="1"/>
          </p:cNvSpPr>
          <p:nvPr>
            <p:ph type="body" sz="quarter" idx="13" hasCustomPrompt="1"/>
          </p:nvPr>
        </p:nvSpPr>
        <p:spPr>
          <a:xfrm>
            <a:off x="256674" y="1046939"/>
            <a:ext cx="10090484" cy="367204"/>
          </a:xfrm>
        </p:spPr>
        <p:txBody>
          <a:bodyPr anchor="ctr">
            <a:noAutofit/>
          </a:bodyPr>
          <a:lstStyle>
            <a:lvl1pPr marL="0" indent="0" algn="ctr">
              <a:buFontTx/>
              <a:buNone/>
              <a:defRPr sz="1600" b="1" i="1">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Название кафедры</a:t>
            </a:r>
            <a:endParaRPr lang="ru-RU" dirty="0"/>
          </a:p>
        </p:txBody>
      </p:sp>
      <p:sp>
        <p:nvSpPr>
          <p:cNvPr id="16" name="Текст 14"/>
          <p:cNvSpPr>
            <a:spLocks noGrp="1"/>
          </p:cNvSpPr>
          <p:nvPr>
            <p:ph type="body" sz="quarter" idx="14" hasCustomPrompt="1"/>
          </p:nvPr>
        </p:nvSpPr>
        <p:spPr>
          <a:xfrm>
            <a:off x="256674" y="4469758"/>
            <a:ext cx="10090484" cy="367204"/>
          </a:xfrm>
        </p:spPr>
        <p:txBody>
          <a:bodyPr anchor="ctr">
            <a:noAutofit/>
          </a:bodyPr>
          <a:lstStyle>
            <a:lvl1pPr marL="0" indent="0" algn="ctr">
              <a:buFontTx/>
              <a:buNone/>
              <a:defRPr sz="1600">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Тип электронного издания</a:t>
            </a:r>
            <a:endParaRPr lang="ru-RU" dirty="0"/>
          </a:p>
        </p:txBody>
      </p:sp>
    </p:spTree>
    <p:extLst>
      <p:ext uri="{BB962C8B-B14F-4D97-AF65-F5344CB8AC3E}">
        <p14:creationId xmlns:p14="http://schemas.microsoft.com/office/powerpoint/2010/main" val="13823434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97957" y="99165"/>
            <a:ext cx="10429200" cy="684000"/>
          </a:xfrm>
        </p:spPr>
        <p:txBody>
          <a:bodyPr>
            <a:normAutofit/>
          </a:bodyPr>
          <a:lstStyle>
            <a:lvl1pPr>
              <a:defRPr sz="2000"/>
            </a:lvl1pPr>
          </a:lstStyle>
          <a:p>
            <a:r>
              <a:rPr lang="ru-RU" dirty="0" smtClean="0"/>
              <a:t>Название темы</a:t>
            </a:r>
            <a:endParaRPr lang="ru-RU" dirty="0"/>
          </a:p>
        </p:txBody>
      </p:sp>
      <p:sp>
        <p:nvSpPr>
          <p:cNvPr id="3" name="Текст 2"/>
          <p:cNvSpPr>
            <a:spLocks noGrp="1"/>
          </p:cNvSpPr>
          <p:nvPr>
            <p:ph type="body" idx="1" hasCustomPrompt="1"/>
          </p:nvPr>
        </p:nvSpPr>
        <p:spPr>
          <a:xfrm>
            <a:off x="109060" y="877863"/>
            <a:ext cx="5148000" cy="540000"/>
          </a:xfrm>
        </p:spPr>
        <p:txBody>
          <a:bodyPr anchor="ctr">
            <a:normAutofit/>
          </a:bodyPr>
          <a:lstStyle>
            <a:lvl1pPr marL="0" indent="0" algn="ctr">
              <a:lnSpc>
                <a:spcPct val="100000"/>
              </a:lnSpc>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Название столбца</a:t>
            </a:r>
          </a:p>
        </p:txBody>
      </p:sp>
      <p:sp>
        <p:nvSpPr>
          <p:cNvPr id="4" name="Объект 3"/>
          <p:cNvSpPr>
            <a:spLocks noGrp="1"/>
          </p:cNvSpPr>
          <p:nvPr>
            <p:ph sz="half" idx="2" hasCustomPrompt="1"/>
          </p:nvPr>
        </p:nvSpPr>
        <p:spPr>
          <a:xfrm>
            <a:off x="107174" y="1506951"/>
            <a:ext cx="5148000" cy="5262649"/>
          </a:xfrm>
        </p:spPr>
        <p:txBody>
          <a:bodyPr>
            <a:normAutofit/>
          </a:bodyPr>
          <a:lstStyle>
            <a:lvl1pPr>
              <a:defRPr sz="1400"/>
            </a:lvl1pPr>
          </a:lstStyle>
          <a:p>
            <a:pPr lvl="0"/>
            <a:r>
              <a:rPr lang="ru-RU" dirty="0" smtClean="0"/>
              <a:t>Текст…</a:t>
            </a:r>
            <a:endParaRPr lang="ru-RU" dirty="0"/>
          </a:p>
        </p:txBody>
      </p:sp>
      <p:sp>
        <p:nvSpPr>
          <p:cNvPr id="5" name="Текст 4"/>
          <p:cNvSpPr>
            <a:spLocks noGrp="1"/>
          </p:cNvSpPr>
          <p:nvPr>
            <p:ph type="body" sz="quarter" idx="3" hasCustomPrompt="1"/>
          </p:nvPr>
        </p:nvSpPr>
        <p:spPr>
          <a:xfrm>
            <a:off x="5368417" y="877863"/>
            <a:ext cx="5148000" cy="540000"/>
          </a:xfrm>
        </p:spPr>
        <p:txBody>
          <a:bodyPr anchor="ctr">
            <a:normAutofit/>
          </a:bodyPr>
          <a:lstStyle>
            <a:lvl1pPr marL="0" indent="0" algn="ctr">
              <a:lnSpc>
                <a:spcPct val="100000"/>
              </a:lnSpc>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Название столбца</a:t>
            </a:r>
          </a:p>
        </p:txBody>
      </p:sp>
      <p:sp>
        <p:nvSpPr>
          <p:cNvPr id="6" name="Объект 5"/>
          <p:cNvSpPr>
            <a:spLocks noGrp="1"/>
          </p:cNvSpPr>
          <p:nvPr>
            <p:ph sz="quarter" idx="4" hasCustomPrompt="1"/>
          </p:nvPr>
        </p:nvSpPr>
        <p:spPr>
          <a:xfrm>
            <a:off x="5368417" y="1506951"/>
            <a:ext cx="5148000" cy="5262650"/>
          </a:xfrm>
        </p:spPr>
        <p:txBody>
          <a:bodyPr>
            <a:normAutofit/>
          </a:bodyPr>
          <a:lstStyle>
            <a:lvl1pPr>
              <a:defRPr sz="1400"/>
            </a:lvl1pPr>
          </a:lstStyle>
          <a:p>
            <a:pPr lvl="0"/>
            <a:r>
              <a:rPr lang="ru-RU" dirty="0" smtClean="0"/>
              <a:t>Текст…</a:t>
            </a:r>
            <a:endParaRPr lang="ru-RU" dirty="0"/>
          </a:p>
        </p:txBody>
      </p:sp>
    </p:spTree>
    <p:extLst>
      <p:ext uri="{BB962C8B-B14F-4D97-AF65-F5344CB8AC3E}">
        <p14:creationId xmlns:p14="http://schemas.microsoft.com/office/powerpoint/2010/main" val="40283747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Пустой">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lvl1pPr>
              <a:defRPr/>
            </a:lvl1pPr>
          </a:lstStyle>
          <a:p>
            <a:r>
              <a:rPr lang="ru-RU" dirty="0" smtClean="0"/>
              <a:t>Название темы</a:t>
            </a:r>
            <a:endParaRPr lang="ru-RU" dirty="0"/>
          </a:p>
        </p:txBody>
      </p:sp>
      <p:sp>
        <p:nvSpPr>
          <p:cNvPr id="3" name="Вертикальный текст 2"/>
          <p:cNvSpPr>
            <a:spLocks noGrp="1"/>
          </p:cNvSpPr>
          <p:nvPr>
            <p:ph type="body" orient="vert" idx="1" hasCustomPrompt="1"/>
          </p:nvPr>
        </p:nvSpPr>
        <p:spPr/>
        <p:txBody>
          <a:bodyPr vert="horz">
            <a:normAutofit/>
          </a:bodyPr>
          <a:lstStyle>
            <a:lvl1pPr>
              <a:defRPr sz="1400"/>
            </a:lvl1pPr>
          </a:lstStyle>
          <a:p>
            <a:pPr lvl="0"/>
            <a:r>
              <a:rPr lang="ru-RU" dirty="0" smtClean="0"/>
              <a:t>Текст…</a:t>
            </a:r>
            <a:endParaRPr lang="ru-RU" dirty="0"/>
          </a:p>
        </p:txBody>
      </p:sp>
    </p:spTree>
    <p:extLst>
      <p:ext uri="{BB962C8B-B14F-4D97-AF65-F5344CB8AC3E}">
        <p14:creationId xmlns:p14="http://schemas.microsoft.com/office/powerpoint/2010/main" val="173353864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Продолжение слайда">
    <p:spTree>
      <p:nvGrpSpPr>
        <p:cNvPr id="1" name=""/>
        <p:cNvGrpSpPr/>
        <p:nvPr/>
      </p:nvGrpSpPr>
      <p:grpSpPr>
        <a:xfrm>
          <a:off x="0" y="0"/>
          <a:ext cx="0" cy="0"/>
          <a:chOff x="0" y="0"/>
          <a:chExt cx="0" cy="0"/>
        </a:xfrm>
      </p:grpSpPr>
      <p:sp>
        <p:nvSpPr>
          <p:cNvPr id="3" name="Прямоугольник 2"/>
          <p:cNvSpPr/>
          <p:nvPr userDrawn="1"/>
        </p:nvSpPr>
        <p:spPr>
          <a:xfrm>
            <a:off x="97869" y="93025"/>
            <a:ext cx="10429104" cy="6676743"/>
          </a:xfrm>
          <a:prstGeom prst="rect">
            <a:avLst/>
          </a:prstGeom>
          <a:blipFill>
            <a:blip r:embed="rId2"/>
            <a:tile tx="0" ty="0" sx="7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930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Титульный слайд1">
    <p:spTree>
      <p:nvGrpSpPr>
        <p:cNvPr id="1" name=""/>
        <p:cNvGrpSpPr/>
        <p:nvPr/>
      </p:nvGrpSpPr>
      <p:grpSpPr>
        <a:xfrm>
          <a:off x="0" y="0"/>
          <a:ext cx="0" cy="0"/>
          <a:chOff x="0" y="0"/>
          <a:chExt cx="0" cy="0"/>
        </a:xfrm>
      </p:grpSpPr>
      <p:grpSp>
        <p:nvGrpSpPr>
          <p:cNvPr id="7" name="Group 6" hidden="1"/>
          <p:cNvGrpSpPr/>
          <p:nvPr/>
        </p:nvGrpSpPr>
        <p:grpSpPr>
          <a:xfrm>
            <a:off x="0" y="-8467"/>
            <a:ext cx="12192000" cy="6866467"/>
            <a:chOff x="0" y="-8467"/>
            <a:chExt cx="12192000" cy="6866467"/>
          </a:xfrm>
        </p:grpSpPr>
        <p:sp>
          <p:nvSpPr>
            <p:cNvPr id="29" name="Rectangle 28" hidden="1"/>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hidden="1"/>
            <p:cNvSpPr/>
            <p:nvPr/>
          </p:nvSpPr>
          <p:spPr>
            <a:xfrm>
              <a:off x="10371666" y="3589867"/>
              <a:ext cx="1817159" cy="3268133"/>
            </a:xfrm>
            <a:prstGeom prst="triangle">
              <a:avLst>
                <a:gd name="adj" fmla="val 100000"/>
              </a:avLst>
            </a:prstGeom>
            <a:blipFill dpi="0" rotWithShape="1">
              <a:blip r:embed="rId2"/>
              <a:srcRect/>
              <a:tile tx="0" ty="0" sx="75000" sy="75000" flip="none" algn="tl"/>
            </a:blipFill>
            <a:ln>
              <a:noFill/>
            </a:ln>
            <a:effectLst/>
          </p:spPr>
          <p:style>
            <a:lnRef idx="1">
              <a:schemeClr val="accent1"/>
            </a:lnRef>
            <a:fillRef idx="3">
              <a:schemeClr val="accent1"/>
            </a:fillRef>
            <a:effectRef idx="2">
              <a:schemeClr val="accent1"/>
            </a:effectRef>
            <a:fontRef idx="minor">
              <a:schemeClr val="lt1"/>
            </a:fontRef>
          </p:style>
        </p:sp>
        <p:sp>
          <p:nvSpPr>
            <p:cNvPr id="28" name="Rectangle 27" hidden="1"/>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21" name="Straight Connector 20" hidden="1"/>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6" name="Rectangle 25" hidden="1"/>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hidden="1"/>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32" name="Straight Connector 31" hidden="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24" name="Rectangle 23" hidden="1"/>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blipFill dpi="0" rotWithShape="1">
              <a:blip r:embed="rId2"/>
              <a:srcRect/>
              <a:tile tx="0" ty="0" sx="75000" sy="75000" flip="none" algn="tl"/>
            </a:blip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417094" y="2461082"/>
            <a:ext cx="8856909" cy="1646302"/>
          </a:xfrm>
          <a:noFill/>
        </p:spPr>
        <p:txBody>
          <a:bodyPr anchor="ctr">
            <a:noAutofit/>
          </a:bodyPr>
          <a:lstStyle>
            <a:lvl1pPr algn="ctr">
              <a:defRPr sz="3200">
                <a:solidFill>
                  <a:srgbClr val="1C2E07"/>
                </a:solidFill>
              </a:defRPr>
            </a:lvl1pPr>
          </a:lstStyle>
          <a:p>
            <a:r>
              <a:rPr lang="ru-RU" dirty="0" smtClean="0"/>
              <a:t>Образец заголовка</a:t>
            </a:r>
            <a:endParaRPr lang="en-US" dirty="0"/>
          </a:p>
        </p:txBody>
      </p:sp>
      <p:sp>
        <p:nvSpPr>
          <p:cNvPr id="3" name="Subtitle 2"/>
          <p:cNvSpPr>
            <a:spLocks noGrp="1"/>
          </p:cNvSpPr>
          <p:nvPr>
            <p:ph type="subTitle" idx="1" hasCustomPrompt="1"/>
          </p:nvPr>
        </p:nvSpPr>
        <p:spPr>
          <a:xfrm>
            <a:off x="417094" y="4107381"/>
            <a:ext cx="8856909" cy="1096899"/>
          </a:xfrm>
        </p:spPr>
        <p:txBody>
          <a:bodyPr anchor="t"/>
          <a:lstStyle>
            <a:lvl1pPr marL="0" indent="0" algn="ctr">
              <a:buNone/>
              <a:defRPr baseline="0">
                <a:solidFill>
                  <a:schemeClr val="accent1">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dirty="0" smtClean="0"/>
              <a:t>Тип электронного издания</a:t>
            </a:r>
            <a:endParaRPr lang="en-US" dirty="0"/>
          </a:p>
        </p:txBody>
      </p:sp>
      <p:sp>
        <p:nvSpPr>
          <p:cNvPr id="18" name="TextBox 17"/>
          <p:cNvSpPr txBox="1"/>
          <p:nvPr userDrawn="1"/>
        </p:nvSpPr>
        <p:spPr>
          <a:xfrm>
            <a:off x="97631" y="416105"/>
            <a:ext cx="9488644" cy="338554"/>
          </a:xfrm>
          <a:prstGeom prst="rect">
            <a:avLst/>
          </a:prstGeom>
          <a:noFill/>
        </p:spPr>
        <p:txBody>
          <a:bodyPr wrap="square" rtlCol="0">
            <a:spAutoFit/>
          </a:bodyPr>
          <a:lstStyle/>
          <a:p>
            <a:pPr algn="ctr"/>
            <a:r>
              <a:rPr lang="ru-RU" sz="1600" b="1" i="0" dirty="0" smtClean="0">
                <a:solidFill>
                  <a:srgbClr val="000000"/>
                </a:solidFill>
                <a:effectLst/>
                <a:latin typeface="Times New Roman" panose="02020603050405020304" pitchFamily="18" charset="0"/>
              </a:rPr>
              <a:t>Учреждение образования «Брестский государственный университет имени А.С. Пушкина»</a:t>
            </a:r>
            <a:endParaRPr lang="ru-RU" sz="1600" dirty="0"/>
          </a:p>
        </p:txBody>
      </p:sp>
      <p:sp>
        <p:nvSpPr>
          <p:cNvPr id="20" name="Подзаголовок 2"/>
          <p:cNvSpPr txBox="1">
            <a:spLocks/>
          </p:cNvSpPr>
          <p:nvPr userDrawn="1"/>
        </p:nvSpPr>
        <p:spPr>
          <a:xfrm>
            <a:off x="417094" y="6390871"/>
            <a:ext cx="8856909" cy="37873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1400" b="0" i="0" kern="1200" smtClean="0">
                <a:solidFill>
                  <a:schemeClr val="tx1"/>
                </a:solidFill>
                <a:effectLst/>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b="1" dirty="0" smtClean="0">
                <a:solidFill>
                  <a:srgbClr val="000000"/>
                </a:solidFill>
                <a:latin typeface="Times New Roman" panose="02020603050405020304" pitchFamily="18" charset="0"/>
              </a:rPr>
              <a:t>Брест,</a:t>
            </a:r>
            <a:r>
              <a:rPr lang="ru-RU" b="1" baseline="0" dirty="0" smtClean="0">
                <a:solidFill>
                  <a:srgbClr val="000000"/>
                </a:solidFill>
                <a:latin typeface="Times New Roman" panose="02020603050405020304" pitchFamily="18" charset="0"/>
              </a:rPr>
              <a:t> 2016</a:t>
            </a:r>
            <a:endParaRPr lang="ru-RU" dirty="0"/>
          </a:p>
        </p:txBody>
      </p:sp>
      <p:sp>
        <p:nvSpPr>
          <p:cNvPr id="22" name="Текст 14"/>
          <p:cNvSpPr>
            <a:spLocks noGrp="1"/>
          </p:cNvSpPr>
          <p:nvPr>
            <p:ph type="body" sz="quarter" idx="13" hasCustomPrompt="1"/>
          </p:nvPr>
        </p:nvSpPr>
        <p:spPr>
          <a:xfrm>
            <a:off x="417094" y="1046939"/>
            <a:ext cx="8856909" cy="367204"/>
          </a:xfrm>
        </p:spPr>
        <p:txBody>
          <a:bodyPr anchor="ctr">
            <a:noAutofit/>
          </a:bodyPr>
          <a:lstStyle>
            <a:lvl1pPr marL="0" indent="0" algn="ctr">
              <a:buFontTx/>
              <a:buNone/>
              <a:defRPr sz="1600" b="0" i="1">
                <a:solidFill>
                  <a:schemeClr val="accent1">
                    <a:lumMod val="25000"/>
                  </a:schemeClr>
                </a:solidFill>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Название кафедры</a:t>
            </a:r>
            <a:endParaRPr lang="ru-RU" dirty="0"/>
          </a:p>
        </p:txBody>
      </p:sp>
    </p:spTree>
    <p:extLst>
      <p:ext uri="{BB962C8B-B14F-4D97-AF65-F5344CB8AC3E}">
        <p14:creationId xmlns:p14="http://schemas.microsoft.com/office/powerpoint/2010/main" val="2747097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Титульньный слайд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094" y="3694814"/>
            <a:ext cx="8856906" cy="1100470"/>
          </a:xfrm>
          <a:noFill/>
        </p:spPr>
        <p:txBody>
          <a:bodyPr anchor="ctr">
            <a:normAutofit/>
          </a:bodyPr>
          <a:lstStyle>
            <a:lvl1pPr algn="ctr">
              <a:defRPr sz="2400" b="0">
                <a:solidFill>
                  <a:schemeClr val="accent1">
                    <a:lumMod val="10000"/>
                  </a:schemeClr>
                </a:solidFill>
              </a:defRPr>
            </a:lvl1pPr>
          </a:lstStyle>
          <a:p>
            <a:r>
              <a:rPr lang="ru-RU" dirty="0" smtClean="0"/>
              <a:t>Название учебника</a:t>
            </a:r>
            <a:endParaRPr lang="en-US" dirty="0"/>
          </a:p>
        </p:txBody>
      </p:sp>
      <p:sp>
        <p:nvSpPr>
          <p:cNvPr id="3" name="Picture Placeholder 2"/>
          <p:cNvSpPr>
            <a:spLocks noGrp="1" noChangeAspect="1"/>
          </p:cNvSpPr>
          <p:nvPr>
            <p:ph type="pic" idx="1"/>
          </p:nvPr>
        </p:nvSpPr>
        <p:spPr>
          <a:xfrm>
            <a:off x="1661355" y="1592105"/>
            <a:ext cx="6024936" cy="1924746"/>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417094" y="4973247"/>
            <a:ext cx="8856906" cy="808778"/>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TextBox 7"/>
          <p:cNvSpPr txBox="1"/>
          <p:nvPr userDrawn="1"/>
        </p:nvSpPr>
        <p:spPr>
          <a:xfrm>
            <a:off x="417094" y="416105"/>
            <a:ext cx="8856906" cy="338554"/>
          </a:xfrm>
          <a:prstGeom prst="rect">
            <a:avLst/>
          </a:prstGeom>
          <a:noFill/>
        </p:spPr>
        <p:txBody>
          <a:bodyPr wrap="square" rtlCol="0">
            <a:spAutoFit/>
          </a:bodyPr>
          <a:lstStyle/>
          <a:p>
            <a:pPr algn="ctr"/>
            <a:r>
              <a:rPr lang="ru-RU" sz="1600" b="1" i="0" dirty="0" smtClean="0">
                <a:solidFill>
                  <a:srgbClr val="000000"/>
                </a:solidFill>
                <a:effectLst/>
                <a:latin typeface="Times New Roman" panose="02020603050405020304" pitchFamily="18" charset="0"/>
              </a:rPr>
              <a:t>Учреждение образования «Брестский государственный университет имени А.С. Пушкина»</a:t>
            </a:r>
            <a:endParaRPr lang="ru-RU" sz="1600" dirty="0"/>
          </a:p>
        </p:txBody>
      </p:sp>
      <p:sp>
        <p:nvSpPr>
          <p:cNvPr id="9" name="Подзаголовок 2"/>
          <p:cNvSpPr txBox="1">
            <a:spLocks/>
          </p:cNvSpPr>
          <p:nvPr userDrawn="1"/>
        </p:nvSpPr>
        <p:spPr>
          <a:xfrm>
            <a:off x="417094" y="6390871"/>
            <a:ext cx="8856909" cy="37873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1400" b="0" i="0" kern="1200" smtClean="0">
                <a:solidFill>
                  <a:schemeClr val="tx1"/>
                </a:solidFill>
                <a:effectLst/>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b="1" dirty="0" smtClean="0">
                <a:solidFill>
                  <a:srgbClr val="000000"/>
                </a:solidFill>
                <a:latin typeface="Times New Roman" panose="02020603050405020304" pitchFamily="18" charset="0"/>
              </a:rPr>
              <a:t>Брест,</a:t>
            </a:r>
            <a:r>
              <a:rPr lang="ru-RU" b="1" baseline="0" dirty="0" smtClean="0">
                <a:solidFill>
                  <a:srgbClr val="000000"/>
                </a:solidFill>
                <a:latin typeface="Times New Roman" panose="02020603050405020304" pitchFamily="18" charset="0"/>
              </a:rPr>
              <a:t> 2016</a:t>
            </a:r>
            <a:endParaRPr lang="ru-RU" dirty="0"/>
          </a:p>
        </p:txBody>
      </p:sp>
      <p:sp>
        <p:nvSpPr>
          <p:cNvPr id="10" name="Текст 14"/>
          <p:cNvSpPr>
            <a:spLocks noGrp="1"/>
          </p:cNvSpPr>
          <p:nvPr>
            <p:ph type="body" sz="quarter" idx="13" hasCustomPrompt="1"/>
          </p:nvPr>
        </p:nvSpPr>
        <p:spPr>
          <a:xfrm>
            <a:off x="417093" y="1046939"/>
            <a:ext cx="8856909" cy="367204"/>
          </a:xfrm>
        </p:spPr>
        <p:txBody>
          <a:bodyPr anchor="ctr">
            <a:noAutofit/>
          </a:bodyPr>
          <a:lstStyle>
            <a:lvl1pPr marL="0" indent="0" algn="ctr">
              <a:buFontTx/>
              <a:buNone/>
              <a:defRPr sz="1600" b="0" i="1">
                <a:solidFill>
                  <a:schemeClr val="accent1">
                    <a:lumMod val="25000"/>
                  </a:schemeClr>
                </a:solidFill>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Название кафедры</a:t>
            </a:r>
            <a:endParaRPr lang="ru-RU" dirty="0"/>
          </a:p>
        </p:txBody>
      </p:sp>
    </p:spTree>
    <p:extLst>
      <p:ext uri="{BB962C8B-B14F-4D97-AF65-F5344CB8AC3E}">
        <p14:creationId xmlns:p14="http://schemas.microsoft.com/office/powerpoint/2010/main" val="3769910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Аннатационный лист">
    <p:spTree>
      <p:nvGrpSpPr>
        <p:cNvPr id="1" name=""/>
        <p:cNvGrpSpPr/>
        <p:nvPr/>
      </p:nvGrpSpPr>
      <p:grpSpPr>
        <a:xfrm>
          <a:off x="0" y="0"/>
          <a:ext cx="0" cy="0"/>
          <a:chOff x="0" y="0"/>
          <a:chExt cx="0" cy="0"/>
        </a:xfrm>
      </p:grpSpPr>
      <p:sp>
        <p:nvSpPr>
          <p:cNvPr id="8" name="TextBox 7"/>
          <p:cNvSpPr txBox="1"/>
          <p:nvPr userDrawn="1"/>
        </p:nvSpPr>
        <p:spPr>
          <a:xfrm>
            <a:off x="256675" y="226088"/>
            <a:ext cx="696034" cy="338554"/>
          </a:xfrm>
          <a:prstGeom prst="rect">
            <a:avLst/>
          </a:prstGeom>
          <a:noFill/>
        </p:spPr>
        <p:txBody>
          <a:bodyPr wrap="square" rtlCol="0" anchor="ctr">
            <a:spAutoFit/>
          </a:bodyPr>
          <a:lstStyle/>
          <a:p>
            <a:pPr algn="l"/>
            <a:r>
              <a:rPr lang="ru-RU" sz="1600" b="1" i="0" dirty="0" smtClean="0">
                <a:solidFill>
                  <a:srgbClr val="000000"/>
                </a:solidFill>
                <a:effectLst/>
                <a:latin typeface="Times New Roman" panose="02020603050405020304" pitchFamily="18" charset="0"/>
              </a:rPr>
              <a:t>УДК</a:t>
            </a:r>
            <a:endParaRPr lang="ru-RU" sz="1600" dirty="0"/>
          </a:p>
        </p:txBody>
      </p:sp>
      <p:sp>
        <p:nvSpPr>
          <p:cNvPr id="15" name="Текст 14"/>
          <p:cNvSpPr>
            <a:spLocks noGrp="1"/>
          </p:cNvSpPr>
          <p:nvPr>
            <p:ph type="body" sz="quarter" idx="13" hasCustomPrompt="1"/>
          </p:nvPr>
        </p:nvSpPr>
        <p:spPr>
          <a:xfrm>
            <a:off x="952709" y="226088"/>
            <a:ext cx="1119355" cy="338554"/>
          </a:xfrm>
        </p:spPr>
        <p:txBody>
          <a:bodyPr anchor="ctr">
            <a:noAutofit/>
          </a:bodyPr>
          <a:lstStyle>
            <a:lvl1pPr marL="0" indent="0" algn="l">
              <a:buFontTx/>
              <a:buNone/>
              <a:defRPr sz="1400" b="1" i="1">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a:t>
            </a:r>
            <a:endParaRPr lang="ru-RU" dirty="0"/>
          </a:p>
        </p:txBody>
      </p:sp>
      <p:sp>
        <p:nvSpPr>
          <p:cNvPr id="16" name="Текст 14"/>
          <p:cNvSpPr>
            <a:spLocks noGrp="1"/>
          </p:cNvSpPr>
          <p:nvPr>
            <p:ph type="body" sz="quarter" idx="14" hasCustomPrompt="1"/>
          </p:nvPr>
        </p:nvSpPr>
        <p:spPr>
          <a:xfrm>
            <a:off x="272716" y="1256663"/>
            <a:ext cx="9299909" cy="760736"/>
          </a:xfrm>
        </p:spPr>
        <p:txBody>
          <a:bodyPr anchor="t">
            <a:noAutofit/>
          </a:bodyPr>
          <a:lstStyle>
            <a:lvl1pPr marL="0" indent="0" algn="ctr">
              <a:lnSpc>
                <a:spcPct val="100000"/>
              </a:lnSpc>
              <a:buFontTx/>
              <a:buNone/>
              <a:defRPr sz="1400" baseline="0">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ФИО полностью, должность/степень</a:t>
            </a:r>
            <a:endParaRPr lang="ru-RU" dirty="0"/>
          </a:p>
        </p:txBody>
      </p:sp>
      <p:sp>
        <p:nvSpPr>
          <p:cNvPr id="10" name="TextBox 9"/>
          <p:cNvSpPr txBox="1"/>
          <p:nvPr userDrawn="1"/>
        </p:nvSpPr>
        <p:spPr>
          <a:xfrm>
            <a:off x="256674" y="564642"/>
            <a:ext cx="696034" cy="338554"/>
          </a:xfrm>
          <a:prstGeom prst="rect">
            <a:avLst/>
          </a:prstGeom>
          <a:noFill/>
        </p:spPr>
        <p:txBody>
          <a:bodyPr wrap="square" rtlCol="0" anchor="ctr">
            <a:spAutoFit/>
          </a:bodyPr>
          <a:lstStyle/>
          <a:p>
            <a:pPr algn="l"/>
            <a:r>
              <a:rPr lang="ru-RU" sz="1600" b="1" i="0" dirty="0" smtClean="0">
                <a:solidFill>
                  <a:srgbClr val="000000"/>
                </a:solidFill>
                <a:effectLst/>
                <a:latin typeface="Times New Roman" panose="02020603050405020304" pitchFamily="18" charset="0"/>
              </a:rPr>
              <a:t>ББК</a:t>
            </a:r>
            <a:endParaRPr lang="ru-RU" sz="1600" dirty="0"/>
          </a:p>
        </p:txBody>
      </p:sp>
      <p:sp>
        <p:nvSpPr>
          <p:cNvPr id="11" name="Текст 14"/>
          <p:cNvSpPr>
            <a:spLocks noGrp="1"/>
          </p:cNvSpPr>
          <p:nvPr>
            <p:ph type="body" sz="quarter" idx="15" hasCustomPrompt="1"/>
          </p:nvPr>
        </p:nvSpPr>
        <p:spPr>
          <a:xfrm>
            <a:off x="952708" y="564642"/>
            <a:ext cx="1119355" cy="331192"/>
          </a:xfrm>
        </p:spPr>
        <p:txBody>
          <a:bodyPr anchor="ctr">
            <a:noAutofit/>
          </a:bodyPr>
          <a:lstStyle>
            <a:lvl1pPr marL="0" indent="0" algn="l">
              <a:buFontTx/>
              <a:buNone/>
              <a:defRPr sz="1400" b="1" i="1">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a:t>
            </a:r>
            <a:endParaRPr lang="ru-RU" dirty="0"/>
          </a:p>
        </p:txBody>
      </p:sp>
      <p:sp>
        <p:nvSpPr>
          <p:cNvPr id="14" name="Текст 14"/>
          <p:cNvSpPr>
            <a:spLocks noGrp="1"/>
          </p:cNvSpPr>
          <p:nvPr>
            <p:ph type="body" sz="quarter" idx="16" hasCustomPrompt="1"/>
          </p:nvPr>
        </p:nvSpPr>
        <p:spPr>
          <a:xfrm>
            <a:off x="272716" y="2422484"/>
            <a:ext cx="9299909" cy="777916"/>
          </a:xfrm>
        </p:spPr>
        <p:txBody>
          <a:bodyPr anchor="t">
            <a:noAutofit/>
          </a:bodyPr>
          <a:lstStyle>
            <a:lvl1pPr marL="0" indent="0" algn="ctr">
              <a:lnSpc>
                <a:spcPct val="100000"/>
              </a:lnSpc>
              <a:buFontTx/>
              <a:buNone/>
              <a:defRPr sz="1400" baseline="0">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ФИО полностью, должность/степень</a:t>
            </a:r>
            <a:endParaRPr lang="ru-RU" dirty="0"/>
          </a:p>
        </p:txBody>
      </p:sp>
      <p:sp>
        <p:nvSpPr>
          <p:cNvPr id="18" name="TextBox 17"/>
          <p:cNvSpPr txBox="1"/>
          <p:nvPr userDrawn="1"/>
        </p:nvSpPr>
        <p:spPr>
          <a:xfrm>
            <a:off x="6638925" y="6249038"/>
            <a:ext cx="2368216" cy="523220"/>
          </a:xfrm>
          <a:prstGeom prst="rect">
            <a:avLst/>
          </a:prstGeom>
          <a:noFill/>
        </p:spPr>
        <p:txBody>
          <a:bodyPr wrap="square" rtlCol="0" anchor="ctr">
            <a:spAutoFit/>
          </a:bodyPr>
          <a:lstStyle/>
          <a:p>
            <a:pPr algn="r"/>
            <a:r>
              <a:rPr lang="ru-RU" sz="1400" b="0" i="0" kern="1200" dirty="0" smtClean="0">
                <a:solidFill>
                  <a:schemeClr val="tx1"/>
                </a:solidFill>
                <a:effectLst/>
                <a:latin typeface="Times New Roman" panose="02020603050405020304" pitchFamily="18" charset="0"/>
                <a:ea typeface="+mn-ea"/>
                <a:cs typeface="Times New Roman" panose="02020603050405020304" pitchFamily="18" charset="0"/>
              </a:rPr>
              <a:t>© Издательство БрГУ</a:t>
            </a:r>
          </a:p>
          <a:p>
            <a:pPr algn="r"/>
            <a:r>
              <a:rPr lang="ru-RU" sz="1400" b="0" i="0" kern="1200" dirty="0" smtClean="0">
                <a:solidFill>
                  <a:schemeClr val="tx1"/>
                </a:solidFill>
                <a:effectLst/>
                <a:latin typeface="Times New Roman" panose="02020603050405020304" pitchFamily="18" charset="0"/>
                <a:ea typeface="+mn-ea"/>
                <a:cs typeface="Times New Roman" panose="02020603050405020304" pitchFamily="18" charset="0"/>
              </a:rPr>
              <a:t>им. А.С. Пушкина, 2016</a:t>
            </a:r>
            <a:endParaRPr lang="ru-RU" sz="1400" b="0" i="0" kern="1200" dirty="0">
              <a:solidFill>
                <a:schemeClr val="tx1"/>
              </a:solidFill>
              <a:effectLst/>
              <a:latin typeface="Times New Roman" panose="02020603050405020304" pitchFamily="18" charset="0"/>
              <a:ea typeface="+mn-ea"/>
              <a:cs typeface="Times New Roman" panose="02020603050405020304" pitchFamily="18" charset="0"/>
            </a:endParaRPr>
          </a:p>
        </p:txBody>
      </p:sp>
      <p:sp>
        <p:nvSpPr>
          <p:cNvPr id="19" name="Текст 14"/>
          <p:cNvSpPr>
            <a:spLocks noGrp="1"/>
          </p:cNvSpPr>
          <p:nvPr>
            <p:ph type="body" sz="quarter" idx="17" hasCustomPrompt="1"/>
          </p:nvPr>
        </p:nvSpPr>
        <p:spPr>
          <a:xfrm>
            <a:off x="272716" y="3452263"/>
            <a:ext cx="9299909" cy="725194"/>
          </a:xfrm>
        </p:spPr>
        <p:txBody>
          <a:bodyPr anchor="t">
            <a:noAutofit/>
          </a:bodyPr>
          <a:lstStyle>
            <a:lvl1pPr marL="0" indent="0" algn="just">
              <a:lnSpc>
                <a:spcPct val="100000"/>
              </a:lnSpc>
              <a:buFontTx/>
              <a:buNone/>
              <a:defRPr sz="1500" baseline="0">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Краткая характеристика</a:t>
            </a:r>
            <a:endParaRPr lang="ru-RU" dirty="0"/>
          </a:p>
        </p:txBody>
      </p:sp>
      <p:sp>
        <p:nvSpPr>
          <p:cNvPr id="20" name="Текст 14"/>
          <p:cNvSpPr>
            <a:spLocks noGrp="1"/>
          </p:cNvSpPr>
          <p:nvPr>
            <p:ph type="body" sz="quarter" idx="18" hasCustomPrompt="1"/>
          </p:nvPr>
        </p:nvSpPr>
        <p:spPr>
          <a:xfrm>
            <a:off x="272716" y="4274186"/>
            <a:ext cx="9299909" cy="1964672"/>
          </a:xfrm>
        </p:spPr>
        <p:txBody>
          <a:bodyPr anchor="t">
            <a:noAutofit/>
          </a:bodyPr>
          <a:lstStyle>
            <a:lvl1pPr marL="0" indent="0" algn="just">
              <a:lnSpc>
                <a:spcPct val="100000"/>
              </a:lnSpc>
              <a:buFontTx/>
              <a:buNone/>
              <a:defRPr sz="1200" baseline="0">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Для кого предназначен</a:t>
            </a:r>
            <a:endParaRPr lang="ru-RU" dirty="0"/>
          </a:p>
        </p:txBody>
      </p:sp>
      <p:sp>
        <p:nvSpPr>
          <p:cNvPr id="21" name="Текст 14"/>
          <p:cNvSpPr>
            <a:spLocks noGrp="1"/>
          </p:cNvSpPr>
          <p:nvPr>
            <p:ph type="body" sz="quarter" idx="19" hasCustomPrompt="1"/>
          </p:nvPr>
        </p:nvSpPr>
        <p:spPr>
          <a:xfrm>
            <a:off x="272716" y="925471"/>
            <a:ext cx="9299909" cy="313741"/>
          </a:xfrm>
        </p:spPr>
        <p:txBody>
          <a:bodyPr anchor="t">
            <a:noAutofit/>
          </a:bodyPr>
          <a:lstStyle>
            <a:lvl1pPr marL="0" indent="0" algn="ctr">
              <a:lnSpc>
                <a:spcPct val="100000"/>
              </a:lnSpc>
              <a:buFontTx/>
              <a:buNone/>
              <a:defRPr sz="1400" i="1" baseline="0">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Автор/Авторы</a:t>
            </a:r>
            <a:endParaRPr lang="ru-RU" dirty="0"/>
          </a:p>
        </p:txBody>
      </p:sp>
      <p:sp>
        <p:nvSpPr>
          <p:cNvPr id="22" name="Текст 14"/>
          <p:cNvSpPr>
            <a:spLocks noGrp="1"/>
          </p:cNvSpPr>
          <p:nvPr>
            <p:ph type="body" sz="quarter" idx="20" hasCustomPrompt="1"/>
          </p:nvPr>
        </p:nvSpPr>
        <p:spPr>
          <a:xfrm>
            <a:off x="272716" y="2123261"/>
            <a:ext cx="9299909" cy="313614"/>
          </a:xfrm>
        </p:spPr>
        <p:txBody>
          <a:bodyPr anchor="t">
            <a:noAutofit/>
          </a:bodyPr>
          <a:lstStyle>
            <a:lvl1pPr marL="0" indent="0" algn="ctr">
              <a:lnSpc>
                <a:spcPct val="100000"/>
              </a:lnSpc>
              <a:buFontTx/>
              <a:buNone/>
              <a:defRPr sz="1400" i="1" baseline="0">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Рецензент/Рецензенты</a:t>
            </a:r>
          </a:p>
          <a:p>
            <a:pPr lvl="0"/>
            <a:endParaRPr lang="ru-RU" dirty="0"/>
          </a:p>
        </p:txBody>
      </p:sp>
    </p:spTree>
    <p:extLst>
      <p:ext uri="{BB962C8B-B14F-4D97-AF65-F5344CB8AC3E}">
        <p14:creationId xmlns:p14="http://schemas.microsoft.com/office/powerpoint/2010/main" val="156914703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Текс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lvl1pPr>
              <a:defRPr/>
            </a:lvl1pPr>
          </a:lstStyle>
          <a:p>
            <a:r>
              <a:rPr lang="ru-RU" dirty="0" smtClean="0"/>
              <a:t>Название темы</a:t>
            </a:r>
            <a:endParaRPr lang="ru-RU" dirty="0"/>
          </a:p>
        </p:txBody>
      </p:sp>
      <p:sp>
        <p:nvSpPr>
          <p:cNvPr id="7" name="Вертикальный текст 2"/>
          <p:cNvSpPr>
            <a:spLocks noGrp="1"/>
          </p:cNvSpPr>
          <p:nvPr>
            <p:ph type="body" orient="vert" idx="14" hasCustomPrompt="1"/>
          </p:nvPr>
        </p:nvSpPr>
        <p:spPr>
          <a:xfrm>
            <a:off x="97869" y="887201"/>
            <a:ext cx="9684084" cy="5882400"/>
          </a:xfrm>
        </p:spPr>
        <p:txBody>
          <a:bodyPr vert="horz">
            <a:normAutofit/>
          </a:bodyPr>
          <a:lstStyle>
            <a:lvl1pPr>
              <a:defRPr sz="1400"/>
            </a:lvl1pPr>
          </a:lstStyle>
          <a:p>
            <a:pPr lvl="0"/>
            <a:r>
              <a:rPr lang="ru-RU" dirty="0" smtClean="0"/>
              <a:t>Текст…</a:t>
            </a:r>
            <a:endParaRPr lang="ru-RU" dirty="0"/>
          </a:p>
        </p:txBody>
      </p:sp>
    </p:spTree>
    <p:extLst>
      <p:ext uri="{BB962C8B-B14F-4D97-AF65-F5344CB8AC3E}">
        <p14:creationId xmlns:p14="http://schemas.microsoft.com/office/powerpoint/2010/main" val="358424991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normAutofit/>
          </a:bodyPr>
          <a:lstStyle>
            <a:lvl1pPr algn="ctr">
              <a:defRPr sz="2000" b="0"/>
            </a:lvl1pPr>
          </a:lstStyle>
          <a:p>
            <a:r>
              <a:rPr lang="ru-RU" dirty="0" smtClean="0"/>
              <a:t>Название темы</a:t>
            </a:r>
            <a:endParaRPr lang="ru-RU" dirty="0"/>
          </a:p>
        </p:txBody>
      </p:sp>
      <p:sp>
        <p:nvSpPr>
          <p:cNvPr id="3" name="Объект 2"/>
          <p:cNvSpPr>
            <a:spLocks noGrp="1"/>
          </p:cNvSpPr>
          <p:nvPr>
            <p:ph idx="1" hasCustomPrompt="1"/>
          </p:nvPr>
        </p:nvSpPr>
        <p:spPr/>
        <p:txBody>
          <a:bodyPr>
            <a:normAutofit/>
          </a:bodyPr>
          <a:lstStyle>
            <a:lvl1pPr marL="0" indent="0">
              <a:buFontTx/>
              <a:buNone/>
              <a:defRPr sz="1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Объект</a:t>
            </a:r>
            <a:r>
              <a:rPr lang="en-US" dirty="0" smtClean="0"/>
              <a:t> </a:t>
            </a:r>
            <a:r>
              <a:rPr lang="ru-RU" dirty="0" smtClean="0"/>
              <a:t>(таблица, картинка, видео и </a:t>
            </a:r>
            <a:r>
              <a:rPr lang="ru-RU" dirty="0" err="1" smtClean="0"/>
              <a:t>тд</a:t>
            </a:r>
            <a:r>
              <a:rPr lang="ru-RU" dirty="0" smtClean="0"/>
              <a:t>…)</a:t>
            </a:r>
            <a:endParaRPr lang="ru-RU" dirty="0"/>
          </a:p>
        </p:txBody>
      </p:sp>
    </p:spTree>
    <p:extLst>
      <p:ext uri="{BB962C8B-B14F-4D97-AF65-F5344CB8AC3E}">
        <p14:creationId xmlns:p14="http://schemas.microsoft.com/office/powerpoint/2010/main" val="374124639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Картинка сверху">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lvl1pPr>
              <a:defRPr/>
            </a:lvl1pPr>
          </a:lstStyle>
          <a:p>
            <a:r>
              <a:rPr lang="ru-RU" dirty="0" smtClean="0"/>
              <a:t>Название темы</a:t>
            </a:r>
            <a:endParaRPr lang="ru-RU" dirty="0"/>
          </a:p>
        </p:txBody>
      </p:sp>
      <p:sp>
        <p:nvSpPr>
          <p:cNvPr id="5" name="Рисунок 4"/>
          <p:cNvSpPr>
            <a:spLocks noGrp="1"/>
          </p:cNvSpPr>
          <p:nvPr>
            <p:ph type="pic" sz="quarter" idx="13" hasCustomPrompt="1"/>
          </p:nvPr>
        </p:nvSpPr>
        <p:spPr>
          <a:xfrm>
            <a:off x="1776879" y="906480"/>
            <a:ext cx="5951621" cy="2224346"/>
          </a:xfrm>
        </p:spPr>
        <p:txBody>
          <a:bodyPr anchor="ctr">
            <a:normAutofit/>
          </a:bodyPr>
          <a:lstStyle>
            <a:lvl1pPr algn="ctr">
              <a:defRPr sz="1400"/>
            </a:lvl1pPr>
          </a:lstStyle>
          <a:p>
            <a:r>
              <a:rPr lang="ru-RU" dirty="0" smtClean="0"/>
              <a:t>Рисунок</a:t>
            </a:r>
            <a:endParaRPr lang="ru-RU" dirty="0"/>
          </a:p>
        </p:txBody>
      </p:sp>
      <p:sp>
        <p:nvSpPr>
          <p:cNvPr id="7" name="Вертикальный текст 2"/>
          <p:cNvSpPr>
            <a:spLocks noGrp="1"/>
          </p:cNvSpPr>
          <p:nvPr>
            <p:ph type="body" orient="vert" idx="14" hasCustomPrompt="1"/>
          </p:nvPr>
        </p:nvSpPr>
        <p:spPr>
          <a:xfrm>
            <a:off x="97868" y="3544612"/>
            <a:ext cx="9655732" cy="3224989"/>
          </a:xfrm>
        </p:spPr>
        <p:txBody>
          <a:bodyPr vert="horz">
            <a:normAutofit/>
          </a:bodyPr>
          <a:lstStyle>
            <a:lvl1pPr>
              <a:defRPr sz="1400"/>
            </a:lvl1pPr>
          </a:lstStyle>
          <a:p>
            <a:pPr lvl="0"/>
            <a:r>
              <a:rPr lang="ru-RU" dirty="0" smtClean="0"/>
              <a:t>Текст…</a:t>
            </a:r>
            <a:endParaRPr lang="ru-RU" dirty="0"/>
          </a:p>
        </p:txBody>
      </p:sp>
      <p:sp>
        <p:nvSpPr>
          <p:cNvPr id="8" name="Текст 7"/>
          <p:cNvSpPr>
            <a:spLocks noGrp="1"/>
          </p:cNvSpPr>
          <p:nvPr>
            <p:ph type="body" sz="quarter" idx="15" hasCustomPrompt="1"/>
          </p:nvPr>
        </p:nvSpPr>
        <p:spPr>
          <a:xfrm>
            <a:off x="97868" y="3208338"/>
            <a:ext cx="9655732" cy="258762"/>
          </a:xfrm>
        </p:spPr>
        <p:txBody>
          <a:bodyPr anchor="ctr">
            <a:noAutofit/>
          </a:bodyPr>
          <a:lstStyle>
            <a:lvl1pPr algn="ctr">
              <a:lnSpc>
                <a:spcPct val="100000"/>
              </a:lnSpc>
              <a:defRPr sz="1200" b="1"/>
            </a:lvl1pPr>
          </a:lstStyle>
          <a:p>
            <a:pPr lvl="0"/>
            <a:r>
              <a:rPr lang="ru-RU" dirty="0" smtClean="0"/>
              <a:t>Подпись рисунка</a:t>
            </a:r>
            <a:endParaRPr lang="ru-RU" dirty="0"/>
          </a:p>
        </p:txBody>
      </p:sp>
    </p:spTree>
    <p:extLst>
      <p:ext uri="{BB962C8B-B14F-4D97-AF65-F5344CB8AC3E}">
        <p14:creationId xmlns:p14="http://schemas.microsoft.com/office/powerpoint/2010/main" val="276809405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Картинка в центре">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lvl1pPr>
              <a:defRPr/>
            </a:lvl1pPr>
          </a:lstStyle>
          <a:p>
            <a:r>
              <a:rPr lang="ru-RU" dirty="0" smtClean="0"/>
              <a:t>Название темы</a:t>
            </a:r>
            <a:endParaRPr lang="ru-RU" dirty="0"/>
          </a:p>
        </p:txBody>
      </p:sp>
      <p:sp>
        <p:nvSpPr>
          <p:cNvPr id="3" name="Вертикальный текст 2"/>
          <p:cNvSpPr>
            <a:spLocks noGrp="1"/>
          </p:cNvSpPr>
          <p:nvPr>
            <p:ph type="body" orient="vert" idx="1" hasCustomPrompt="1"/>
          </p:nvPr>
        </p:nvSpPr>
        <p:spPr>
          <a:xfrm>
            <a:off x="97869" y="887105"/>
            <a:ext cx="9636681" cy="1262538"/>
          </a:xfrm>
        </p:spPr>
        <p:txBody>
          <a:bodyPr vert="horz">
            <a:normAutofit/>
          </a:bodyPr>
          <a:lstStyle>
            <a:lvl1pPr>
              <a:defRPr sz="1400"/>
            </a:lvl1pPr>
          </a:lstStyle>
          <a:p>
            <a:pPr lvl="0"/>
            <a:r>
              <a:rPr lang="ru-RU" dirty="0" smtClean="0"/>
              <a:t>Текст…</a:t>
            </a:r>
            <a:endParaRPr lang="ru-RU" dirty="0"/>
          </a:p>
        </p:txBody>
      </p:sp>
      <p:sp>
        <p:nvSpPr>
          <p:cNvPr id="5" name="Рисунок 4"/>
          <p:cNvSpPr>
            <a:spLocks noGrp="1"/>
          </p:cNvSpPr>
          <p:nvPr>
            <p:ph type="pic" sz="quarter" idx="13" hasCustomPrompt="1"/>
          </p:nvPr>
        </p:nvSpPr>
        <p:spPr>
          <a:xfrm>
            <a:off x="2362703" y="2245177"/>
            <a:ext cx="5107009" cy="2133600"/>
          </a:xfrm>
        </p:spPr>
        <p:txBody>
          <a:bodyPr anchor="ctr"/>
          <a:lstStyle>
            <a:lvl1pPr algn="ctr">
              <a:defRPr/>
            </a:lvl1pPr>
          </a:lstStyle>
          <a:p>
            <a:r>
              <a:rPr lang="ru-RU" dirty="0" smtClean="0"/>
              <a:t>Рисунок</a:t>
            </a:r>
            <a:endParaRPr lang="ru-RU" dirty="0"/>
          </a:p>
        </p:txBody>
      </p:sp>
      <p:sp>
        <p:nvSpPr>
          <p:cNvPr id="7" name="Вертикальный текст 2"/>
          <p:cNvSpPr>
            <a:spLocks noGrp="1"/>
          </p:cNvSpPr>
          <p:nvPr>
            <p:ph type="body" orient="vert" idx="14" hasCustomPrompt="1"/>
          </p:nvPr>
        </p:nvSpPr>
        <p:spPr>
          <a:xfrm>
            <a:off x="97868" y="4906817"/>
            <a:ext cx="9636681" cy="1862784"/>
          </a:xfrm>
        </p:spPr>
        <p:txBody>
          <a:bodyPr vert="horz">
            <a:normAutofit/>
          </a:bodyPr>
          <a:lstStyle>
            <a:lvl1pPr>
              <a:defRPr sz="1400"/>
            </a:lvl1pPr>
          </a:lstStyle>
          <a:p>
            <a:pPr lvl="0"/>
            <a:r>
              <a:rPr lang="ru-RU" dirty="0" smtClean="0"/>
              <a:t>Текст…</a:t>
            </a:r>
            <a:endParaRPr lang="ru-RU" dirty="0"/>
          </a:p>
        </p:txBody>
      </p:sp>
      <p:sp>
        <p:nvSpPr>
          <p:cNvPr id="8" name="Текст 7"/>
          <p:cNvSpPr>
            <a:spLocks noGrp="1"/>
          </p:cNvSpPr>
          <p:nvPr>
            <p:ph type="body" sz="quarter" idx="15" hasCustomPrompt="1"/>
          </p:nvPr>
        </p:nvSpPr>
        <p:spPr>
          <a:xfrm>
            <a:off x="107055" y="4474313"/>
            <a:ext cx="9636681" cy="336968"/>
          </a:xfrm>
        </p:spPr>
        <p:txBody>
          <a:bodyPr anchor="ctr">
            <a:noAutofit/>
          </a:bodyPr>
          <a:lstStyle>
            <a:lvl1pPr algn="ctr">
              <a:lnSpc>
                <a:spcPct val="100000"/>
              </a:lnSpc>
              <a:defRPr sz="1200" b="1"/>
            </a:lvl1pPr>
          </a:lstStyle>
          <a:p>
            <a:pPr lvl="0"/>
            <a:r>
              <a:rPr lang="ru-RU" dirty="0" smtClean="0"/>
              <a:t>Подпись рисунка</a:t>
            </a:r>
            <a:endParaRPr lang="ru-RU" dirty="0"/>
          </a:p>
        </p:txBody>
      </p:sp>
    </p:spTree>
    <p:extLst>
      <p:ext uri="{BB962C8B-B14F-4D97-AF65-F5344CB8AC3E}">
        <p14:creationId xmlns:p14="http://schemas.microsoft.com/office/powerpoint/2010/main" val="25567462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Титульньный слайд2">
    <p:spTree>
      <p:nvGrpSpPr>
        <p:cNvPr id="1" name=""/>
        <p:cNvGrpSpPr/>
        <p:nvPr/>
      </p:nvGrpSpPr>
      <p:grpSpPr>
        <a:xfrm>
          <a:off x="0" y="0"/>
          <a:ext cx="0" cy="0"/>
          <a:chOff x="0" y="0"/>
          <a:chExt cx="0" cy="0"/>
        </a:xfrm>
      </p:grpSpPr>
      <p:sp>
        <p:nvSpPr>
          <p:cNvPr id="11" name="Прямоугольник 10"/>
          <p:cNvSpPr/>
          <p:nvPr userDrawn="1"/>
        </p:nvSpPr>
        <p:spPr>
          <a:xfrm>
            <a:off x="97631" y="123825"/>
            <a:ext cx="10429875" cy="932639"/>
          </a:xfrm>
          <a:prstGeom prst="rect">
            <a:avLst/>
          </a:prstGeom>
          <a:blipFill>
            <a:blip r:embed="rId2"/>
            <a:tile tx="0" ty="0" sx="7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itle 1"/>
          <p:cNvSpPr>
            <a:spLocks noGrp="1"/>
          </p:cNvSpPr>
          <p:nvPr>
            <p:ph type="title" hasCustomPrompt="1"/>
          </p:nvPr>
        </p:nvSpPr>
        <p:spPr>
          <a:xfrm>
            <a:off x="247649" y="3694815"/>
            <a:ext cx="10106025" cy="1100470"/>
          </a:xfrm>
          <a:noFill/>
        </p:spPr>
        <p:txBody>
          <a:bodyPr anchor="ctr">
            <a:normAutofit/>
          </a:bodyPr>
          <a:lstStyle>
            <a:lvl1pPr algn="ctr">
              <a:defRPr sz="2400" b="0">
                <a:solidFill>
                  <a:schemeClr val="accent1">
                    <a:lumMod val="10000"/>
                  </a:schemeClr>
                </a:solidFill>
              </a:defRPr>
            </a:lvl1pPr>
          </a:lstStyle>
          <a:p>
            <a:r>
              <a:rPr lang="ru-RU" dirty="0" smtClean="0"/>
              <a:t>Название учебника</a:t>
            </a:r>
            <a:endParaRPr lang="en-US" dirty="0"/>
          </a:p>
        </p:txBody>
      </p:sp>
      <p:sp>
        <p:nvSpPr>
          <p:cNvPr id="3" name="Picture Placeholder 2"/>
          <p:cNvSpPr>
            <a:spLocks noGrp="1" noChangeAspect="1"/>
          </p:cNvSpPr>
          <p:nvPr>
            <p:ph type="pic" idx="1"/>
          </p:nvPr>
        </p:nvSpPr>
        <p:spPr>
          <a:xfrm>
            <a:off x="2000908" y="1592106"/>
            <a:ext cx="6623320" cy="1924746"/>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hasCustomPrompt="1"/>
          </p:nvPr>
        </p:nvSpPr>
        <p:spPr>
          <a:xfrm>
            <a:off x="247649" y="4973248"/>
            <a:ext cx="10106025" cy="808778"/>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smtClean="0"/>
              <a:t>Тип электронного издания</a:t>
            </a:r>
          </a:p>
        </p:txBody>
      </p:sp>
      <p:sp>
        <p:nvSpPr>
          <p:cNvPr id="8" name="TextBox 7"/>
          <p:cNvSpPr txBox="1"/>
          <p:nvPr userDrawn="1"/>
        </p:nvSpPr>
        <p:spPr>
          <a:xfrm>
            <a:off x="455194" y="435155"/>
            <a:ext cx="9736556" cy="338554"/>
          </a:xfrm>
          <a:prstGeom prst="rect">
            <a:avLst/>
          </a:prstGeom>
          <a:noFill/>
        </p:spPr>
        <p:txBody>
          <a:bodyPr wrap="square" rtlCol="0">
            <a:spAutoFit/>
          </a:bodyPr>
          <a:lstStyle/>
          <a:p>
            <a:pPr algn="ctr"/>
            <a:r>
              <a:rPr lang="ru-RU" sz="1600" b="1" i="0" dirty="0" smtClean="0">
                <a:solidFill>
                  <a:srgbClr val="000000"/>
                </a:solidFill>
                <a:effectLst/>
                <a:latin typeface="Times New Roman" panose="02020603050405020304" pitchFamily="18" charset="0"/>
              </a:rPr>
              <a:t>Учреждение образования «Брестский государственный университет имени А.С. Пушкина»</a:t>
            </a:r>
            <a:endParaRPr lang="ru-RU" sz="1600" dirty="0"/>
          </a:p>
        </p:txBody>
      </p:sp>
      <p:sp>
        <p:nvSpPr>
          <p:cNvPr id="9" name="Подзаголовок 2"/>
          <p:cNvSpPr txBox="1">
            <a:spLocks/>
          </p:cNvSpPr>
          <p:nvPr userDrawn="1"/>
        </p:nvSpPr>
        <p:spPr>
          <a:xfrm>
            <a:off x="866442" y="6479270"/>
            <a:ext cx="8856909" cy="37873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1400" b="0" i="0" kern="1200" smtClean="0">
                <a:solidFill>
                  <a:schemeClr val="tx1"/>
                </a:solidFill>
                <a:effectLst/>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b="1" dirty="0" smtClean="0">
                <a:solidFill>
                  <a:srgbClr val="000000"/>
                </a:solidFill>
                <a:latin typeface="Times New Roman" panose="02020603050405020304" pitchFamily="18" charset="0"/>
              </a:rPr>
              <a:t>Брест,</a:t>
            </a:r>
            <a:r>
              <a:rPr lang="ru-RU" b="1" baseline="0" dirty="0" smtClean="0">
                <a:solidFill>
                  <a:srgbClr val="000000"/>
                </a:solidFill>
                <a:latin typeface="Times New Roman" panose="02020603050405020304" pitchFamily="18" charset="0"/>
              </a:rPr>
              <a:t> 2016</a:t>
            </a:r>
            <a:endParaRPr lang="ru-RU" dirty="0"/>
          </a:p>
        </p:txBody>
      </p:sp>
      <p:sp>
        <p:nvSpPr>
          <p:cNvPr id="10" name="Текст 14"/>
          <p:cNvSpPr>
            <a:spLocks noGrp="1"/>
          </p:cNvSpPr>
          <p:nvPr>
            <p:ph type="body" sz="quarter" idx="13" hasCustomPrompt="1"/>
          </p:nvPr>
        </p:nvSpPr>
        <p:spPr>
          <a:xfrm>
            <a:off x="247650" y="1046939"/>
            <a:ext cx="10106025" cy="367204"/>
          </a:xfrm>
        </p:spPr>
        <p:txBody>
          <a:bodyPr anchor="ctr">
            <a:noAutofit/>
          </a:bodyPr>
          <a:lstStyle>
            <a:lvl1pPr marL="0" indent="0" algn="ctr">
              <a:buFontTx/>
              <a:buNone/>
              <a:defRPr sz="1600" b="1" i="1">
                <a:solidFill>
                  <a:schemeClr val="accent1">
                    <a:lumMod val="25000"/>
                  </a:schemeClr>
                </a:solidFill>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Название кафедры</a:t>
            </a:r>
            <a:endParaRPr lang="ru-RU" dirty="0"/>
          </a:p>
        </p:txBody>
      </p:sp>
    </p:spTree>
    <p:extLst>
      <p:ext uri="{BB962C8B-B14F-4D97-AF65-F5344CB8AC3E}">
        <p14:creationId xmlns:p14="http://schemas.microsoft.com/office/powerpoint/2010/main" val="2495046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Картинка снизу">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lvl1pPr>
              <a:defRPr/>
            </a:lvl1pPr>
          </a:lstStyle>
          <a:p>
            <a:r>
              <a:rPr lang="ru-RU" dirty="0" smtClean="0"/>
              <a:t>Название темы</a:t>
            </a:r>
            <a:endParaRPr lang="ru-RU" dirty="0"/>
          </a:p>
        </p:txBody>
      </p:sp>
      <p:sp>
        <p:nvSpPr>
          <p:cNvPr id="5" name="Рисунок 4"/>
          <p:cNvSpPr>
            <a:spLocks noGrp="1"/>
          </p:cNvSpPr>
          <p:nvPr>
            <p:ph type="pic" sz="quarter" idx="13" hasCustomPrompt="1"/>
          </p:nvPr>
        </p:nvSpPr>
        <p:spPr>
          <a:xfrm>
            <a:off x="2909930" y="4112118"/>
            <a:ext cx="4795796" cy="2224346"/>
          </a:xfrm>
        </p:spPr>
        <p:txBody>
          <a:bodyPr anchor="ctr">
            <a:normAutofit/>
          </a:bodyPr>
          <a:lstStyle>
            <a:lvl1pPr algn="ctr">
              <a:defRPr sz="1400"/>
            </a:lvl1pPr>
          </a:lstStyle>
          <a:p>
            <a:r>
              <a:rPr lang="ru-RU" dirty="0" smtClean="0"/>
              <a:t>Рисунок</a:t>
            </a:r>
            <a:endParaRPr lang="ru-RU" dirty="0"/>
          </a:p>
        </p:txBody>
      </p:sp>
      <p:sp>
        <p:nvSpPr>
          <p:cNvPr id="7" name="Вертикальный текст 2"/>
          <p:cNvSpPr>
            <a:spLocks noGrp="1"/>
          </p:cNvSpPr>
          <p:nvPr>
            <p:ph type="body" orient="vert" idx="14" hasCustomPrompt="1"/>
          </p:nvPr>
        </p:nvSpPr>
        <p:spPr>
          <a:xfrm>
            <a:off x="97868" y="887823"/>
            <a:ext cx="9674781" cy="3128126"/>
          </a:xfrm>
        </p:spPr>
        <p:txBody>
          <a:bodyPr vert="horz">
            <a:normAutofit/>
          </a:bodyPr>
          <a:lstStyle>
            <a:lvl1pPr>
              <a:defRPr sz="1400"/>
            </a:lvl1pPr>
          </a:lstStyle>
          <a:p>
            <a:pPr lvl="0"/>
            <a:r>
              <a:rPr lang="ru-RU" dirty="0" smtClean="0"/>
              <a:t>Текст…</a:t>
            </a:r>
            <a:endParaRPr lang="ru-RU" dirty="0"/>
          </a:p>
        </p:txBody>
      </p:sp>
      <p:sp>
        <p:nvSpPr>
          <p:cNvPr id="8" name="Текст 7"/>
          <p:cNvSpPr>
            <a:spLocks noGrp="1"/>
          </p:cNvSpPr>
          <p:nvPr>
            <p:ph type="body" sz="quarter" idx="15" hasCustomPrompt="1"/>
          </p:nvPr>
        </p:nvSpPr>
        <p:spPr>
          <a:xfrm>
            <a:off x="97869" y="6432633"/>
            <a:ext cx="9674781" cy="336968"/>
          </a:xfrm>
        </p:spPr>
        <p:txBody>
          <a:bodyPr anchor="ctr">
            <a:noAutofit/>
          </a:bodyPr>
          <a:lstStyle>
            <a:lvl1pPr algn="ctr">
              <a:lnSpc>
                <a:spcPct val="100000"/>
              </a:lnSpc>
              <a:defRPr sz="1200" b="1"/>
            </a:lvl1pPr>
          </a:lstStyle>
          <a:p>
            <a:pPr lvl="0"/>
            <a:r>
              <a:rPr lang="ru-RU" dirty="0" smtClean="0"/>
              <a:t>Подпись рисунка</a:t>
            </a:r>
            <a:endParaRPr lang="ru-RU" dirty="0"/>
          </a:p>
        </p:txBody>
      </p:sp>
    </p:spTree>
    <p:extLst>
      <p:ext uri="{BB962C8B-B14F-4D97-AF65-F5344CB8AC3E}">
        <p14:creationId xmlns:p14="http://schemas.microsoft.com/office/powerpoint/2010/main" val="203943702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normAutofit/>
          </a:bodyPr>
          <a:lstStyle>
            <a:lvl1pPr>
              <a:defRPr sz="2000"/>
            </a:lvl1pPr>
          </a:lstStyle>
          <a:p>
            <a:r>
              <a:rPr lang="ru-RU" dirty="0" smtClean="0"/>
              <a:t>Название темы</a:t>
            </a:r>
            <a:endParaRPr lang="ru-RU" dirty="0"/>
          </a:p>
        </p:txBody>
      </p:sp>
      <p:sp>
        <p:nvSpPr>
          <p:cNvPr id="3" name="Объект 2"/>
          <p:cNvSpPr>
            <a:spLocks noGrp="1"/>
          </p:cNvSpPr>
          <p:nvPr>
            <p:ph sz="half" idx="1" hasCustomPrompt="1"/>
          </p:nvPr>
        </p:nvSpPr>
        <p:spPr>
          <a:xfrm>
            <a:off x="97869" y="900752"/>
            <a:ext cx="4788000" cy="5855201"/>
          </a:xfrm>
        </p:spPr>
        <p:txBody>
          <a:bodyPr>
            <a:normAutofit/>
          </a:bodyPr>
          <a:lstStyle>
            <a:lvl1pPr>
              <a:defRPr sz="1400"/>
            </a:lvl1pPr>
          </a:lstStyle>
          <a:p>
            <a:pPr lvl="0"/>
            <a:r>
              <a:rPr lang="ru-RU" dirty="0" smtClean="0"/>
              <a:t>Текст…</a:t>
            </a:r>
            <a:endParaRPr lang="ru-RU" dirty="0"/>
          </a:p>
        </p:txBody>
      </p:sp>
      <p:sp>
        <p:nvSpPr>
          <p:cNvPr id="4" name="Объект 3"/>
          <p:cNvSpPr>
            <a:spLocks noGrp="1"/>
          </p:cNvSpPr>
          <p:nvPr>
            <p:ph sz="half" idx="2" hasCustomPrompt="1"/>
          </p:nvPr>
        </p:nvSpPr>
        <p:spPr>
          <a:xfrm>
            <a:off x="4958126" y="900752"/>
            <a:ext cx="4788000" cy="5855201"/>
          </a:xfrm>
        </p:spPr>
        <p:txBody>
          <a:bodyPr>
            <a:normAutofit/>
          </a:bodyPr>
          <a:lstStyle>
            <a:lvl1pPr>
              <a:defRPr sz="1400"/>
            </a:lvl1pPr>
          </a:lstStyle>
          <a:p>
            <a:pPr lvl="0"/>
            <a:r>
              <a:rPr lang="ru-RU" dirty="0" smtClean="0"/>
              <a:t>Текст…</a:t>
            </a:r>
            <a:endParaRPr lang="ru-RU" dirty="0"/>
          </a:p>
        </p:txBody>
      </p:sp>
    </p:spTree>
    <p:extLst>
      <p:ext uri="{BB962C8B-B14F-4D97-AF65-F5344CB8AC3E}">
        <p14:creationId xmlns:p14="http://schemas.microsoft.com/office/powerpoint/2010/main" val="116295166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sp>
        <p:nvSpPr>
          <p:cNvPr id="3" name="Текст 2"/>
          <p:cNvSpPr>
            <a:spLocks noGrp="1"/>
          </p:cNvSpPr>
          <p:nvPr>
            <p:ph type="body" idx="1" hasCustomPrompt="1"/>
          </p:nvPr>
        </p:nvSpPr>
        <p:spPr>
          <a:xfrm>
            <a:off x="99535" y="877863"/>
            <a:ext cx="4788000" cy="540000"/>
          </a:xfrm>
        </p:spPr>
        <p:txBody>
          <a:bodyPr anchor="ctr">
            <a:normAutofit/>
          </a:bodyPr>
          <a:lstStyle>
            <a:lvl1pPr marL="0" indent="0" algn="ctr">
              <a:lnSpc>
                <a:spcPct val="100000"/>
              </a:lnSpc>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Название столбца</a:t>
            </a:r>
          </a:p>
        </p:txBody>
      </p:sp>
      <p:sp>
        <p:nvSpPr>
          <p:cNvPr id="4" name="Объект 3"/>
          <p:cNvSpPr>
            <a:spLocks noGrp="1"/>
          </p:cNvSpPr>
          <p:nvPr>
            <p:ph sz="half" idx="2" hasCustomPrompt="1"/>
          </p:nvPr>
        </p:nvSpPr>
        <p:spPr>
          <a:xfrm>
            <a:off x="97649" y="1506951"/>
            <a:ext cx="4788000" cy="5262649"/>
          </a:xfrm>
        </p:spPr>
        <p:txBody>
          <a:bodyPr>
            <a:normAutofit/>
          </a:bodyPr>
          <a:lstStyle>
            <a:lvl1pPr>
              <a:defRPr sz="1400"/>
            </a:lvl1pPr>
          </a:lstStyle>
          <a:p>
            <a:pPr lvl="0"/>
            <a:r>
              <a:rPr lang="ru-RU" dirty="0" smtClean="0"/>
              <a:t>Текст…</a:t>
            </a:r>
            <a:endParaRPr lang="ru-RU" dirty="0"/>
          </a:p>
        </p:txBody>
      </p:sp>
      <p:sp>
        <p:nvSpPr>
          <p:cNvPr id="5" name="Текст 4"/>
          <p:cNvSpPr>
            <a:spLocks noGrp="1"/>
          </p:cNvSpPr>
          <p:nvPr>
            <p:ph type="body" sz="quarter" idx="3" hasCustomPrompt="1"/>
          </p:nvPr>
        </p:nvSpPr>
        <p:spPr>
          <a:xfrm>
            <a:off x="4958842" y="877863"/>
            <a:ext cx="4788000" cy="540000"/>
          </a:xfrm>
        </p:spPr>
        <p:txBody>
          <a:bodyPr anchor="ctr">
            <a:normAutofit/>
          </a:bodyPr>
          <a:lstStyle>
            <a:lvl1pPr marL="0" indent="0" algn="ctr">
              <a:lnSpc>
                <a:spcPct val="100000"/>
              </a:lnSpc>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Название столбца</a:t>
            </a:r>
          </a:p>
        </p:txBody>
      </p:sp>
      <p:sp>
        <p:nvSpPr>
          <p:cNvPr id="6" name="Объект 5"/>
          <p:cNvSpPr>
            <a:spLocks noGrp="1"/>
          </p:cNvSpPr>
          <p:nvPr>
            <p:ph sz="quarter" idx="4" hasCustomPrompt="1"/>
          </p:nvPr>
        </p:nvSpPr>
        <p:spPr>
          <a:xfrm>
            <a:off x="4958842" y="1506951"/>
            <a:ext cx="4788000" cy="5262650"/>
          </a:xfrm>
        </p:spPr>
        <p:txBody>
          <a:bodyPr>
            <a:normAutofit/>
          </a:bodyPr>
          <a:lstStyle>
            <a:lvl1pPr>
              <a:defRPr sz="1400"/>
            </a:lvl1pPr>
          </a:lstStyle>
          <a:p>
            <a:pPr lvl="0"/>
            <a:r>
              <a:rPr lang="ru-RU" dirty="0" smtClean="0"/>
              <a:t>Текст…</a:t>
            </a:r>
            <a:endParaRPr lang="ru-RU" dirty="0"/>
          </a:p>
        </p:txBody>
      </p:sp>
      <p:sp>
        <p:nvSpPr>
          <p:cNvPr id="7" name="Title Placeholder 1"/>
          <p:cNvSpPr>
            <a:spLocks noGrp="1"/>
          </p:cNvSpPr>
          <p:nvPr>
            <p:ph type="title"/>
          </p:nvPr>
        </p:nvSpPr>
        <p:spPr>
          <a:xfrm>
            <a:off x="99443" y="89968"/>
            <a:ext cx="9230295" cy="739001"/>
          </a:xfrm>
          <a:prstGeom prst="roundRect">
            <a:avLst/>
          </a:prstGeom>
          <a:blipFill>
            <a:blip r:embed="rId2"/>
            <a:tile tx="0" ty="0" sx="75000" sy="75000" flip="none" algn="tl"/>
          </a:blipFill>
        </p:spPr>
        <p:txBody>
          <a:bodyPr vert="horz" lIns="91440" tIns="45720" rIns="91440" bIns="45720" rtlCol="0" anchor="ctr">
            <a:normAutofit/>
          </a:bodyPr>
          <a:lstStyle/>
          <a:p>
            <a:r>
              <a:rPr lang="ru-RU" dirty="0" smtClean="0"/>
              <a:t>Название темы</a:t>
            </a:r>
            <a:endParaRPr lang="en-US" dirty="0"/>
          </a:p>
        </p:txBody>
      </p:sp>
    </p:spTree>
    <p:extLst>
      <p:ext uri="{BB962C8B-B14F-4D97-AF65-F5344CB8AC3E}">
        <p14:creationId xmlns:p14="http://schemas.microsoft.com/office/powerpoint/2010/main" val="331603210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3922960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Аннатационный лист">
    <p:spTree>
      <p:nvGrpSpPr>
        <p:cNvPr id="1" name=""/>
        <p:cNvGrpSpPr/>
        <p:nvPr/>
      </p:nvGrpSpPr>
      <p:grpSpPr>
        <a:xfrm>
          <a:off x="0" y="0"/>
          <a:ext cx="0" cy="0"/>
          <a:chOff x="0" y="0"/>
          <a:chExt cx="0" cy="0"/>
        </a:xfrm>
      </p:grpSpPr>
      <p:sp>
        <p:nvSpPr>
          <p:cNvPr id="13" name="Прямоугольник 12"/>
          <p:cNvSpPr/>
          <p:nvPr userDrawn="1"/>
        </p:nvSpPr>
        <p:spPr>
          <a:xfrm>
            <a:off x="97631" y="123825"/>
            <a:ext cx="10429875" cy="932639"/>
          </a:xfrm>
          <a:prstGeom prst="rect">
            <a:avLst/>
          </a:prstGeom>
          <a:blipFill>
            <a:blip r:embed="rId2"/>
            <a:tile tx="0" ty="0" sx="7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userDrawn="1"/>
        </p:nvSpPr>
        <p:spPr>
          <a:xfrm>
            <a:off x="256675" y="226088"/>
            <a:ext cx="696034" cy="338554"/>
          </a:xfrm>
          <a:prstGeom prst="rect">
            <a:avLst/>
          </a:prstGeom>
          <a:noFill/>
        </p:spPr>
        <p:txBody>
          <a:bodyPr wrap="square" rtlCol="0" anchor="ctr">
            <a:spAutoFit/>
          </a:bodyPr>
          <a:lstStyle/>
          <a:p>
            <a:pPr algn="l"/>
            <a:r>
              <a:rPr lang="ru-RU" sz="1600" b="1" i="0" dirty="0" smtClean="0">
                <a:solidFill>
                  <a:srgbClr val="000000"/>
                </a:solidFill>
                <a:effectLst/>
                <a:latin typeface="Times New Roman" panose="02020603050405020304" pitchFamily="18" charset="0"/>
              </a:rPr>
              <a:t>УДК</a:t>
            </a:r>
            <a:endParaRPr lang="ru-RU" sz="1600" dirty="0"/>
          </a:p>
        </p:txBody>
      </p:sp>
      <p:sp>
        <p:nvSpPr>
          <p:cNvPr id="15" name="Текст 14"/>
          <p:cNvSpPr>
            <a:spLocks noGrp="1"/>
          </p:cNvSpPr>
          <p:nvPr>
            <p:ph type="body" sz="quarter" idx="13" hasCustomPrompt="1"/>
          </p:nvPr>
        </p:nvSpPr>
        <p:spPr>
          <a:xfrm>
            <a:off x="952709" y="226088"/>
            <a:ext cx="1119355" cy="338554"/>
          </a:xfrm>
        </p:spPr>
        <p:txBody>
          <a:bodyPr anchor="ctr">
            <a:noAutofit/>
          </a:bodyPr>
          <a:lstStyle>
            <a:lvl1pPr marL="0" indent="0" algn="l">
              <a:buFontTx/>
              <a:buNone/>
              <a:defRPr sz="1400" b="1" i="1">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a:t>
            </a:r>
            <a:endParaRPr lang="ru-RU" dirty="0"/>
          </a:p>
        </p:txBody>
      </p:sp>
      <p:sp>
        <p:nvSpPr>
          <p:cNvPr id="16" name="Текст 14"/>
          <p:cNvSpPr>
            <a:spLocks noGrp="1"/>
          </p:cNvSpPr>
          <p:nvPr>
            <p:ph type="body" sz="quarter" idx="14" hasCustomPrompt="1"/>
          </p:nvPr>
        </p:nvSpPr>
        <p:spPr>
          <a:xfrm>
            <a:off x="272716" y="1256663"/>
            <a:ext cx="10058400" cy="745117"/>
          </a:xfrm>
        </p:spPr>
        <p:txBody>
          <a:bodyPr anchor="t">
            <a:noAutofit/>
          </a:bodyPr>
          <a:lstStyle>
            <a:lvl1pPr marL="0" indent="0" algn="ctr">
              <a:lnSpc>
                <a:spcPct val="100000"/>
              </a:lnSpc>
              <a:buFontTx/>
              <a:buNone/>
              <a:defRPr sz="1400" baseline="0">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ФИО полностью, должность/степень</a:t>
            </a:r>
            <a:endParaRPr lang="ru-RU" dirty="0"/>
          </a:p>
        </p:txBody>
      </p:sp>
      <p:sp>
        <p:nvSpPr>
          <p:cNvPr id="10" name="TextBox 9"/>
          <p:cNvSpPr txBox="1"/>
          <p:nvPr userDrawn="1"/>
        </p:nvSpPr>
        <p:spPr>
          <a:xfrm>
            <a:off x="256674" y="564642"/>
            <a:ext cx="696034" cy="338554"/>
          </a:xfrm>
          <a:prstGeom prst="rect">
            <a:avLst/>
          </a:prstGeom>
          <a:noFill/>
        </p:spPr>
        <p:txBody>
          <a:bodyPr wrap="square" rtlCol="0" anchor="ctr">
            <a:spAutoFit/>
          </a:bodyPr>
          <a:lstStyle/>
          <a:p>
            <a:pPr algn="l"/>
            <a:r>
              <a:rPr lang="ru-RU" sz="1600" b="1" i="0" dirty="0" smtClean="0">
                <a:solidFill>
                  <a:srgbClr val="000000"/>
                </a:solidFill>
                <a:effectLst/>
                <a:latin typeface="Times New Roman" panose="02020603050405020304" pitchFamily="18" charset="0"/>
              </a:rPr>
              <a:t>ББК</a:t>
            </a:r>
            <a:endParaRPr lang="ru-RU" sz="1600" dirty="0"/>
          </a:p>
        </p:txBody>
      </p:sp>
      <p:sp>
        <p:nvSpPr>
          <p:cNvPr id="11" name="Текст 14"/>
          <p:cNvSpPr>
            <a:spLocks noGrp="1"/>
          </p:cNvSpPr>
          <p:nvPr>
            <p:ph type="body" sz="quarter" idx="15" hasCustomPrompt="1"/>
          </p:nvPr>
        </p:nvSpPr>
        <p:spPr>
          <a:xfrm>
            <a:off x="952708" y="564642"/>
            <a:ext cx="1119355" cy="331192"/>
          </a:xfrm>
        </p:spPr>
        <p:txBody>
          <a:bodyPr anchor="ctr">
            <a:noAutofit/>
          </a:bodyPr>
          <a:lstStyle>
            <a:lvl1pPr marL="0" indent="0" algn="l">
              <a:buFontTx/>
              <a:buNone/>
              <a:defRPr sz="1400" b="1" i="1">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a:t>
            </a:r>
            <a:endParaRPr lang="ru-RU" dirty="0"/>
          </a:p>
        </p:txBody>
      </p:sp>
      <p:sp>
        <p:nvSpPr>
          <p:cNvPr id="14" name="Текст 14"/>
          <p:cNvSpPr>
            <a:spLocks noGrp="1"/>
          </p:cNvSpPr>
          <p:nvPr>
            <p:ph type="body" sz="quarter" idx="16" hasCustomPrompt="1"/>
          </p:nvPr>
        </p:nvSpPr>
        <p:spPr>
          <a:xfrm>
            <a:off x="272716" y="2422484"/>
            <a:ext cx="10058400" cy="761944"/>
          </a:xfrm>
        </p:spPr>
        <p:txBody>
          <a:bodyPr anchor="t">
            <a:noAutofit/>
          </a:bodyPr>
          <a:lstStyle>
            <a:lvl1pPr marL="0" indent="0" algn="ctr">
              <a:lnSpc>
                <a:spcPct val="100000"/>
              </a:lnSpc>
              <a:buFontTx/>
              <a:buNone/>
              <a:defRPr sz="1400" baseline="0">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ФИО полностью, должность/степень</a:t>
            </a:r>
            <a:endParaRPr lang="ru-RU" dirty="0"/>
          </a:p>
        </p:txBody>
      </p:sp>
      <p:sp>
        <p:nvSpPr>
          <p:cNvPr id="18" name="TextBox 17"/>
          <p:cNvSpPr txBox="1"/>
          <p:nvPr userDrawn="1"/>
        </p:nvSpPr>
        <p:spPr>
          <a:xfrm>
            <a:off x="7299296" y="6246381"/>
            <a:ext cx="3031820" cy="523220"/>
          </a:xfrm>
          <a:prstGeom prst="rect">
            <a:avLst/>
          </a:prstGeom>
          <a:noFill/>
        </p:spPr>
        <p:txBody>
          <a:bodyPr wrap="square" rtlCol="0" anchor="ctr">
            <a:spAutoFit/>
          </a:bodyPr>
          <a:lstStyle/>
          <a:p>
            <a:pPr algn="r"/>
            <a:r>
              <a:rPr lang="ru-RU" sz="1400" b="0" i="0" kern="1200" dirty="0" smtClean="0">
                <a:solidFill>
                  <a:schemeClr val="tx1"/>
                </a:solidFill>
                <a:effectLst/>
                <a:latin typeface="Times New Roman" panose="02020603050405020304" pitchFamily="18" charset="0"/>
                <a:ea typeface="+mn-ea"/>
                <a:cs typeface="Times New Roman" panose="02020603050405020304" pitchFamily="18" charset="0"/>
              </a:rPr>
              <a:t>© Издательство БрГУ</a:t>
            </a:r>
          </a:p>
          <a:p>
            <a:pPr algn="r"/>
            <a:r>
              <a:rPr lang="ru-RU" sz="1400" b="0" i="0" kern="1200" dirty="0" smtClean="0">
                <a:solidFill>
                  <a:schemeClr val="tx1"/>
                </a:solidFill>
                <a:effectLst/>
                <a:latin typeface="Times New Roman" panose="02020603050405020304" pitchFamily="18" charset="0"/>
                <a:ea typeface="+mn-ea"/>
                <a:cs typeface="Times New Roman" panose="02020603050405020304" pitchFamily="18" charset="0"/>
              </a:rPr>
              <a:t>им. А.С. Пушкина, 2016</a:t>
            </a:r>
            <a:endParaRPr lang="ru-RU" sz="1400" b="0" i="0" kern="1200" dirty="0">
              <a:solidFill>
                <a:schemeClr val="tx1"/>
              </a:solidFill>
              <a:effectLst/>
              <a:latin typeface="Times New Roman" panose="02020603050405020304" pitchFamily="18" charset="0"/>
              <a:ea typeface="+mn-ea"/>
              <a:cs typeface="Times New Roman" panose="02020603050405020304" pitchFamily="18" charset="0"/>
            </a:endParaRPr>
          </a:p>
        </p:txBody>
      </p:sp>
      <p:sp>
        <p:nvSpPr>
          <p:cNvPr id="19" name="Текст 14"/>
          <p:cNvSpPr>
            <a:spLocks noGrp="1"/>
          </p:cNvSpPr>
          <p:nvPr>
            <p:ph type="body" sz="quarter" idx="17" hasCustomPrompt="1"/>
          </p:nvPr>
        </p:nvSpPr>
        <p:spPr>
          <a:xfrm>
            <a:off x="272716" y="3452263"/>
            <a:ext cx="10058400" cy="710304"/>
          </a:xfrm>
        </p:spPr>
        <p:txBody>
          <a:bodyPr anchor="t">
            <a:noAutofit/>
          </a:bodyPr>
          <a:lstStyle>
            <a:lvl1pPr marL="0" indent="0" algn="just">
              <a:lnSpc>
                <a:spcPct val="100000"/>
              </a:lnSpc>
              <a:buFontTx/>
              <a:buNone/>
              <a:defRPr sz="1500" baseline="0">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Краткая характеристика</a:t>
            </a:r>
            <a:endParaRPr lang="ru-RU" dirty="0"/>
          </a:p>
        </p:txBody>
      </p:sp>
      <p:sp>
        <p:nvSpPr>
          <p:cNvPr id="20" name="Текст 14"/>
          <p:cNvSpPr>
            <a:spLocks noGrp="1"/>
          </p:cNvSpPr>
          <p:nvPr>
            <p:ph type="body" sz="quarter" idx="18" hasCustomPrompt="1"/>
          </p:nvPr>
        </p:nvSpPr>
        <p:spPr>
          <a:xfrm>
            <a:off x="272716" y="4274186"/>
            <a:ext cx="10058400" cy="1924334"/>
          </a:xfrm>
        </p:spPr>
        <p:txBody>
          <a:bodyPr anchor="t">
            <a:noAutofit/>
          </a:bodyPr>
          <a:lstStyle>
            <a:lvl1pPr marL="0" indent="0" algn="just">
              <a:lnSpc>
                <a:spcPct val="100000"/>
              </a:lnSpc>
              <a:buFontTx/>
              <a:buNone/>
              <a:defRPr sz="1400" baseline="0">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Для кого предназначен</a:t>
            </a:r>
            <a:endParaRPr lang="ru-RU" dirty="0"/>
          </a:p>
        </p:txBody>
      </p:sp>
      <p:sp>
        <p:nvSpPr>
          <p:cNvPr id="21" name="Текст 14"/>
          <p:cNvSpPr>
            <a:spLocks noGrp="1"/>
          </p:cNvSpPr>
          <p:nvPr>
            <p:ph type="body" sz="quarter" idx="19" hasCustomPrompt="1"/>
          </p:nvPr>
        </p:nvSpPr>
        <p:spPr>
          <a:xfrm>
            <a:off x="272716" y="925471"/>
            <a:ext cx="10058400" cy="307299"/>
          </a:xfrm>
        </p:spPr>
        <p:txBody>
          <a:bodyPr anchor="t">
            <a:noAutofit/>
          </a:bodyPr>
          <a:lstStyle>
            <a:lvl1pPr marL="0" indent="0" algn="ctr">
              <a:lnSpc>
                <a:spcPct val="100000"/>
              </a:lnSpc>
              <a:buFontTx/>
              <a:buNone/>
              <a:defRPr sz="1400" i="1" baseline="0">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Автор/Авторы</a:t>
            </a:r>
            <a:endParaRPr lang="ru-RU" dirty="0"/>
          </a:p>
        </p:txBody>
      </p:sp>
      <p:sp>
        <p:nvSpPr>
          <p:cNvPr id="22" name="Текст 14"/>
          <p:cNvSpPr>
            <a:spLocks noGrp="1"/>
          </p:cNvSpPr>
          <p:nvPr>
            <p:ph type="body" sz="quarter" idx="20" hasCustomPrompt="1"/>
          </p:nvPr>
        </p:nvSpPr>
        <p:spPr>
          <a:xfrm>
            <a:off x="272716" y="2123261"/>
            <a:ext cx="10058400" cy="307175"/>
          </a:xfrm>
        </p:spPr>
        <p:txBody>
          <a:bodyPr anchor="t">
            <a:noAutofit/>
          </a:bodyPr>
          <a:lstStyle>
            <a:lvl1pPr marL="0" indent="0" algn="ctr">
              <a:lnSpc>
                <a:spcPct val="100000"/>
              </a:lnSpc>
              <a:buFontTx/>
              <a:buNone/>
              <a:defRPr sz="1400" i="1" baseline="0">
                <a:latin typeface="Times New Roman" panose="02020603050405020304" pitchFamily="18" charset="0"/>
                <a:cs typeface="Times New Roman" panose="02020603050405020304" pitchFamily="18"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Рецензент/Рецензенты</a:t>
            </a:r>
          </a:p>
          <a:p>
            <a:pPr lvl="0"/>
            <a:endParaRPr lang="ru-RU" dirty="0"/>
          </a:p>
        </p:txBody>
      </p:sp>
    </p:spTree>
    <p:extLst>
      <p:ext uri="{BB962C8B-B14F-4D97-AF65-F5344CB8AC3E}">
        <p14:creationId xmlns:p14="http://schemas.microsoft.com/office/powerpoint/2010/main" val="21714090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Текс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lvl1pPr>
              <a:defRPr/>
            </a:lvl1pPr>
          </a:lstStyle>
          <a:p>
            <a:r>
              <a:rPr lang="ru-RU" dirty="0" smtClean="0"/>
              <a:t>Название темы</a:t>
            </a:r>
            <a:endParaRPr lang="ru-RU" dirty="0"/>
          </a:p>
        </p:txBody>
      </p:sp>
      <p:sp>
        <p:nvSpPr>
          <p:cNvPr id="7" name="Вертикальный текст 2"/>
          <p:cNvSpPr>
            <a:spLocks noGrp="1"/>
          </p:cNvSpPr>
          <p:nvPr>
            <p:ph type="body" orient="vert" idx="14" hasCustomPrompt="1"/>
          </p:nvPr>
        </p:nvSpPr>
        <p:spPr>
          <a:xfrm>
            <a:off x="97869" y="887201"/>
            <a:ext cx="10419918" cy="5882400"/>
          </a:xfrm>
        </p:spPr>
        <p:txBody>
          <a:bodyPr vert="horz">
            <a:normAutofit/>
          </a:bodyPr>
          <a:lstStyle>
            <a:lvl1pPr>
              <a:defRPr sz="1400"/>
            </a:lvl1pPr>
          </a:lstStyle>
          <a:p>
            <a:pPr lvl="0"/>
            <a:r>
              <a:rPr lang="ru-RU" dirty="0" smtClean="0"/>
              <a:t>Текст…</a:t>
            </a:r>
            <a:endParaRPr lang="ru-RU" dirty="0"/>
          </a:p>
        </p:txBody>
      </p:sp>
    </p:spTree>
    <p:extLst>
      <p:ext uri="{BB962C8B-B14F-4D97-AF65-F5344CB8AC3E}">
        <p14:creationId xmlns:p14="http://schemas.microsoft.com/office/powerpoint/2010/main" val="28715704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Картинка сверху">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lvl1pPr>
              <a:defRPr/>
            </a:lvl1pPr>
          </a:lstStyle>
          <a:p>
            <a:r>
              <a:rPr lang="ru-RU" dirty="0" smtClean="0"/>
              <a:t>Название темы</a:t>
            </a:r>
            <a:endParaRPr lang="ru-RU" dirty="0"/>
          </a:p>
        </p:txBody>
      </p:sp>
      <p:sp>
        <p:nvSpPr>
          <p:cNvPr id="5" name="Рисунок 4"/>
          <p:cNvSpPr>
            <a:spLocks noGrp="1"/>
          </p:cNvSpPr>
          <p:nvPr>
            <p:ph type="pic" sz="quarter" idx="13" hasCustomPrompt="1"/>
          </p:nvPr>
        </p:nvSpPr>
        <p:spPr>
          <a:xfrm>
            <a:off x="2332016" y="887823"/>
            <a:ext cx="5951621" cy="2224346"/>
          </a:xfrm>
        </p:spPr>
        <p:txBody>
          <a:bodyPr anchor="ctr">
            <a:normAutofit/>
          </a:bodyPr>
          <a:lstStyle>
            <a:lvl1pPr algn="ctr">
              <a:defRPr sz="1400"/>
            </a:lvl1pPr>
          </a:lstStyle>
          <a:p>
            <a:r>
              <a:rPr lang="ru-RU" dirty="0" smtClean="0"/>
              <a:t>Рисунок</a:t>
            </a:r>
            <a:endParaRPr lang="ru-RU" dirty="0"/>
          </a:p>
        </p:txBody>
      </p:sp>
      <p:sp>
        <p:nvSpPr>
          <p:cNvPr id="7" name="Вертикальный текст 2"/>
          <p:cNvSpPr>
            <a:spLocks noGrp="1"/>
          </p:cNvSpPr>
          <p:nvPr>
            <p:ph type="body" orient="vert" idx="14" hasCustomPrompt="1"/>
          </p:nvPr>
        </p:nvSpPr>
        <p:spPr>
          <a:xfrm>
            <a:off x="97868" y="3641475"/>
            <a:ext cx="10419918" cy="3128126"/>
          </a:xfrm>
        </p:spPr>
        <p:txBody>
          <a:bodyPr vert="horz">
            <a:normAutofit/>
          </a:bodyPr>
          <a:lstStyle>
            <a:lvl1pPr>
              <a:defRPr sz="1400"/>
            </a:lvl1pPr>
          </a:lstStyle>
          <a:p>
            <a:pPr lvl="0"/>
            <a:r>
              <a:rPr lang="ru-RU" dirty="0" smtClean="0"/>
              <a:t>Текст…</a:t>
            </a:r>
            <a:endParaRPr lang="ru-RU" dirty="0"/>
          </a:p>
        </p:txBody>
      </p:sp>
      <p:sp>
        <p:nvSpPr>
          <p:cNvPr id="8" name="Текст 7"/>
          <p:cNvSpPr>
            <a:spLocks noGrp="1"/>
          </p:cNvSpPr>
          <p:nvPr>
            <p:ph type="body" sz="quarter" idx="15" hasCustomPrompt="1"/>
          </p:nvPr>
        </p:nvSpPr>
        <p:spPr>
          <a:xfrm>
            <a:off x="97868" y="3208338"/>
            <a:ext cx="10419918" cy="336968"/>
          </a:xfrm>
        </p:spPr>
        <p:txBody>
          <a:bodyPr anchor="ctr">
            <a:noAutofit/>
          </a:bodyPr>
          <a:lstStyle>
            <a:lvl1pPr algn="ctr">
              <a:lnSpc>
                <a:spcPct val="100000"/>
              </a:lnSpc>
              <a:defRPr sz="1200" b="1"/>
            </a:lvl1pPr>
          </a:lstStyle>
          <a:p>
            <a:pPr lvl="0"/>
            <a:r>
              <a:rPr lang="ru-RU" dirty="0" smtClean="0"/>
              <a:t>Подпись рисунка</a:t>
            </a:r>
            <a:endParaRPr lang="ru-RU" dirty="0"/>
          </a:p>
        </p:txBody>
      </p:sp>
    </p:spTree>
    <p:extLst>
      <p:ext uri="{BB962C8B-B14F-4D97-AF65-F5344CB8AC3E}">
        <p14:creationId xmlns:p14="http://schemas.microsoft.com/office/powerpoint/2010/main" val="24272302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Картинка в центре">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lvl1pPr>
              <a:defRPr/>
            </a:lvl1pPr>
          </a:lstStyle>
          <a:p>
            <a:r>
              <a:rPr lang="ru-RU" dirty="0" smtClean="0"/>
              <a:t>Название темы</a:t>
            </a:r>
            <a:endParaRPr lang="ru-RU" dirty="0"/>
          </a:p>
        </p:txBody>
      </p:sp>
      <p:sp>
        <p:nvSpPr>
          <p:cNvPr id="3" name="Вертикальный текст 2"/>
          <p:cNvSpPr>
            <a:spLocks noGrp="1"/>
          </p:cNvSpPr>
          <p:nvPr>
            <p:ph type="body" orient="vert" idx="1" hasCustomPrompt="1"/>
          </p:nvPr>
        </p:nvSpPr>
        <p:spPr>
          <a:xfrm>
            <a:off x="97869" y="887105"/>
            <a:ext cx="10419918" cy="1262538"/>
          </a:xfrm>
        </p:spPr>
        <p:txBody>
          <a:bodyPr vert="horz">
            <a:normAutofit/>
          </a:bodyPr>
          <a:lstStyle>
            <a:lvl1pPr>
              <a:defRPr sz="1400"/>
            </a:lvl1pPr>
          </a:lstStyle>
          <a:p>
            <a:pPr lvl="0"/>
            <a:r>
              <a:rPr lang="ru-RU" dirty="0" smtClean="0"/>
              <a:t>Текст…</a:t>
            </a:r>
            <a:endParaRPr lang="ru-RU" dirty="0"/>
          </a:p>
        </p:txBody>
      </p:sp>
      <p:sp>
        <p:nvSpPr>
          <p:cNvPr id="5" name="Рисунок 4"/>
          <p:cNvSpPr>
            <a:spLocks noGrp="1"/>
          </p:cNvSpPr>
          <p:nvPr>
            <p:ph type="pic" sz="quarter" idx="13" hasCustomPrompt="1"/>
          </p:nvPr>
        </p:nvSpPr>
        <p:spPr>
          <a:xfrm>
            <a:off x="2332016" y="2245178"/>
            <a:ext cx="5951621" cy="2133600"/>
          </a:xfrm>
        </p:spPr>
        <p:txBody>
          <a:bodyPr anchor="ctr"/>
          <a:lstStyle>
            <a:lvl1pPr algn="ctr">
              <a:defRPr/>
            </a:lvl1pPr>
          </a:lstStyle>
          <a:p>
            <a:r>
              <a:rPr lang="ru-RU" dirty="0" smtClean="0"/>
              <a:t>Рисунок</a:t>
            </a:r>
            <a:endParaRPr lang="ru-RU" dirty="0"/>
          </a:p>
        </p:txBody>
      </p:sp>
      <p:sp>
        <p:nvSpPr>
          <p:cNvPr id="7" name="Вертикальный текст 2"/>
          <p:cNvSpPr>
            <a:spLocks noGrp="1"/>
          </p:cNvSpPr>
          <p:nvPr>
            <p:ph type="body" orient="vert" idx="14" hasCustomPrompt="1"/>
          </p:nvPr>
        </p:nvSpPr>
        <p:spPr>
          <a:xfrm>
            <a:off x="97868" y="4906817"/>
            <a:ext cx="10419918" cy="1862784"/>
          </a:xfrm>
        </p:spPr>
        <p:txBody>
          <a:bodyPr vert="horz">
            <a:normAutofit/>
          </a:bodyPr>
          <a:lstStyle>
            <a:lvl1pPr>
              <a:defRPr sz="1400"/>
            </a:lvl1pPr>
          </a:lstStyle>
          <a:p>
            <a:pPr lvl="0"/>
            <a:r>
              <a:rPr lang="ru-RU" dirty="0" smtClean="0"/>
              <a:t>Текст…</a:t>
            </a:r>
            <a:endParaRPr lang="ru-RU" dirty="0"/>
          </a:p>
        </p:txBody>
      </p:sp>
      <p:sp>
        <p:nvSpPr>
          <p:cNvPr id="8" name="Текст 7"/>
          <p:cNvSpPr>
            <a:spLocks noGrp="1"/>
          </p:cNvSpPr>
          <p:nvPr>
            <p:ph type="body" sz="quarter" idx="15" hasCustomPrompt="1"/>
          </p:nvPr>
        </p:nvSpPr>
        <p:spPr>
          <a:xfrm>
            <a:off x="107055" y="4474313"/>
            <a:ext cx="10419918" cy="336968"/>
          </a:xfrm>
        </p:spPr>
        <p:txBody>
          <a:bodyPr anchor="ctr">
            <a:noAutofit/>
          </a:bodyPr>
          <a:lstStyle>
            <a:lvl1pPr algn="ctr">
              <a:lnSpc>
                <a:spcPct val="100000"/>
              </a:lnSpc>
              <a:defRPr sz="1200" b="1"/>
            </a:lvl1pPr>
          </a:lstStyle>
          <a:p>
            <a:pPr lvl="0"/>
            <a:r>
              <a:rPr lang="ru-RU" dirty="0" smtClean="0"/>
              <a:t>Подпись рисунка</a:t>
            </a:r>
            <a:endParaRPr lang="ru-RU" dirty="0"/>
          </a:p>
        </p:txBody>
      </p:sp>
    </p:spTree>
    <p:extLst>
      <p:ext uri="{BB962C8B-B14F-4D97-AF65-F5344CB8AC3E}">
        <p14:creationId xmlns:p14="http://schemas.microsoft.com/office/powerpoint/2010/main" val="687461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Картинка снизу">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lvl1pPr>
              <a:defRPr/>
            </a:lvl1pPr>
          </a:lstStyle>
          <a:p>
            <a:r>
              <a:rPr lang="ru-RU" dirty="0" smtClean="0"/>
              <a:t>Название темы</a:t>
            </a:r>
            <a:endParaRPr lang="ru-RU" dirty="0"/>
          </a:p>
        </p:txBody>
      </p:sp>
      <p:sp>
        <p:nvSpPr>
          <p:cNvPr id="5" name="Рисунок 4"/>
          <p:cNvSpPr>
            <a:spLocks noGrp="1"/>
          </p:cNvSpPr>
          <p:nvPr>
            <p:ph type="pic" sz="quarter" idx="13" hasCustomPrompt="1"/>
          </p:nvPr>
        </p:nvSpPr>
        <p:spPr>
          <a:xfrm>
            <a:off x="2332017" y="4112118"/>
            <a:ext cx="5951621" cy="2224346"/>
          </a:xfrm>
        </p:spPr>
        <p:txBody>
          <a:bodyPr anchor="ctr">
            <a:normAutofit/>
          </a:bodyPr>
          <a:lstStyle>
            <a:lvl1pPr algn="ctr">
              <a:defRPr sz="1400"/>
            </a:lvl1pPr>
          </a:lstStyle>
          <a:p>
            <a:r>
              <a:rPr lang="ru-RU" dirty="0" smtClean="0"/>
              <a:t>Рисунок</a:t>
            </a:r>
            <a:endParaRPr lang="ru-RU" dirty="0"/>
          </a:p>
        </p:txBody>
      </p:sp>
      <p:sp>
        <p:nvSpPr>
          <p:cNvPr id="7" name="Вертикальный текст 2"/>
          <p:cNvSpPr>
            <a:spLocks noGrp="1"/>
          </p:cNvSpPr>
          <p:nvPr>
            <p:ph type="body" orient="vert" idx="14" hasCustomPrompt="1"/>
          </p:nvPr>
        </p:nvSpPr>
        <p:spPr>
          <a:xfrm>
            <a:off x="97868" y="887823"/>
            <a:ext cx="10419918" cy="3128126"/>
          </a:xfrm>
        </p:spPr>
        <p:txBody>
          <a:bodyPr vert="horz">
            <a:normAutofit/>
          </a:bodyPr>
          <a:lstStyle>
            <a:lvl1pPr>
              <a:defRPr sz="1400"/>
            </a:lvl1pPr>
          </a:lstStyle>
          <a:p>
            <a:pPr lvl="0"/>
            <a:r>
              <a:rPr lang="ru-RU" dirty="0" smtClean="0"/>
              <a:t>Текст…</a:t>
            </a:r>
            <a:endParaRPr lang="ru-RU" dirty="0"/>
          </a:p>
        </p:txBody>
      </p:sp>
      <p:sp>
        <p:nvSpPr>
          <p:cNvPr id="8" name="Текст 7"/>
          <p:cNvSpPr>
            <a:spLocks noGrp="1"/>
          </p:cNvSpPr>
          <p:nvPr>
            <p:ph type="body" sz="quarter" idx="15" hasCustomPrompt="1"/>
          </p:nvPr>
        </p:nvSpPr>
        <p:spPr>
          <a:xfrm>
            <a:off x="97869" y="6432633"/>
            <a:ext cx="10419918" cy="336968"/>
          </a:xfrm>
        </p:spPr>
        <p:txBody>
          <a:bodyPr anchor="ctr">
            <a:noAutofit/>
          </a:bodyPr>
          <a:lstStyle>
            <a:lvl1pPr algn="ctr">
              <a:lnSpc>
                <a:spcPct val="100000"/>
              </a:lnSpc>
              <a:defRPr sz="1200" b="1"/>
            </a:lvl1pPr>
          </a:lstStyle>
          <a:p>
            <a:pPr lvl="0"/>
            <a:r>
              <a:rPr lang="ru-RU" dirty="0" smtClean="0"/>
              <a:t>Подпись рисунка</a:t>
            </a:r>
            <a:endParaRPr lang="ru-RU" dirty="0"/>
          </a:p>
        </p:txBody>
      </p:sp>
    </p:spTree>
    <p:extLst>
      <p:ext uri="{BB962C8B-B14F-4D97-AF65-F5344CB8AC3E}">
        <p14:creationId xmlns:p14="http://schemas.microsoft.com/office/powerpoint/2010/main" val="13998498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normAutofit/>
          </a:bodyPr>
          <a:lstStyle>
            <a:lvl1pPr algn="ctr">
              <a:defRPr sz="2000" b="1"/>
            </a:lvl1pPr>
          </a:lstStyle>
          <a:p>
            <a:r>
              <a:rPr lang="ru-RU" dirty="0" smtClean="0"/>
              <a:t>Название темы</a:t>
            </a:r>
            <a:endParaRPr lang="ru-RU" dirty="0"/>
          </a:p>
        </p:txBody>
      </p:sp>
      <p:sp>
        <p:nvSpPr>
          <p:cNvPr id="3" name="Объект 2"/>
          <p:cNvSpPr>
            <a:spLocks noGrp="1"/>
          </p:cNvSpPr>
          <p:nvPr>
            <p:ph idx="1" hasCustomPrompt="1"/>
          </p:nvPr>
        </p:nvSpPr>
        <p:spPr/>
        <p:txBody>
          <a:bodyPr>
            <a:normAutofit/>
          </a:bodyPr>
          <a:lstStyle>
            <a:lvl1pPr marL="0" indent="0">
              <a:buFontTx/>
              <a:buNone/>
              <a:defRPr sz="1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smtClean="0"/>
              <a:t>Объект</a:t>
            </a:r>
            <a:r>
              <a:rPr lang="en-US" dirty="0" smtClean="0"/>
              <a:t> </a:t>
            </a:r>
            <a:r>
              <a:rPr lang="ru-RU" dirty="0" smtClean="0"/>
              <a:t>(таблица, картинка, видео и </a:t>
            </a:r>
            <a:r>
              <a:rPr lang="ru-RU" dirty="0" err="1" smtClean="0"/>
              <a:t>тд</a:t>
            </a:r>
            <a:r>
              <a:rPr lang="ru-RU" dirty="0" smtClean="0"/>
              <a:t>…)</a:t>
            </a:r>
            <a:endParaRPr lang="ru-RU" dirty="0"/>
          </a:p>
        </p:txBody>
      </p:sp>
    </p:spTree>
    <p:extLst>
      <p:ext uri="{BB962C8B-B14F-4D97-AF65-F5344CB8AC3E}">
        <p14:creationId xmlns:p14="http://schemas.microsoft.com/office/powerpoint/2010/main" val="199196695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normAutofit/>
          </a:bodyPr>
          <a:lstStyle>
            <a:lvl1pPr>
              <a:defRPr sz="2000"/>
            </a:lvl1pPr>
          </a:lstStyle>
          <a:p>
            <a:r>
              <a:rPr lang="ru-RU" dirty="0" smtClean="0"/>
              <a:t>Название темы</a:t>
            </a:r>
            <a:endParaRPr lang="ru-RU" dirty="0"/>
          </a:p>
        </p:txBody>
      </p:sp>
      <p:sp>
        <p:nvSpPr>
          <p:cNvPr id="3" name="Объект 2"/>
          <p:cNvSpPr>
            <a:spLocks noGrp="1"/>
          </p:cNvSpPr>
          <p:nvPr>
            <p:ph sz="half" idx="1" hasCustomPrompt="1"/>
          </p:nvPr>
        </p:nvSpPr>
        <p:spPr>
          <a:xfrm>
            <a:off x="97869" y="900752"/>
            <a:ext cx="5148000" cy="5855201"/>
          </a:xfrm>
        </p:spPr>
        <p:txBody>
          <a:bodyPr>
            <a:normAutofit/>
          </a:bodyPr>
          <a:lstStyle>
            <a:lvl1pPr>
              <a:defRPr sz="1400"/>
            </a:lvl1pPr>
          </a:lstStyle>
          <a:p>
            <a:pPr lvl="0"/>
            <a:r>
              <a:rPr lang="ru-RU" dirty="0" smtClean="0"/>
              <a:t>Текст…</a:t>
            </a:r>
            <a:endParaRPr lang="ru-RU" dirty="0"/>
          </a:p>
        </p:txBody>
      </p:sp>
      <p:sp>
        <p:nvSpPr>
          <p:cNvPr id="4" name="Объект 3"/>
          <p:cNvSpPr>
            <a:spLocks noGrp="1"/>
          </p:cNvSpPr>
          <p:nvPr>
            <p:ph sz="half" idx="2" hasCustomPrompt="1"/>
          </p:nvPr>
        </p:nvSpPr>
        <p:spPr>
          <a:xfrm>
            <a:off x="5367701" y="900752"/>
            <a:ext cx="5148000" cy="5855201"/>
          </a:xfrm>
        </p:spPr>
        <p:txBody>
          <a:bodyPr>
            <a:normAutofit/>
          </a:bodyPr>
          <a:lstStyle>
            <a:lvl1pPr>
              <a:defRPr sz="1400"/>
            </a:lvl1pPr>
          </a:lstStyle>
          <a:p>
            <a:pPr lvl="0"/>
            <a:r>
              <a:rPr lang="ru-RU" dirty="0" smtClean="0"/>
              <a:t>Текст…</a:t>
            </a:r>
            <a:endParaRPr lang="ru-RU" dirty="0"/>
          </a:p>
        </p:txBody>
      </p:sp>
    </p:spTree>
    <p:extLst>
      <p:ext uri="{BB962C8B-B14F-4D97-AF65-F5344CB8AC3E}">
        <p14:creationId xmlns:p14="http://schemas.microsoft.com/office/powerpoint/2010/main" val="29947139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slide" Target="../slides/slide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gif"/><Relationship Id="rId2" Type="http://schemas.openxmlformats.org/officeDocument/2006/relationships/slideLayout" Target="../slideLayouts/slideLayout2.xml"/><Relationship Id="rId16"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g"/><Relationship Id="rId18" Type="http://schemas.openxmlformats.org/officeDocument/2006/relationships/image" Target="../media/image6.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17" Type="http://schemas.openxmlformats.org/officeDocument/2006/relationships/slide" Target="../slides/slide3.xml"/><Relationship Id="rId2" Type="http://schemas.openxmlformats.org/officeDocument/2006/relationships/slideLayout" Target="../slideLayouts/slideLayout14.xml"/><Relationship Id="rId16" Type="http://schemas.openxmlformats.org/officeDocument/2006/relationships/image" Target="../media/image4.gi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g"/><Relationship Id="rId10" Type="http://schemas.openxmlformats.org/officeDocument/2006/relationships/slideLayout" Target="../slideLayouts/slideLayout22.xml"/><Relationship Id="rId19" Type="http://schemas.openxmlformats.org/officeDocument/2006/relationships/image" Target="../media/image7.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tile tx="0" ty="0" sx="50000" sy="50000" flip="none" algn="tl"/>
        </a:blipFill>
        <a:effectLst/>
      </p:bgPr>
    </p:bg>
    <p:spTree>
      <p:nvGrpSpPr>
        <p:cNvPr id="1" name=""/>
        <p:cNvGrpSpPr/>
        <p:nvPr/>
      </p:nvGrpSpPr>
      <p:grpSpPr>
        <a:xfrm>
          <a:off x="0" y="0"/>
          <a:ext cx="0" cy="0"/>
          <a:chOff x="0" y="0"/>
          <a:chExt cx="0" cy="0"/>
        </a:xfrm>
      </p:grpSpPr>
      <p:sp>
        <p:nvSpPr>
          <p:cNvPr id="4" name="Прямоугольник 3"/>
          <p:cNvSpPr/>
          <p:nvPr userDrawn="1"/>
        </p:nvSpPr>
        <p:spPr>
          <a:xfrm>
            <a:off x="97869" y="887104"/>
            <a:ext cx="10429104" cy="5882497"/>
          </a:xfrm>
          <a:prstGeom prst="rect">
            <a:avLst/>
          </a:prstGeom>
          <a:blipFill>
            <a:blip r:embed="rId15"/>
            <a:tile tx="0" ty="0" sx="7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97869" y="100905"/>
            <a:ext cx="10429104" cy="690665"/>
          </a:xfrm>
          <a:prstGeom prst="roundRect">
            <a:avLst/>
          </a:prstGeom>
          <a:blipFill dpi="0" rotWithShape="1">
            <a:blip r:embed="rId16"/>
            <a:srcRect/>
            <a:tile tx="0" ty="0" sx="75000" sy="75000" flip="none" algn="tl"/>
          </a:blipFill>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97869" y="887104"/>
            <a:ext cx="10419918" cy="5882497"/>
          </a:xfrm>
          <a:prstGeom prst="rect">
            <a:avLst/>
          </a:prstGeom>
          <a:noFill/>
          <a:ln>
            <a:noFill/>
          </a:ln>
        </p:spPr>
        <p:txBody>
          <a:bodyPr vert="horz" lIns="91440" tIns="45720" rIns="91440" bIns="45720" rtlCol="0">
            <a:normAutofit/>
          </a:bodyPr>
          <a:lstStyle/>
          <a:p>
            <a:pPr lvl="0"/>
            <a:r>
              <a:rPr lang="ru-RU" dirty="0" smtClean="0"/>
              <a:t>Текст…</a:t>
            </a:r>
            <a:endParaRPr lang="ru-RU" dirty="0"/>
          </a:p>
        </p:txBody>
      </p:sp>
      <p:pic>
        <p:nvPicPr>
          <p:cNvPr id="7" name="Рисунок 6"/>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0599912" y="76113"/>
            <a:ext cx="1514097" cy="1848221"/>
          </a:xfrm>
          <a:prstGeom prst="rect">
            <a:avLst/>
          </a:prstGeom>
        </p:spPr>
      </p:pic>
      <p:sp>
        <p:nvSpPr>
          <p:cNvPr id="8" name="Скругленный прямоугольник 7">
            <a:hlinkClick r:id="" action="ppaction://hlinkshowjump?jump=firstslide" highlightClick="1"/>
          </p:cNvPr>
          <p:cNvSpPr/>
          <p:nvPr userDrawn="1"/>
        </p:nvSpPr>
        <p:spPr>
          <a:xfrm>
            <a:off x="10602930" y="2170555"/>
            <a:ext cx="1514097" cy="365125"/>
          </a:xfrm>
          <a:prstGeom prst="roundRect">
            <a:avLst/>
          </a:prstGeom>
          <a:blipFill>
            <a:blip r:embed="rId16"/>
            <a:tile tx="0" ty="0" sx="50000" sy="5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latin typeface="Times New Roman" panose="02020603050405020304" pitchFamily="18" charset="0"/>
                <a:cs typeface="Times New Roman" panose="02020603050405020304" pitchFamily="18" charset="0"/>
              </a:rPr>
              <a:t>Главная</a:t>
            </a:r>
            <a:endParaRPr lang="ru-RU" sz="1400" dirty="0">
              <a:latin typeface="Times New Roman" panose="02020603050405020304" pitchFamily="18" charset="0"/>
              <a:cs typeface="Times New Roman" panose="02020603050405020304" pitchFamily="18" charset="0"/>
            </a:endParaRPr>
          </a:p>
        </p:txBody>
      </p:sp>
      <p:sp>
        <p:nvSpPr>
          <p:cNvPr id="9" name="Управляющая кнопка: возврат 8">
            <a:hlinkClick r:id="" action="ppaction://hlinkshowjump?jump=lastslideviewed" highlightClick="1"/>
          </p:cNvPr>
          <p:cNvSpPr/>
          <p:nvPr userDrawn="1"/>
        </p:nvSpPr>
        <p:spPr>
          <a:xfrm>
            <a:off x="11123909" y="3010668"/>
            <a:ext cx="468000" cy="365125"/>
          </a:xfrm>
          <a:prstGeom prst="actionButtonReturn">
            <a:avLst/>
          </a:prstGeom>
          <a:blipFill>
            <a:blip r:embed="rId16"/>
            <a:tile tx="0" ty="0" sx="50000" sy="5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ln>
                <a:solidFill>
                  <a:schemeClr val="bg1"/>
                </a:solidFill>
              </a:ln>
              <a:solidFill>
                <a:schemeClr val="bg1"/>
              </a:solidFill>
              <a:latin typeface="Times New Roman" panose="02020603050405020304" pitchFamily="18" charset="0"/>
              <a:cs typeface="Times New Roman" panose="02020603050405020304" pitchFamily="18" charset="0"/>
            </a:endParaRPr>
          </a:p>
        </p:txBody>
      </p:sp>
      <p:sp>
        <p:nvSpPr>
          <p:cNvPr id="10" name="TextBox 9"/>
          <p:cNvSpPr txBox="1"/>
          <p:nvPr userDrawn="1"/>
        </p:nvSpPr>
        <p:spPr>
          <a:xfrm>
            <a:off x="10599913" y="1924334"/>
            <a:ext cx="1514096" cy="246221"/>
          </a:xfrm>
          <a:prstGeom prst="rect">
            <a:avLst/>
          </a:prstGeom>
          <a:noFill/>
        </p:spPr>
        <p:txBody>
          <a:bodyPr wrap="square" rtlCol="0">
            <a:spAutoFit/>
          </a:bodyPr>
          <a:lstStyle/>
          <a:p>
            <a:r>
              <a:rPr lang="ru-RU" sz="1000" dirty="0" smtClean="0">
                <a:latin typeface="Times New Roman" panose="02020603050405020304" pitchFamily="18" charset="0"/>
                <a:cs typeface="Times New Roman" panose="02020603050405020304" pitchFamily="18" charset="0"/>
              </a:rPr>
              <a:t>БрГУ им. А.С. Пушкина</a:t>
            </a:r>
            <a:endParaRPr lang="ru-RU" sz="1000" dirty="0">
              <a:latin typeface="Times New Roman" panose="02020603050405020304" pitchFamily="18" charset="0"/>
              <a:cs typeface="Times New Roman" panose="02020603050405020304" pitchFamily="18" charset="0"/>
            </a:endParaRPr>
          </a:p>
        </p:txBody>
      </p:sp>
      <p:sp>
        <p:nvSpPr>
          <p:cNvPr id="13" name="Скругленный прямоугольник 12">
            <a:hlinkClick r:id="rId18" action="ppaction://hlinksldjump" highlightClick="1"/>
          </p:cNvPr>
          <p:cNvSpPr/>
          <p:nvPr userDrawn="1"/>
        </p:nvSpPr>
        <p:spPr>
          <a:xfrm>
            <a:off x="10599909" y="2589505"/>
            <a:ext cx="1514097" cy="365125"/>
          </a:xfrm>
          <a:prstGeom prst="roundRect">
            <a:avLst/>
          </a:prstGeom>
          <a:blipFill>
            <a:blip r:embed="rId16"/>
            <a:tile tx="0" ty="0" sx="50000" sy="5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latin typeface="Times New Roman" panose="02020603050405020304" pitchFamily="18" charset="0"/>
                <a:cs typeface="Times New Roman" panose="02020603050405020304" pitchFamily="18" charset="0"/>
              </a:rPr>
              <a:t>Содержание</a:t>
            </a:r>
            <a:endParaRPr lang="ru-RU" sz="1400" dirty="0">
              <a:latin typeface="Times New Roman" panose="02020603050405020304" pitchFamily="18" charset="0"/>
              <a:cs typeface="Times New Roman" panose="02020603050405020304" pitchFamily="18" charset="0"/>
            </a:endParaRPr>
          </a:p>
        </p:txBody>
      </p:sp>
      <p:sp>
        <p:nvSpPr>
          <p:cNvPr id="14" name="Скругленный прямоугольник 13">
            <a:hlinkClick r:id="" action="ppaction://noaction" highlightClick="1"/>
          </p:cNvPr>
          <p:cNvSpPr/>
          <p:nvPr userDrawn="1"/>
        </p:nvSpPr>
        <p:spPr>
          <a:xfrm>
            <a:off x="10599907" y="3425303"/>
            <a:ext cx="1514097" cy="365125"/>
          </a:xfrm>
          <a:prstGeom prst="roundRect">
            <a:avLst/>
          </a:prstGeom>
          <a:blipFill>
            <a:blip r:embed="rId16"/>
            <a:tile tx="0" ty="0" sx="50000" sy="5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latin typeface="Times New Roman" panose="02020603050405020304" pitchFamily="18" charset="0"/>
                <a:cs typeface="Times New Roman" panose="02020603050405020304" pitchFamily="18" charset="0"/>
              </a:rPr>
              <a:t>Тесты</a:t>
            </a:r>
            <a:endParaRPr lang="ru-RU" sz="1400" dirty="0">
              <a:latin typeface="Times New Roman" panose="02020603050405020304" pitchFamily="18" charset="0"/>
              <a:cs typeface="Times New Roman" panose="02020603050405020304" pitchFamily="18" charset="0"/>
            </a:endParaRPr>
          </a:p>
        </p:txBody>
      </p:sp>
      <p:sp>
        <p:nvSpPr>
          <p:cNvPr id="11" name="Скругленный прямоугольник 10">
            <a:hlinkClick r:id="" action="ppaction://hlinkshowjump?jump=previousslide" highlightClick="1"/>
          </p:cNvPr>
          <p:cNvSpPr/>
          <p:nvPr userDrawn="1"/>
        </p:nvSpPr>
        <p:spPr>
          <a:xfrm>
            <a:off x="10602930" y="3008455"/>
            <a:ext cx="468000" cy="365125"/>
          </a:xfrm>
          <a:prstGeom prst="actionButtonBackPrevious">
            <a:avLst/>
          </a:prstGeom>
          <a:blipFill>
            <a:blip r:embed="rId16"/>
            <a:tile tx="0" ty="0" sx="50000" sy="5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n>
                <a:solidFill>
                  <a:schemeClr val="bg1"/>
                </a:solidFill>
              </a:ln>
              <a:solidFill>
                <a:schemeClr val="bg1"/>
              </a:solidFill>
            </a:endParaRPr>
          </a:p>
        </p:txBody>
      </p:sp>
      <p:sp>
        <p:nvSpPr>
          <p:cNvPr id="12" name="Управляющая кнопка: далее 11">
            <a:hlinkClick r:id="" action="ppaction://hlinkshowjump?jump=nextslide" highlightClick="1"/>
          </p:cNvPr>
          <p:cNvSpPr/>
          <p:nvPr userDrawn="1"/>
        </p:nvSpPr>
        <p:spPr>
          <a:xfrm>
            <a:off x="11644888" y="3007929"/>
            <a:ext cx="468000" cy="365125"/>
          </a:xfrm>
          <a:prstGeom prst="actionButtonForwardNext">
            <a:avLst/>
          </a:prstGeom>
          <a:blipFill>
            <a:blip r:embed="rId16"/>
            <a:tile tx="0" ty="0" sx="50000" sy="5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n>
                <a:solidFill>
                  <a:schemeClr val="bg1"/>
                </a:solidFill>
              </a:ln>
              <a:solidFill>
                <a:schemeClr val="bg1"/>
              </a:solidFill>
            </a:endParaRPr>
          </a:p>
        </p:txBody>
      </p:sp>
      <p:sp>
        <p:nvSpPr>
          <p:cNvPr id="17" name="Скругленный прямоугольник 16">
            <a:hlinkClick r:id="" action="ppaction://hlinkshowjump?jump=endshow" highlightClick="1"/>
          </p:cNvPr>
          <p:cNvSpPr/>
          <p:nvPr userDrawn="1"/>
        </p:nvSpPr>
        <p:spPr>
          <a:xfrm>
            <a:off x="10598791" y="3844451"/>
            <a:ext cx="1514097" cy="365125"/>
          </a:xfrm>
          <a:prstGeom prst="roundRect">
            <a:avLst/>
          </a:prstGeom>
          <a:blipFill>
            <a:blip r:embed="rId16"/>
            <a:tile tx="0" ty="0" sx="50000" sy="5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latin typeface="Times New Roman" panose="02020603050405020304" pitchFamily="18" charset="0"/>
                <a:cs typeface="Times New Roman" panose="02020603050405020304" pitchFamily="18" charset="0"/>
              </a:rPr>
              <a:t>Завершить </a:t>
            </a:r>
            <a:endParaRPr lang="ru-RU" sz="1400" dirty="0">
              <a:latin typeface="Times New Roman" panose="02020603050405020304" pitchFamily="18" charset="0"/>
              <a:cs typeface="Times New Roman" panose="02020603050405020304" pitchFamily="18" charset="0"/>
            </a:endParaRPr>
          </a:p>
        </p:txBody>
      </p:sp>
      <p:sp>
        <p:nvSpPr>
          <p:cNvPr id="31" name="TextBox 30"/>
          <p:cNvSpPr txBox="1"/>
          <p:nvPr userDrawn="1"/>
        </p:nvSpPr>
        <p:spPr>
          <a:xfrm>
            <a:off x="10598791" y="6461824"/>
            <a:ext cx="1514097" cy="307777"/>
          </a:xfrm>
          <a:prstGeom prst="rect">
            <a:avLst/>
          </a:prstGeom>
          <a:noFill/>
        </p:spPr>
        <p:txBody>
          <a:bodyPr wrap="square" rtlCol="0">
            <a:spAutoFit/>
          </a:bodyPr>
          <a:lstStyle/>
          <a:p>
            <a:pPr algn="ctr"/>
            <a:r>
              <a:rPr lang="ru-RU" sz="1400" dirty="0" smtClean="0"/>
              <a:t>Страница </a:t>
            </a:r>
            <a:fld id="{CCE95DCD-ECEE-46B8-A96B-4E23E80DA750}" type="slidenum">
              <a:rPr lang="ru-RU" sz="1400" smtClean="0"/>
              <a:pPr algn="ctr"/>
              <a:t>‹#›</a:t>
            </a:fld>
            <a:endParaRPr lang="ru-RU" sz="1400" dirty="0"/>
          </a:p>
        </p:txBody>
      </p:sp>
    </p:spTree>
    <p:extLst>
      <p:ext uri="{BB962C8B-B14F-4D97-AF65-F5344CB8AC3E}">
        <p14:creationId xmlns:p14="http://schemas.microsoft.com/office/powerpoint/2010/main" val="4174499599"/>
      </p:ext>
    </p:extLst>
  </p:cSld>
  <p:clrMap bg1="lt1" tx1="dk1" bg2="lt2" tx2="dk2" accent1="accent1" accent2="accent2" accent3="accent3" accent4="accent4" accent5="accent5" accent6="accent6" hlink="hlink" folHlink="folHlink"/>
  <p:sldLayoutIdLst>
    <p:sldLayoutId id="2147483707" r:id="rId1"/>
    <p:sldLayoutId id="2147483760" r:id="rId2"/>
    <p:sldLayoutId id="2147483718" r:id="rId3"/>
    <p:sldLayoutId id="2147483720" r:id="rId4"/>
    <p:sldLayoutId id="2147483722" r:id="rId5"/>
    <p:sldLayoutId id="2147483719" r:id="rId6"/>
    <p:sldLayoutId id="2147483721" r:id="rId7"/>
    <p:sldLayoutId id="2147483708" r:id="rId8"/>
    <p:sldLayoutId id="2147483710" r:id="rId9"/>
    <p:sldLayoutId id="2147483711" r:id="rId10"/>
    <p:sldLayoutId id="2147483716" r:id="rId11"/>
    <p:sldLayoutId id="2147483762" r:id="rId12"/>
  </p:sldLayoutIdLst>
  <p:timing>
    <p:tnLst>
      <p:par>
        <p:cTn id="1" dur="indefinite" restart="never" nodeType="tmRoot"/>
      </p:par>
    </p:tnLst>
  </p:timing>
  <p:hf sldNum="0" hdr="0"/>
  <p:txStyles>
    <p:titleStyle>
      <a:lvl1pPr algn="ctr" defTabSz="914400" rtl="0" eaLnBrk="1" latinLnBrk="0" hangingPunct="1">
        <a:lnSpc>
          <a:spcPct val="90000"/>
        </a:lnSpc>
        <a:spcBef>
          <a:spcPct val="0"/>
        </a:spcBef>
        <a:buNone/>
        <a:defRPr sz="2000" b="1" kern="1200">
          <a:solidFill>
            <a:schemeClr val="bg1"/>
          </a:solidFill>
          <a:latin typeface="Times New Roman" panose="02020603050405020304" pitchFamily="18" charset="0"/>
          <a:ea typeface="+mj-ea"/>
          <a:cs typeface="Times New Roman" panose="02020603050405020304" pitchFamily="18" charset="0"/>
        </a:defRPr>
      </a:lvl1pPr>
    </p:titleStyle>
    <p:bodyStyle>
      <a:lvl1pPr marL="0" indent="0" algn="l" defTabSz="914400" rtl="0" eaLnBrk="1" latinLnBrk="0" hangingPunct="1">
        <a:lnSpc>
          <a:spcPct val="90000"/>
        </a:lnSpc>
        <a:spcBef>
          <a:spcPts val="1000"/>
        </a:spcBef>
        <a:buFontTx/>
        <a:buNone/>
        <a:defRPr sz="1400" kern="1200">
          <a:solidFill>
            <a:schemeClr val="tx1"/>
          </a:solidFill>
          <a:latin typeface="Times New Roman" panose="02020603050405020304" pitchFamily="18" charset="0"/>
          <a:ea typeface="+mn-ea"/>
          <a:cs typeface="Times New Roman" panose="02020603050405020304" pitchFamily="18" charset="0"/>
        </a:defRPr>
      </a:lvl1pPr>
      <a:lvl2pPr marL="457200" indent="0" algn="l" defTabSz="914400" rtl="0" eaLnBrk="1" latinLnBrk="0" hangingPunct="1">
        <a:lnSpc>
          <a:spcPct val="90000"/>
        </a:lnSpc>
        <a:spcBef>
          <a:spcPts val="500"/>
        </a:spcBef>
        <a:buFontTx/>
        <a:buNone/>
        <a:defRPr sz="2000" kern="1200">
          <a:solidFill>
            <a:schemeClr val="tx1"/>
          </a:solidFill>
          <a:latin typeface="Times New Roman" panose="02020603050405020304" pitchFamily="18" charset="0"/>
          <a:ea typeface="+mn-ea"/>
          <a:cs typeface="Times New Roman" panose="02020603050405020304" pitchFamily="18" charset="0"/>
        </a:defRPr>
      </a:lvl2pPr>
      <a:lvl3pPr marL="914400" indent="0" algn="l" defTabSz="914400" rtl="0" eaLnBrk="1" latinLnBrk="0" hangingPunct="1">
        <a:lnSpc>
          <a:spcPct val="90000"/>
        </a:lnSpc>
        <a:spcBef>
          <a:spcPts val="500"/>
        </a:spcBef>
        <a:buFontTx/>
        <a:buNone/>
        <a:defRPr sz="2000" kern="1200">
          <a:solidFill>
            <a:schemeClr val="tx1"/>
          </a:solidFill>
          <a:latin typeface="Times New Roman" panose="02020603050405020304" pitchFamily="18" charset="0"/>
          <a:ea typeface="+mn-ea"/>
          <a:cs typeface="Times New Roman" panose="02020603050405020304" pitchFamily="18" charset="0"/>
        </a:defRPr>
      </a:lvl3pPr>
      <a:lvl4pPr marL="1371600" indent="0" algn="l" defTabSz="914400" rtl="0" eaLnBrk="1" latinLnBrk="0" hangingPunct="1">
        <a:lnSpc>
          <a:spcPct val="90000"/>
        </a:lnSpc>
        <a:spcBef>
          <a:spcPts val="500"/>
        </a:spcBef>
        <a:buFontTx/>
        <a:buNone/>
        <a:defRPr sz="2000" kern="1200">
          <a:solidFill>
            <a:schemeClr val="tx1"/>
          </a:solidFill>
          <a:latin typeface="Times New Roman" panose="02020603050405020304" pitchFamily="18" charset="0"/>
          <a:ea typeface="+mn-ea"/>
          <a:cs typeface="Times New Roman" panose="02020603050405020304" pitchFamily="18" charset="0"/>
        </a:defRPr>
      </a:lvl4pPr>
      <a:lvl5pPr marL="1828800" indent="0" algn="l" defTabSz="914400" rtl="0" eaLnBrk="1" latinLnBrk="0" hangingPunct="1">
        <a:lnSpc>
          <a:spcPct val="90000"/>
        </a:lnSpc>
        <a:spcBef>
          <a:spcPts val="500"/>
        </a:spcBef>
        <a:buFontTx/>
        <a:buNone/>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tile tx="0" ty="0" sx="75000" sy="75000" flip="none" algn="tl"/>
        </a:blipFill>
        <a:effectLst/>
      </p:bgPr>
    </p:bg>
    <p:spTree>
      <p:nvGrpSpPr>
        <p:cNvPr id="1" name=""/>
        <p:cNvGrpSpPr/>
        <p:nvPr/>
      </p:nvGrpSpPr>
      <p:grpSpPr>
        <a:xfrm>
          <a:off x="0" y="0"/>
          <a:ext cx="0" cy="0"/>
          <a:chOff x="0" y="0"/>
          <a:chExt cx="0" cy="0"/>
        </a:xfrm>
      </p:grpSpPr>
      <p:sp>
        <p:nvSpPr>
          <p:cNvPr id="18" name="Прямоугольник 17"/>
          <p:cNvSpPr/>
          <p:nvPr userDrawn="1"/>
        </p:nvSpPr>
        <p:spPr>
          <a:xfrm>
            <a:off x="97868" y="89968"/>
            <a:ext cx="9673508" cy="6679633"/>
          </a:xfrm>
          <a:prstGeom prst="rect">
            <a:avLst/>
          </a:prstGeom>
          <a:blipFill>
            <a:blip r:embed="rId14"/>
            <a:tile tx="0" ty="0" sx="7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7" name="Group 6"/>
          <p:cNvGrpSpPr/>
          <p:nvPr userDrawn="1"/>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lumMod val="5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userDrawn="1"/>
          </p:nvSpPr>
          <p:spPr>
            <a:xfrm>
              <a:off x="10371666" y="3589867"/>
              <a:ext cx="1817159" cy="3268133"/>
            </a:xfrm>
            <a:prstGeom prst="triangle">
              <a:avLst>
                <a:gd name="adj" fmla="val 100000"/>
              </a:avLst>
            </a:prstGeom>
            <a:blipFill dpi="0" rotWithShape="1">
              <a:blip r:embed="rId15"/>
              <a:srcRect/>
              <a:tile tx="0" ty="0" sx="75000" sy="75000" flip="none" algn="tl"/>
            </a:blip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99443" y="89968"/>
            <a:ext cx="9230295" cy="739001"/>
          </a:xfrm>
          <a:prstGeom prst="roundRect">
            <a:avLst/>
          </a:prstGeom>
          <a:blipFill>
            <a:blip r:embed="rId15"/>
            <a:tile tx="0" ty="0" sx="75000" sy="75000" flip="none" algn="tl"/>
          </a:blipFill>
        </p:spPr>
        <p:txBody>
          <a:bodyPr vert="horz" lIns="91440" tIns="45720" rIns="91440" bIns="45720" rtlCol="0" anchor="ctr">
            <a:normAutofit/>
          </a:bodyPr>
          <a:lstStyle/>
          <a:p>
            <a:r>
              <a:rPr lang="ru-RU" dirty="0" smtClean="0"/>
              <a:t>Название темы</a:t>
            </a:r>
            <a:endParaRPr lang="en-US" dirty="0"/>
          </a:p>
        </p:txBody>
      </p:sp>
      <p:sp>
        <p:nvSpPr>
          <p:cNvPr id="3" name="Text Placeholder 2"/>
          <p:cNvSpPr>
            <a:spLocks noGrp="1"/>
          </p:cNvSpPr>
          <p:nvPr>
            <p:ph type="body" idx="1"/>
          </p:nvPr>
        </p:nvSpPr>
        <p:spPr>
          <a:xfrm>
            <a:off x="97868" y="893217"/>
            <a:ext cx="9673509" cy="5876385"/>
          </a:xfrm>
          <a:prstGeom prst="rect">
            <a:avLst/>
          </a:prstGeom>
        </p:spPr>
        <p:txBody>
          <a:bodyPr vert="horz" lIns="91440" tIns="45720" rIns="91440" bIns="45720" rtlCol="0">
            <a:normAutofit/>
          </a:bodyPr>
          <a:lstStyle/>
          <a:p>
            <a:pPr lvl="0"/>
            <a:r>
              <a:rPr lang="ru-RU" dirty="0" smtClean="0"/>
              <a:t>Образец текста</a:t>
            </a:r>
          </a:p>
        </p:txBody>
      </p:sp>
      <p:pic>
        <p:nvPicPr>
          <p:cNvPr id="31" name="Рисунок 30"/>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599912" y="76113"/>
            <a:ext cx="1514097" cy="1848221"/>
          </a:xfrm>
          <a:prstGeom prst="rect">
            <a:avLst/>
          </a:prstGeom>
        </p:spPr>
      </p:pic>
      <p:sp>
        <p:nvSpPr>
          <p:cNvPr id="32" name="Скругленный прямоугольник 31">
            <a:hlinkClick r:id="" action="ppaction://hlinkshowjump?jump=firstslide" highlightClick="1"/>
          </p:cNvPr>
          <p:cNvSpPr/>
          <p:nvPr userDrawn="1"/>
        </p:nvSpPr>
        <p:spPr>
          <a:xfrm>
            <a:off x="10602930" y="2170555"/>
            <a:ext cx="1514097" cy="365125"/>
          </a:xfrm>
          <a:prstGeom prst="roundRect">
            <a:avLst/>
          </a:prstGeom>
          <a:blipFill>
            <a:blip r:embed="rId15"/>
            <a:tile tx="0" ty="0" sx="50000" sy="5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latin typeface="Times New Roman" panose="02020603050405020304" pitchFamily="18" charset="0"/>
                <a:cs typeface="Times New Roman" panose="02020603050405020304" pitchFamily="18" charset="0"/>
              </a:rPr>
              <a:t>Главная</a:t>
            </a:r>
            <a:endParaRPr lang="ru-RU" sz="1400" dirty="0">
              <a:latin typeface="Times New Roman" panose="02020603050405020304" pitchFamily="18" charset="0"/>
              <a:cs typeface="Times New Roman" panose="02020603050405020304" pitchFamily="18" charset="0"/>
            </a:endParaRPr>
          </a:p>
        </p:txBody>
      </p:sp>
      <p:sp>
        <p:nvSpPr>
          <p:cNvPr id="33" name="Скругленный прямоугольник 32">
            <a:hlinkClick r:id="" action="ppaction://hlinkshowjump?jump=lastslideviewed" highlightClick="1"/>
          </p:cNvPr>
          <p:cNvSpPr/>
          <p:nvPr userDrawn="1"/>
        </p:nvSpPr>
        <p:spPr>
          <a:xfrm>
            <a:off x="11123909" y="3010668"/>
            <a:ext cx="468000" cy="365125"/>
          </a:xfrm>
          <a:prstGeom prst="roundRect">
            <a:avLst/>
          </a:prstGeom>
          <a:blipFill>
            <a:blip r:embed="rId15"/>
            <a:tile tx="0" ty="0" sx="50000" sy="5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latin typeface="Times New Roman" panose="02020603050405020304" pitchFamily="18" charset="0"/>
              <a:cs typeface="Times New Roman" panose="02020603050405020304" pitchFamily="18" charset="0"/>
            </a:endParaRPr>
          </a:p>
        </p:txBody>
      </p:sp>
      <p:sp>
        <p:nvSpPr>
          <p:cNvPr id="34" name="TextBox 33"/>
          <p:cNvSpPr txBox="1"/>
          <p:nvPr userDrawn="1"/>
        </p:nvSpPr>
        <p:spPr>
          <a:xfrm>
            <a:off x="10599913" y="1924334"/>
            <a:ext cx="1514096" cy="246221"/>
          </a:xfrm>
          <a:prstGeom prst="rect">
            <a:avLst/>
          </a:prstGeom>
          <a:noFill/>
        </p:spPr>
        <p:txBody>
          <a:bodyPr wrap="square" rtlCol="0">
            <a:spAutoFit/>
          </a:bodyPr>
          <a:lstStyle/>
          <a:p>
            <a:r>
              <a:rPr lang="ru-RU" sz="1000" dirty="0" smtClean="0">
                <a:latin typeface="Times New Roman" panose="02020603050405020304" pitchFamily="18" charset="0"/>
                <a:cs typeface="Times New Roman" panose="02020603050405020304" pitchFamily="18" charset="0"/>
              </a:rPr>
              <a:t>БрГУ им. А.С. Пушкина</a:t>
            </a:r>
            <a:endParaRPr lang="ru-RU" sz="1000" dirty="0">
              <a:latin typeface="Times New Roman" panose="02020603050405020304" pitchFamily="18" charset="0"/>
              <a:cs typeface="Times New Roman" panose="02020603050405020304" pitchFamily="18" charset="0"/>
            </a:endParaRPr>
          </a:p>
        </p:txBody>
      </p:sp>
      <p:sp>
        <p:nvSpPr>
          <p:cNvPr id="35" name="Скругленный прямоугольник 34">
            <a:hlinkClick r:id="rId17" action="ppaction://hlinksldjump" highlightClick="1"/>
          </p:cNvPr>
          <p:cNvSpPr/>
          <p:nvPr userDrawn="1"/>
        </p:nvSpPr>
        <p:spPr>
          <a:xfrm>
            <a:off x="10599909" y="2589505"/>
            <a:ext cx="1514097" cy="365125"/>
          </a:xfrm>
          <a:prstGeom prst="roundRect">
            <a:avLst/>
          </a:prstGeom>
          <a:blipFill>
            <a:blip r:embed="rId15"/>
            <a:tile tx="0" ty="0" sx="50000" sy="5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latin typeface="Times New Roman" panose="02020603050405020304" pitchFamily="18" charset="0"/>
                <a:cs typeface="Times New Roman" panose="02020603050405020304" pitchFamily="18" charset="0"/>
              </a:rPr>
              <a:t>Содержание</a:t>
            </a:r>
            <a:endParaRPr lang="ru-RU" sz="1400" dirty="0">
              <a:latin typeface="Times New Roman" panose="02020603050405020304" pitchFamily="18" charset="0"/>
              <a:cs typeface="Times New Roman" panose="02020603050405020304" pitchFamily="18" charset="0"/>
            </a:endParaRPr>
          </a:p>
        </p:txBody>
      </p:sp>
      <p:sp>
        <p:nvSpPr>
          <p:cNvPr id="36" name="Скругленный прямоугольник 35">
            <a:hlinkClick r:id="" action="ppaction://noaction" highlightClick="1"/>
          </p:cNvPr>
          <p:cNvSpPr/>
          <p:nvPr userDrawn="1"/>
        </p:nvSpPr>
        <p:spPr>
          <a:xfrm>
            <a:off x="10599907" y="3425303"/>
            <a:ext cx="1514097" cy="365125"/>
          </a:xfrm>
          <a:prstGeom prst="roundRect">
            <a:avLst/>
          </a:prstGeom>
          <a:blipFill>
            <a:blip r:embed="rId15"/>
            <a:tile tx="0" ty="0" sx="50000" sy="5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latin typeface="Times New Roman" panose="02020603050405020304" pitchFamily="18" charset="0"/>
                <a:cs typeface="Times New Roman" panose="02020603050405020304" pitchFamily="18" charset="0"/>
              </a:rPr>
              <a:t>Тесты</a:t>
            </a:r>
            <a:endParaRPr lang="ru-RU" sz="1400" dirty="0">
              <a:latin typeface="Times New Roman" panose="02020603050405020304" pitchFamily="18" charset="0"/>
              <a:cs typeface="Times New Roman" panose="02020603050405020304" pitchFamily="18" charset="0"/>
            </a:endParaRPr>
          </a:p>
        </p:txBody>
      </p:sp>
      <p:grpSp>
        <p:nvGrpSpPr>
          <p:cNvPr id="37" name="Группа 36"/>
          <p:cNvGrpSpPr/>
          <p:nvPr userDrawn="1"/>
        </p:nvGrpSpPr>
        <p:grpSpPr>
          <a:xfrm>
            <a:off x="10602930" y="3008455"/>
            <a:ext cx="468000" cy="365125"/>
            <a:chOff x="10602930" y="3008455"/>
            <a:chExt cx="514698" cy="365125"/>
          </a:xfrm>
          <a:blipFill>
            <a:blip r:embed="rId15"/>
            <a:tile tx="0" ty="0" sx="50000" sy="50000" flip="none" algn="tl"/>
          </a:blipFill>
        </p:grpSpPr>
        <p:sp>
          <p:nvSpPr>
            <p:cNvPr id="38" name="Скругленный прямоугольник 37">
              <a:hlinkClick r:id="" action="ppaction://hlinkshowjump?jump=previousslide" highlightClick="1"/>
            </p:cNvPr>
            <p:cNvSpPr/>
            <p:nvPr userDrawn="1"/>
          </p:nvSpPr>
          <p:spPr>
            <a:xfrm>
              <a:off x="10602930" y="3008455"/>
              <a:ext cx="514698" cy="365125"/>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Стрелка влево 38"/>
            <p:cNvSpPr/>
            <p:nvPr userDrawn="1"/>
          </p:nvSpPr>
          <p:spPr>
            <a:xfrm>
              <a:off x="10698279" y="3064492"/>
              <a:ext cx="288000" cy="252000"/>
            </a:xfrm>
            <a:prstGeom prst="leftArrow">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40" name="Группа 39"/>
          <p:cNvGrpSpPr/>
          <p:nvPr userDrawn="1"/>
        </p:nvGrpSpPr>
        <p:grpSpPr>
          <a:xfrm>
            <a:off x="11644888" y="3007929"/>
            <a:ext cx="468000" cy="365125"/>
            <a:chOff x="11589494" y="3008454"/>
            <a:chExt cx="469586" cy="365125"/>
          </a:xfrm>
          <a:blipFill>
            <a:blip r:embed="rId15"/>
            <a:tile tx="0" ty="0" sx="50000" sy="50000" flip="none" algn="tl"/>
          </a:blipFill>
        </p:grpSpPr>
        <p:sp>
          <p:nvSpPr>
            <p:cNvPr id="41" name="Скругленный прямоугольник 40">
              <a:hlinkClick r:id="" action="ppaction://hlinkshowjump?jump=nextslide" highlightClick="1"/>
            </p:cNvPr>
            <p:cNvSpPr/>
            <p:nvPr userDrawn="1"/>
          </p:nvSpPr>
          <p:spPr>
            <a:xfrm>
              <a:off x="11589494" y="3008454"/>
              <a:ext cx="469586" cy="365125"/>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Стрелка вправо 41"/>
            <p:cNvSpPr/>
            <p:nvPr userDrawn="1"/>
          </p:nvSpPr>
          <p:spPr>
            <a:xfrm>
              <a:off x="11693674" y="3064492"/>
              <a:ext cx="261224" cy="252000"/>
            </a:xfrm>
            <a:prstGeom prst="rightArrow">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43" name="Скругленный прямоугольник 42">
            <a:hlinkClick r:id="" action="ppaction://hlinkshowjump?jump=endshow" highlightClick="1"/>
          </p:cNvPr>
          <p:cNvSpPr/>
          <p:nvPr userDrawn="1"/>
        </p:nvSpPr>
        <p:spPr>
          <a:xfrm>
            <a:off x="10598791" y="3844451"/>
            <a:ext cx="1514097" cy="365125"/>
          </a:xfrm>
          <a:prstGeom prst="roundRect">
            <a:avLst/>
          </a:prstGeom>
          <a:blipFill>
            <a:blip r:embed="rId15"/>
            <a:tile tx="0" ty="0" sx="50000" sy="5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latin typeface="Times New Roman" panose="02020603050405020304" pitchFamily="18" charset="0"/>
                <a:cs typeface="Times New Roman" panose="02020603050405020304" pitchFamily="18" charset="0"/>
              </a:rPr>
              <a:t>Завершить </a:t>
            </a:r>
            <a:endParaRPr lang="ru-RU"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4" name="TextBox 43"/>
              <p:cNvSpPr txBox="1"/>
              <p:nvPr userDrawn="1"/>
            </p:nvSpPr>
            <p:spPr>
              <a:xfrm>
                <a:off x="11203219" y="3010668"/>
                <a:ext cx="309380" cy="369332"/>
              </a:xfrm>
              <a:prstGeom prst="rect">
                <a:avLst/>
              </a:prstGeom>
              <a:blipFill>
                <a:blip r:embed="rId15"/>
                <a:tile tx="0" ty="0" sx="50000" sy="50000" flip="none" algn="tl"/>
              </a:blipFill>
              <a:ln>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2400" i="1" smtClean="0">
                          <a:solidFill>
                            <a:schemeClr val="bg1"/>
                          </a:solidFill>
                          <a:latin typeface="Cambria Math" panose="02040503050406030204" pitchFamily="18" charset="0"/>
                          <a:ea typeface="Cambria Math" panose="02040503050406030204" pitchFamily="18" charset="0"/>
                        </a:rPr>
                        <m:t>↺</m:t>
                      </m:r>
                    </m:oMath>
                  </m:oMathPara>
                </a14:m>
                <a:endParaRPr lang="ru-RU" sz="2400" dirty="0">
                  <a:solidFill>
                    <a:schemeClr val="bg1"/>
                  </a:solidFill>
                </a:endParaRPr>
              </a:p>
            </p:txBody>
          </p:sp>
        </mc:Choice>
        <mc:Fallback xmlns="">
          <p:sp>
            <p:nvSpPr>
              <p:cNvPr id="44" name="TextBox 43"/>
              <p:cNvSpPr txBox="1">
                <a:spLocks noRot="1" noChangeAspect="1" noMove="1" noResize="1" noEditPoints="1" noAdjustHandles="1" noChangeArrowheads="1" noChangeShapeType="1" noTextEdit="1"/>
              </p:cNvSpPr>
              <p:nvPr userDrawn="1"/>
            </p:nvSpPr>
            <p:spPr>
              <a:xfrm>
                <a:off x="11203219" y="3010668"/>
                <a:ext cx="309380" cy="369332"/>
              </a:xfrm>
              <a:prstGeom prst="rect">
                <a:avLst/>
              </a:prstGeom>
              <a:blipFill rotWithShape="0">
                <a:blip r:embed="rId18"/>
                <a:stretch>
                  <a:fillRect l="-21569" r="-19608" b="-8333"/>
                </a:stretch>
              </a:blipFill>
              <a:ln>
                <a:noFill/>
              </a:ln>
            </p:spPr>
            <p:txBody>
              <a:bodyPr/>
              <a:lstStyle/>
              <a:p>
                <a:r>
                  <a:rPr lang="ru-RU">
                    <a:noFill/>
                  </a:rPr>
                  <a:t> </a:t>
                </a:r>
              </a:p>
            </p:txBody>
          </p:sp>
        </mc:Fallback>
      </mc:AlternateContent>
      <p:sp>
        <p:nvSpPr>
          <p:cNvPr id="46" name="TextBox 45"/>
          <p:cNvSpPr txBox="1"/>
          <p:nvPr userDrawn="1"/>
        </p:nvSpPr>
        <p:spPr>
          <a:xfrm>
            <a:off x="10598791" y="6461824"/>
            <a:ext cx="1514097" cy="307777"/>
          </a:xfrm>
          <a:prstGeom prst="rect">
            <a:avLst/>
          </a:prstGeom>
          <a:noFill/>
        </p:spPr>
        <p:txBody>
          <a:bodyPr wrap="square" rtlCol="0">
            <a:spAutoFit/>
          </a:bodyPr>
          <a:lstStyle/>
          <a:p>
            <a:pPr algn="ctr"/>
            <a:r>
              <a:rPr lang="ru-RU" sz="1400" b="0" dirty="0" smtClean="0">
                <a:solidFill>
                  <a:schemeClr val="bg1"/>
                </a:solidFill>
                <a:latin typeface="Times New Roman" panose="02020603050405020304" pitchFamily="18" charset="0"/>
                <a:cs typeface="Times New Roman" panose="02020603050405020304" pitchFamily="18" charset="0"/>
              </a:rPr>
              <a:t>Страница </a:t>
            </a:r>
            <a:fld id="{CCE95DCD-ECEE-46B8-A96B-4E23E80DA750}" type="slidenum">
              <a:rPr lang="ru-RU" sz="1400" b="0" smtClean="0">
                <a:solidFill>
                  <a:schemeClr val="bg1"/>
                </a:solidFill>
                <a:latin typeface="Times New Roman" panose="02020603050405020304" pitchFamily="18" charset="0"/>
                <a:cs typeface="Times New Roman" panose="02020603050405020304" pitchFamily="18" charset="0"/>
              </a:rPr>
              <a:pPr algn="ctr"/>
              <a:t>‹#›</a:t>
            </a:fld>
            <a:endParaRPr lang="ru-RU" sz="1400" b="0" dirty="0">
              <a:solidFill>
                <a:schemeClr val="bg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0" name="TextBox 59"/>
              <p:cNvSpPr txBox="1"/>
              <p:nvPr userDrawn="1"/>
            </p:nvSpPr>
            <p:spPr>
              <a:xfrm>
                <a:off x="11194640" y="3010668"/>
                <a:ext cx="309380" cy="369332"/>
              </a:xfrm>
              <a:prstGeom prst="rect">
                <a:avLst/>
              </a:prstGeom>
              <a:blipFill>
                <a:blip r:embed="rId15"/>
                <a:tile tx="0" ty="0" sx="50000" sy="50000" flip="none" algn="tl"/>
              </a:blipFill>
              <a:ln>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2400" i="1" smtClean="0">
                          <a:solidFill>
                            <a:schemeClr val="bg1"/>
                          </a:solidFill>
                          <a:latin typeface="Cambria Math" panose="02040503050406030204" pitchFamily="18" charset="0"/>
                          <a:ea typeface="Cambria Math" panose="02040503050406030204" pitchFamily="18" charset="0"/>
                        </a:rPr>
                        <m:t>↺</m:t>
                      </m:r>
                    </m:oMath>
                  </m:oMathPara>
                </a14:m>
                <a:endParaRPr lang="ru-RU" sz="2400" dirty="0">
                  <a:solidFill>
                    <a:schemeClr val="bg1"/>
                  </a:solidFill>
                </a:endParaRPr>
              </a:p>
            </p:txBody>
          </p:sp>
        </mc:Choice>
        <mc:Fallback xmlns="">
          <p:sp>
            <p:nvSpPr>
              <p:cNvPr id="60" name="TextBox 59"/>
              <p:cNvSpPr txBox="1">
                <a:spLocks noRot="1" noChangeAspect="1" noMove="1" noResize="1" noEditPoints="1" noAdjustHandles="1" noChangeArrowheads="1" noChangeShapeType="1" noTextEdit="1"/>
              </p:cNvSpPr>
              <p:nvPr userDrawn="1"/>
            </p:nvSpPr>
            <p:spPr>
              <a:xfrm>
                <a:off x="11194640" y="3010668"/>
                <a:ext cx="309380" cy="369332"/>
              </a:xfrm>
              <a:prstGeom prst="rect">
                <a:avLst/>
              </a:prstGeom>
              <a:blipFill rotWithShape="0">
                <a:blip r:embed="rId19"/>
                <a:stretch>
                  <a:fillRect l="-19608" r="-21569" b="-8333"/>
                </a:stretch>
              </a:blipFill>
              <a:ln>
                <a:noFill/>
              </a:ln>
            </p:spPr>
            <p:txBody>
              <a:bodyPr/>
              <a:lstStyle/>
              <a:p>
                <a:r>
                  <a:rPr lang="ru-RU">
                    <a:noFill/>
                  </a:rPr>
                  <a:t> </a:t>
                </a:r>
              </a:p>
            </p:txBody>
          </p:sp>
        </mc:Fallback>
      </mc:AlternateContent>
    </p:spTree>
    <p:extLst>
      <p:ext uri="{BB962C8B-B14F-4D97-AF65-F5344CB8AC3E}">
        <p14:creationId xmlns:p14="http://schemas.microsoft.com/office/powerpoint/2010/main" val="3539062685"/>
      </p:ext>
    </p:extLst>
  </p:cSld>
  <p:clrMap bg1="lt1" tx1="dk1" bg2="lt2" tx2="dk2" accent1="accent1" accent2="accent2" accent3="accent3" accent4="accent4" accent5="accent5" accent6="accent6" hlink="hlink" folHlink="folHlink"/>
  <p:sldLayoutIdLst>
    <p:sldLayoutId id="2147483736" r:id="rId1"/>
    <p:sldLayoutId id="2147483744" r:id="rId2"/>
    <p:sldLayoutId id="2147483761" r:id="rId3"/>
    <p:sldLayoutId id="2147483753" r:id="rId4"/>
    <p:sldLayoutId id="2147483757" r:id="rId5"/>
    <p:sldLayoutId id="2147483754" r:id="rId6"/>
    <p:sldLayoutId id="2147483755" r:id="rId7"/>
    <p:sldLayoutId id="2147483756" r:id="rId8"/>
    <p:sldLayoutId id="2147483758" r:id="rId9"/>
    <p:sldLayoutId id="2147483759" r:id="rId10"/>
    <p:sldLayoutId id="2147483752" r:id="rId11"/>
  </p:sldLayoutIdLst>
  <p:txStyles>
    <p:titleStyle>
      <a:lvl1pPr algn="ctr" defTabSz="457200" rtl="0" eaLnBrk="1" latinLnBrk="0" hangingPunct="1">
        <a:spcBef>
          <a:spcPct val="0"/>
        </a:spcBef>
        <a:buNone/>
        <a:defRPr sz="2000" kern="1200">
          <a:solidFill>
            <a:schemeClr val="accent1"/>
          </a:solidFill>
          <a:latin typeface="Times New Roman" panose="02020603050405020304" pitchFamily="18" charset="0"/>
          <a:ea typeface="+mj-ea"/>
          <a:cs typeface="Times New Roman" panose="02020603050405020304" pitchFamily="18"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457200" rtl="0" eaLnBrk="1" latinLnBrk="0" hangingPunct="1">
        <a:spcBef>
          <a:spcPts val="1000"/>
        </a:spcBef>
        <a:spcAft>
          <a:spcPts val="0"/>
        </a:spcAft>
        <a:buClr>
          <a:schemeClr val="accent1"/>
        </a:buClr>
        <a:buSzPct val="80000"/>
        <a:buFontTx/>
        <a:buNone/>
        <a:defRPr sz="14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57200" indent="0" algn="l" defTabSz="457200" rtl="0" eaLnBrk="1" latinLnBrk="0" hangingPunct="1">
        <a:spcBef>
          <a:spcPts val="1000"/>
        </a:spcBef>
        <a:spcAft>
          <a:spcPts val="0"/>
        </a:spcAft>
        <a:buClr>
          <a:schemeClr val="accent1"/>
        </a:buClr>
        <a:buSzPct val="80000"/>
        <a:buFontTx/>
        <a:buNone/>
        <a:defRPr sz="16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Tx/>
        <a:buNone/>
        <a:defRPr sz="14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Tx/>
        <a:buNone/>
        <a:defRPr sz="12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Tx/>
        <a:buNone/>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66.xml"/><Relationship Id="rId1" Type="http://schemas.openxmlformats.org/officeDocument/2006/relationships/slideLayout" Target="../slideLayouts/slideLayout4.xml"/><Relationship Id="rId4" Type="http://schemas.openxmlformats.org/officeDocument/2006/relationships/slide" Target="slide2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24.xml"/><Relationship Id="rId18" Type="http://schemas.openxmlformats.org/officeDocument/2006/relationships/slide" Target="slide39.xml"/><Relationship Id="rId26" Type="http://schemas.openxmlformats.org/officeDocument/2006/relationships/slide" Target="slide64.xml"/><Relationship Id="rId3" Type="http://schemas.openxmlformats.org/officeDocument/2006/relationships/slide" Target="slide4.xml"/><Relationship Id="rId21" Type="http://schemas.openxmlformats.org/officeDocument/2006/relationships/slide" Target="slide49.xml"/><Relationship Id="rId7" Type="http://schemas.openxmlformats.org/officeDocument/2006/relationships/slide" Target="slide10.xml"/><Relationship Id="rId12" Type="http://schemas.openxmlformats.org/officeDocument/2006/relationships/slide" Target="slide20.xml"/><Relationship Id="rId17" Type="http://schemas.openxmlformats.org/officeDocument/2006/relationships/slide" Target="slide34.xml"/><Relationship Id="rId25" Type="http://schemas.openxmlformats.org/officeDocument/2006/relationships/slide" Target="slide65.xml"/><Relationship Id="rId2" Type="http://schemas.openxmlformats.org/officeDocument/2006/relationships/image" Target="../media/image3.jpg"/><Relationship Id="rId16" Type="http://schemas.openxmlformats.org/officeDocument/2006/relationships/slide" Target="slide31.xml"/><Relationship Id="rId20" Type="http://schemas.openxmlformats.org/officeDocument/2006/relationships/slide" Target="slide43.xml"/><Relationship Id="rId1" Type="http://schemas.openxmlformats.org/officeDocument/2006/relationships/slideLayout" Target="../slideLayouts/slideLayout4.xml"/><Relationship Id="rId6" Type="http://schemas.openxmlformats.org/officeDocument/2006/relationships/slide" Target="slide9.xml"/><Relationship Id="rId11" Type="http://schemas.openxmlformats.org/officeDocument/2006/relationships/slide" Target="slide13.xml"/><Relationship Id="rId24" Type="http://schemas.openxmlformats.org/officeDocument/2006/relationships/slide" Target="slide63.xml"/><Relationship Id="rId5" Type="http://schemas.openxmlformats.org/officeDocument/2006/relationships/slide" Target="slide8.xml"/><Relationship Id="rId15" Type="http://schemas.openxmlformats.org/officeDocument/2006/relationships/slide" Target="slide29.xml"/><Relationship Id="rId23" Type="http://schemas.openxmlformats.org/officeDocument/2006/relationships/slide" Target="slide51.xml"/><Relationship Id="rId10" Type="http://schemas.openxmlformats.org/officeDocument/2006/relationships/slide" Target="slide12.xml"/><Relationship Id="rId19" Type="http://schemas.openxmlformats.org/officeDocument/2006/relationships/slide" Target="slide41.xml"/><Relationship Id="rId4" Type="http://schemas.openxmlformats.org/officeDocument/2006/relationships/slide" Target="slide5.xml"/><Relationship Id="rId9" Type="http://schemas.openxmlformats.org/officeDocument/2006/relationships/slide" Target="slide6.xml"/><Relationship Id="rId14" Type="http://schemas.openxmlformats.org/officeDocument/2006/relationships/slide" Target="slide26.xml"/><Relationship Id="rId22" Type="http://schemas.openxmlformats.org/officeDocument/2006/relationships/slide" Target="slide5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66.xml"/><Relationship Id="rId1" Type="http://schemas.openxmlformats.org/officeDocument/2006/relationships/slideLayout" Target="../slideLayouts/slideLayout4.xml"/><Relationship Id="rId4" Type="http://schemas.openxmlformats.org/officeDocument/2006/relationships/slide" Target="slide36.xml"/></Relationships>
</file>

<file path=ppt/slides/_rels/slide35.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slide" Target="slide66.xml"/><Relationship Id="rId1" Type="http://schemas.openxmlformats.org/officeDocument/2006/relationships/slideLayout" Target="../slideLayouts/slideLayout4.xml"/><Relationship Id="rId4" Type="http://schemas.openxmlformats.org/officeDocument/2006/relationships/slide" Target="slide5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slide" Target="slide66.xml"/><Relationship Id="rId2" Type="http://schemas.openxmlformats.org/officeDocument/2006/relationships/slide" Target="slide45.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slide" Target="slide66.xml"/><Relationship Id="rId1" Type="http://schemas.openxmlformats.org/officeDocument/2006/relationships/slideLayout" Target="../slideLayouts/slideLayout4.xml"/><Relationship Id="rId4" Type="http://schemas.openxmlformats.org/officeDocument/2006/relationships/slide" Target="slide48.xml"/></Relationships>
</file>

<file path=ppt/slides/_rels/slide47.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hyperlink" Target="http://www.brest-region.edu.by/"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50000" sy="50000" flip="none" algn="tl"/>
        </a:blipFill>
        <a:effectLst/>
      </p:bgPr>
    </p:bg>
    <p:spTree>
      <p:nvGrpSpPr>
        <p:cNvPr id="1" name=""/>
        <p:cNvGrpSpPr/>
        <p:nvPr/>
      </p:nvGrpSpPr>
      <p:grpSpPr>
        <a:xfrm>
          <a:off x="0" y="0"/>
          <a:ext cx="0" cy="0"/>
          <a:chOff x="0" y="0"/>
          <a:chExt cx="0" cy="0"/>
        </a:xfrm>
      </p:grpSpPr>
      <p:sp>
        <p:nvSpPr>
          <p:cNvPr id="10" name="Заголовок 9"/>
          <p:cNvSpPr>
            <a:spLocks noGrp="1"/>
          </p:cNvSpPr>
          <p:nvPr>
            <p:ph type="ctrTitle"/>
          </p:nvPr>
        </p:nvSpPr>
        <p:spPr/>
        <p:txBody>
          <a:bodyPr/>
          <a:lstStyle/>
          <a:p>
            <a:r>
              <a:rPr lang="ru-RU" dirty="0"/>
              <a:t>ГЕОГРАФИЯ БРЕСТСКОЙ </a:t>
            </a:r>
            <a:r>
              <a:rPr lang="ru-RU" dirty="0" smtClean="0"/>
              <a:t>ОБЛАСТИ</a:t>
            </a:r>
            <a:endParaRPr lang="ru-RU" dirty="0"/>
          </a:p>
        </p:txBody>
      </p:sp>
      <p:sp>
        <p:nvSpPr>
          <p:cNvPr id="11" name="Текст 10"/>
          <p:cNvSpPr>
            <a:spLocks noGrp="1"/>
          </p:cNvSpPr>
          <p:nvPr>
            <p:ph type="body" sz="quarter" idx="13"/>
          </p:nvPr>
        </p:nvSpPr>
        <p:spPr/>
        <p:txBody>
          <a:bodyPr/>
          <a:lstStyle/>
          <a:p>
            <a:endParaRPr lang="ru-RU"/>
          </a:p>
        </p:txBody>
      </p:sp>
      <p:sp>
        <p:nvSpPr>
          <p:cNvPr id="12" name="Текст 11"/>
          <p:cNvSpPr>
            <a:spLocks noGrp="1"/>
          </p:cNvSpPr>
          <p:nvPr>
            <p:ph type="body" sz="quarter" idx="14"/>
          </p:nvPr>
        </p:nvSpPr>
        <p:spPr>
          <a:xfrm>
            <a:off x="262104" y="3821786"/>
            <a:ext cx="10090484" cy="367204"/>
          </a:xfrm>
        </p:spPr>
        <p:txBody>
          <a:bodyPr/>
          <a:lstStyle/>
          <a:p>
            <a:r>
              <a:rPr lang="ru-RU" b="1" dirty="0" smtClean="0"/>
              <a:t>Электронный учебно-методический комплекс</a:t>
            </a:r>
            <a:endParaRPr lang="ru-RU" b="1" dirty="0"/>
          </a:p>
        </p:txBody>
      </p:sp>
      <p:sp>
        <p:nvSpPr>
          <p:cNvPr id="2" name="TextBox 1"/>
          <p:cNvSpPr txBox="1"/>
          <p:nvPr/>
        </p:nvSpPr>
        <p:spPr>
          <a:xfrm>
            <a:off x="2734562" y="1951160"/>
            <a:ext cx="5134708" cy="400110"/>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О.В. </a:t>
            </a:r>
            <a:r>
              <a:rPr lang="ru-RU" sz="2000" b="1" dirty="0" err="1" smtClean="0">
                <a:latin typeface="Times New Roman" panose="02020603050405020304" pitchFamily="18" charset="0"/>
                <a:cs typeface="Times New Roman" panose="02020603050405020304" pitchFamily="18" charset="0"/>
              </a:rPr>
              <a:t>Токарчук</a:t>
            </a:r>
            <a:endParaRPr lang="ru-RU" sz="20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256674" y="4360444"/>
            <a:ext cx="10090484" cy="738664"/>
          </a:xfrm>
          <a:prstGeom prst="rect">
            <a:avLst/>
          </a:prstGeom>
          <a:noFill/>
        </p:spPr>
        <p:txBody>
          <a:bodyPr wrap="square" rtlCol="0">
            <a:spAutoFit/>
          </a:bodyPr>
          <a:lstStyle/>
          <a:p>
            <a:pPr algn="ctr"/>
            <a:r>
              <a:rPr lang="ru-RU" sz="1400" dirty="0">
                <a:latin typeface="Times New Roman" panose="02020603050405020304" pitchFamily="18" charset="0"/>
                <a:cs typeface="Times New Roman" panose="02020603050405020304" pitchFamily="18" charset="0"/>
              </a:rPr>
              <a:t>для студентов специальностей</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1–31 02 01–02 «География»</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1-02 04 05 «География. Дополнительная специальность»</a:t>
            </a:r>
          </a:p>
        </p:txBody>
      </p:sp>
    </p:spTree>
    <p:extLst>
      <p:ext uri="{BB962C8B-B14F-4D97-AF65-F5344CB8AC3E}">
        <p14:creationId xmlns:p14="http://schemas.microsoft.com/office/powerpoint/2010/main" val="2655259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3. Рельеф Брестской области</a:t>
            </a:r>
          </a:p>
        </p:txBody>
      </p:sp>
      <p:sp>
        <p:nvSpPr>
          <p:cNvPr id="3" name="Вертикальный текст 2"/>
          <p:cNvSpPr>
            <a:spLocks noGrp="1"/>
          </p:cNvSpPr>
          <p:nvPr>
            <p:ph type="body" orient="vert" idx="14"/>
          </p:nvPr>
        </p:nvSpPr>
        <p:spPr/>
        <p:txBody>
          <a:bodyPr/>
          <a:lstStyle/>
          <a:p>
            <a:endParaRPr lang="ru-RU"/>
          </a:p>
        </p:txBody>
      </p:sp>
    </p:spTree>
    <p:extLst>
      <p:ext uri="{BB962C8B-B14F-4D97-AF65-F5344CB8AC3E}">
        <p14:creationId xmlns:p14="http://schemas.microsoft.com/office/powerpoint/2010/main" val="1287294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4. Климат Брестской области</a:t>
            </a:r>
          </a:p>
        </p:txBody>
      </p:sp>
      <p:sp>
        <p:nvSpPr>
          <p:cNvPr id="3" name="Вертикальный текст 2"/>
          <p:cNvSpPr>
            <a:spLocks noGrp="1"/>
          </p:cNvSpPr>
          <p:nvPr>
            <p:ph type="body" orient="vert" idx="14"/>
          </p:nvPr>
        </p:nvSpPr>
        <p:spPr/>
        <p:txBody>
          <a:bodyPr/>
          <a:lstStyle/>
          <a:p>
            <a:endParaRPr lang="ru-RU"/>
          </a:p>
        </p:txBody>
      </p:sp>
    </p:spTree>
    <p:extLst>
      <p:ext uri="{BB962C8B-B14F-4D97-AF65-F5344CB8AC3E}">
        <p14:creationId xmlns:p14="http://schemas.microsoft.com/office/powerpoint/2010/main" val="2014939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5. Поверхностные воды Брестской области</a:t>
            </a:r>
          </a:p>
        </p:txBody>
      </p:sp>
      <p:sp>
        <p:nvSpPr>
          <p:cNvPr id="3" name="Вертикальный текст 2"/>
          <p:cNvSpPr>
            <a:spLocks noGrp="1"/>
          </p:cNvSpPr>
          <p:nvPr>
            <p:ph type="body" orient="vert" idx="14"/>
          </p:nvPr>
        </p:nvSpPr>
        <p:spPr/>
        <p:txBody>
          <a:bodyPr/>
          <a:lstStyle/>
          <a:p>
            <a:endParaRPr lang="ru-RU"/>
          </a:p>
        </p:txBody>
      </p:sp>
    </p:spTree>
    <p:extLst>
      <p:ext uri="{BB962C8B-B14F-4D97-AF65-F5344CB8AC3E}">
        <p14:creationId xmlns:p14="http://schemas.microsoft.com/office/powerpoint/2010/main" val="8604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6. Почвенный покров Брестской </a:t>
            </a:r>
            <a:r>
              <a:rPr lang="ru-RU" dirty="0" smtClean="0"/>
              <a:t>области</a:t>
            </a:r>
            <a:endParaRPr lang="ru-RU" dirty="0"/>
          </a:p>
        </p:txBody>
      </p:sp>
      <p:sp>
        <p:nvSpPr>
          <p:cNvPr id="3" name="Вертикальный текст 2"/>
          <p:cNvSpPr>
            <a:spLocks noGrp="1"/>
          </p:cNvSpPr>
          <p:nvPr>
            <p:ph type="body" orient="vert" idx="14"/>
          </p:nvPr>
        </p:nvSpPr>
        <p:spPr/>
        <p:txBody>
          <a:bodyPr/>
          <a:lstStyle/>
          <a:p>
            <a:endParaRPr lang="ru-RU"/>
          </a:p>
        </p:txBody>
      </p:sp>
    </p:spTree>
    <p:extLst>
      <p:ext uri="{BB962C8B-B14F-4D97-AF65-F5344CB8AC3E}">
        <p14:creationId xmlns:p14="http://schemas.microsoft.com/office/powerpoint/2010/main" val="2785399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7. Растительный, животный мир и ландшафты Брестской области</a:t>
            </a:r>
          </a:p>
        </p:txBody>
      </p:sp>
      <p:sp>
        <p:nvSpPr>
          <p:cNvPr id="3" name="Вертикальный текст 2"/>
          <p:cNvSpPr>
            <a:spLocks noGrp="1"/>
          </p:cNvSpPr>
          <p:nvPr>
            <p:ph type="body" orient="vert" idx="14"/>
          </p:nvPr>
        </p:nvSpPr>
        <p:spPr/>
        <p:txBody>
          <a:bodyPr/>
          <a:lstStyle/>
          <a:p>
            <a:endParaRPr lang="ru-RU"/>
          </a:p>
        </p:txBody>
      </p:sp>
    </p:spTree>
    <p:extLst>
      <p:ext uri="{BB962C8B-B14F-4D97-AF65-F5344CB8AC3E}">
        <p14:creationId xmlns:p14="http://schemas.microsoft.com/office/powerpoint/2010/main" val="1420411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8. Население Брестской области</a:t>
            </a:r>
          </a:p>
        </p:txBody>
      </p:sp>
      <p:sp>
        <p:nvSpPr>
          <p:cNvPr id="3" name="Вертикальный текст 2"/>
          <p:cNvSpPr>
            <a:spLocks noGrp="1"/>
          </p:cNvSpPr>
          <p:nvPr>
            <p:ph type="body" orient="vert" idx="14"/>
          </p:nvPr>
        </p:nvSpPr>
        <p:spPr/>
        <p:txBody>
          <a:bodyPr/>
          <a:lstStyle/>
          <a:p>
            <a:endParaRPr lang="ru-RU"/>
          </a:p>
        </p:txBody>
      </p:sp>
    </p:spTree>
    <p:extLst>
      <p:ext uri="{BB962C8B-B14F-4D97-AF65-F5344CB8AC3E}">
        <p14:creationId xmlns:p14="http://schemas.microsoft.com/office/powerpoint/2010/main" val="5333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9. Общая характеристика хозяйства Брестской области</a:t>
            </a:r>
          </a:p>
        </p:txBody>
      </p:sp>
      <p:sp>
        <p:nvSpPr>
          <p:cNvPr id="3" name="Вертикальный текст 2"/>
          <p:cNvSpPr>
            <a:spLocks noGrp="1"/>
          </p:cNvSpPr>
          <p:nvPr>
            <p:ph type="body" orient="vert" idx="14"/>
          </p:nvPr>
        </p:nvSpPr>
        <p:spPr/>
        <p:txBody>
          <a:bodyPr/>
          <a:lstStyle/>
          <a:p>
            <a:endParaRPr lang="ru-RU"/>
          </a:p>
        </p:txBody>
      </p:sp>
    </p:spTree>
    <p:extLst>
      <p:ext uri="{BB962C8B-B14F-4D97-AF65-F5344CB8AC3E}">
        <p14:creationId xmlns:p14="http://schemas.microsoft.com/office/powerpoint/2010/main" val="7526711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10. Характеристика отдельных отраслей промышленности Брестской области</a:t>
            </a:r>
          </a:p>
        </p:txBody>
      </p:sp>
      <p:sp>
        <p:nvSpPr>
          <p:cNvPr id="3" name="Вертикальный текст 2"/>
          <p:cNvSpPr>
            <a:spLocks noGrp="1"/>
          </p:cNvSpPr>
          <p:nvPr>
            <p:ph type="body" orient="vert" idx="14"/>
          </p:nvPr>
        </p:nvSpPr>
        <p:spPr/>
        <p:txBody>
          <a:bodyPr/>
          <a:lstStyle/>
          <a:p>
            <a:endParaRPr lang="ru-RU"/>
          </a:p>
        </p:txBody>
      </p:sp>
    </p:spTree>
    <p:extLst>
      <p:ext uri="{BB962C8B-B14F-4D97-AF65-F5344CB8AC3E}">
        <p14:creationId xmlns:p14="http://schemas.microsoft.com/office/powerpoint/2010/main" val="1008575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11. Общая характеристика агропромышленного комплекса Брестской области</a:t>
            </a:r>
          </a:p>
        </p:txBody>
      </p:sp>
      <p:sp>
        <p:nvSpPr>
          <p:cNvPr id="3" name="Вертикальный текст 2"/>
          <p:cNvSpPr>
            <a:spLocks noGrp="1"/>
          </p:cNvSpPr>
          <p:nvPr>
            <p:ph type="body" orient="vert" idx="14"/>
          </p:nvPr>
        </p:nvSpPr>
        <p:spPr/>
        <p:txBody>
          <a:bodyPr/>
          <a:lstStyle/>
          <a:p>
            <a:endParaRPr lang="ru-RU"/>
          </a:p>
        </p:txBody>
      </p:sp>
    </p:spTree>
    <p:extLst>
      <p:ext uri="{BB962C8B-B14F-4D97-AF65-F5344CB8AC3E}">
        <p14:creationId xmlns:p14="http://schemas.microsoft.com/office/powerpoint/2010/main" val="984173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12. Характеристика отдельных отраслей сельского хозяйства Брестской области</a:t>
            </a:r>
          </a:p>
        </p:txBody>
      </p:sp>
      <p:sp>
        <p:nvSpPr>
          <p:cNvPr id="3" name="Вертикальный текст 2"/>
          <p:cNvSpPr>
            <a:spLocks noGrp="1"/>
          </p:cNvSpPr>
          <p:nvPr>
            <p:ph type="body" orient="vert" idx="14"/>
          </p:nvPr>
        </p:nvSpPr>
        <p:spPr/>
        <p:txBody>
          <a:bodyPr/>
          <a:lstStyle/>
          <a:p>
            <a:endParaRPr lang="ru-RU" dirty="0"/>
          </a:p>
        </p:txBody>
      </p:sp>
    </p:spTree>
    <p:extLst>
      <p:ext uri="{BB962C8B-B14F-4D97-AF65-F5344CB8AC3E}">
        <p14:creationId xmlns:p14="http://schemas.microsoft.com/office/powerpoint/2010/main" val="1745342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3"/>
          </p:nvPr>
        </p:nvSpPr>
        <p:spPr/>
        <p:txBody>
          <a:bodyPr/>
          <a:lstStyle/>
          <a:p>
            <a:r>
              <a:rPr lang="ru-RU" dirty="0"/>
              <a:t>913(4)</a:t>
            </a:r>
          </a:p>
        </p:txBody>
      </p:sp>
      <p:sp>
        <p:nvSpPr>
          <p:cNvPr id="3" name="Текст 2"/>
          <p:cNvSpPr>
            <a:spLocks noGrp="1"/>
          </p:cNvSpPr>
          <p:nvPr>
            <p:ph type="body" sz="quarter" idx="14"/>
          </p:nvPr>
        </p:nvSpPr>
        <p:spPr/>
        <p:txBody>
          <a:bodyPr/>
          <a:lstStyle/>
          <a:p>
            <a:r>
              <a:rPr lang="ru-RU" dirty="0" err="1" smtClean="0"/>
              <a:t>Токарчук</a:t>
            </a:r>
            <a:r>
              <a:rPr lang="ru-RU" dirty="0" smtClean="0"/>
              <a:t> Олег Викторович</a:t>
            </a:r>
            <a:endParaRPr lang="ru-RU" dirty="0"/>
          </a:p>
        </p:txBody>
      </p:sp>
      <p:sp>
        <p:nvSpPr>
          <p:cNvPr id="4" name="Текст 3"/>
          <p:cNvSpPr>
            <a:spLocks noGrp="1"/>
          </p:cNvSpPr>
          <p:nvPr>
            <p:ph type="body" sz="quarter" idx="15"/>
          </p:nvPr>
        </p:nvSpPr>
        <p:spPr/>
        <p:txBody>
          <a:bodyPr/>
          <a:lstStyle/>
          <a:p>
            <a:r>
              <a:rPr lang="ru-RU" dirty="0"/>
              <a:t>26.8</a:t>
            </a:r>
          </a:p>
        </p:txBody>
      </p:sp>
      <p:sp>
        <p:nvSpPr>
          <p:cNvPr id="5" name="Текст 4"/>
          <p:cNvSpPr>
            <a:spLocks noGrp="1"/>
          </p:cNvSpPr>
          <p:nvPr>
            <p:ph type="body" sz="quarter" idx="16"/>
          </p:nvPr>
        </p:nvSpPr>
        <p:spPr>
          <a:xfrm>
            <a:off x="272716" y="2251942"/>
            <a:ext cx="10058400" cy="1088702"/>
          </a:xfrm>
        </p:spPr>
        <p:txBody>
          <a:bodyPr/>
          <a:lstStyle/>
          <a:p>
            <a:pPr indent="450850" algn="just"/>
            <a:r>
              <a:rPr lang="ru-RU" dirty="0" smtClean="0"/>
              <a:t>доцент </a:t>
            </a:r>
            <a:r>
              <a:rPr lang="ru-RU" dirty="0"/>
              <a:t>кафедры туризма и страноведения учреждения образования «Брестский государственный университет имени </a:t>
            </a:r>
            <a:r>
              <a:rPr lang="ru-RU" dirty="0" smtClean="0"/>
              <a:t/>
            </a:r>
            <a:br>
              <a:rPr lang="ru-RU" dirty="0" smtClean="0"/>
            </a:br>
            <a:r>
              <a:rPr lang="ru-RU" dirty="0" smtClean="0"/>
              <a:t>А.С</a:t>
            </a:r>
            <a:r>
              <a:rPr lang="ru-RU" dirty="0"/>
              <a:t>. Пушкина», кандидат географических наук</a:t>
            </a:r>
            <a:r>
              <a:rPr lang="ru-RU" dirty="0" smtClean="0"/>
              <a:t>, доцент </a:t>
            </a:r>
            <a:r>
              <a:rPr lang="ru-RU" b="1" dirty="0"/>
              <a:t>С.В. </a:t>
            </a:r>
            <a:r>
              <a:rPr lang="ru-RU" b="1" dirty="0" smtClean="0"/>
              <a:t>Артёменко</a:t>
            </a:r>
          </a:p>
          <a:p>
            <a:pPr indent="450850" algn="just"/>
            <a:r>
              <a:rPr lang="ru-RU" dirty="0" smtClean="0"/>
              <a:t>кафедра </a:t>
            </a:r>
            <a:r>
              <a:rPr lang="ru-RU" dirty="0" err="1"/>
              <a:t>природообустройства</a:t>
            </a:r>
            <a:r>
              <a:rPr lang="ru-RU" dirty="0"/>
              <a:t> учреждения образования «Брестский государственный технический университет»</a:t>
            </a:r>
          </a:p>
          <a:p>
            <a:endParaRPr lang="ru-RU" dirty="0"/>
          </a:p>
        </p:txBody>
      </p:sp>
      <p:sp>
        <p:nvSpPr>
          <p:cNvPr id="6" name="Текст 5"/>
          <p:cNvSpPr>
            <a:spLocks noGrp="1"/>
          </p:cNvSpPr>
          <p:nvPr>
            <p:ph type="body" sz="quarter" idx="17"/>
          </p:nvPr>
        </p:nvSpPr>
        <p:spPr>
          <a:xfrm>
            <a:off x="272716" y="3452263"/>
            <a:ext cx="10058400" cy="880586"/>
          </a:xfrm>
        </p:spPr>
        <p:txBody>
          <a:bodyPr/>
          <a:lstStyle/>
          <a:p>
            <a:pPr>
              <a:spcBef>
                <a:spcPts val="0"/>
              </a:spcBef>
            </a:pPr>
            <a:r>
              <a:rPr lang="ru-RU" sz="1400" b="1" dirty="0" err="1" smtClean="0"/>
              <a:t>Токарчук</a:t>
            </a:r>
            <a:r>
              <a:rPr lang="ru-RU" sz="1400" b="1" dirty="0" smtClean="0"/>
              <a:t> О.В.</a:t>
            </a:r>
          </a:p>
          <a:p>
            <a:pPr indent="450850">
              <a:spcBef>
                <a:spcPts val="0"/>
              </a:spcBef>
            </a:pPr>
            <a:r>
              <a:rPr lang="ru-RU" sz="1400" dirty="0" smtClean="0"/>
              <a:t>География </a:t>
            </a:r>
            <a:r>
              <a:rPr lang="ru-RU" sz="1400" dirty="0"/>
              <a:t>Брестской области. Электронный учебно-методический комплекс / О.В. </a:t>
            </a:r>
            <a:r>
              <a:rPr lang="ru-RU" sz="1400" dirty="0" err="1"/>
              <a:t>Токарчук</a:t>
            </a:r>
            <a:r>
              <a:rPr lang="ru-RU" sz="1400" dirty="0"/>
              <a:t>, Брест. гос. ун-т. – Брест: БрГУ имени А.С. Пушкина, </a:t>
            </a:r>
            <a:r>
              <a:rPr lang="ru-RU" sz="1400" dirty="0" smtClean="0"/>
              <a:t>2016</a:t>
            </a:r>
            <a:endParaRPr lang="ru-RU" sz="1400" dirty="0"/>
          </a:p>
        </p:txBody>
      </p:sp>
      <p:sp>
        <p:nvSpPr>
          <p:cNvPr id="7" name="Текст 6"/>
          <p:cNvSpPr>
            <a:spLocks noGrp="1"/>
          </p:cNvSpPr>
          <p:nvPr>
            <p:ph type="body" sz="quarter" idx="18"/>
          </p:nvPr>
        </p:nvSpPr>
        <p:spPr>
          <a:xfrm>
            <a:off x="272716" y="4473526"/>
            <a:ext cx="10058400" cy="1724994"/>
          </a:xfrm>
        </p:spPr>
        <p:txBody>
          <a:bodyPr/>
          <a:lstStyle/>
          <a:p>
            <a:pPr indent="450850">
              <a:spcBef>
                <a:spcPts val="0"/>
              </a:spcBef>
            </a:pPr>
            <a:r>
              <a:rPr lang="ru-RU" sz="1200" dirty="0"/>
              <a:t>Систематизирован теоретический материал, раскрывающий особенности природы, населения и хозяйства Брестской области. Собраны задания, направленные на закрепление и углубление студентами знаний об особенностях отдельных компонентов природы, расселении и структуре населения, отдельных отраслях экономики и межотраслевых комплексах на территории Брестской области. Дается обновленный статистических материал и подробные методические указания по выполнению лабораторных работ. Приложения содержат уточненные и расширенные номенклатурные списки по важнейшим темам курса.</a:t>
            </a:r>
          </a:p>
          <a:p>
            <a:pPr indent="450850">
              <a:spcBef>
                <a:spcPts val="0"/>
              </a:spcBef>
            </a:pPr>
            <a:r>
              <a:rPr lang="ru-RU" sz="1200" dirty="0"/>
              <a:t>Комплекс предназначен для студентов географического факультета. Он также может быть использован учителями географии средних школ в качестве дополнительного материала при изучении географии Республики Беларусь.</a:t>
            </a:r>
          </a:p>
          <a:p>
            <a:endParaRPr lang="ru-RU" dirty="0"/>
          </a:p>
        </p:txBody>
      </p:sp>
      <p:sp>
        <p:nvSpPr>
          <p:cNvPr id="8" name="Текст 7"/>
          <p:cNvSpPr>
            <a:spLocks noGrp="1"/>
          </p:cNvSpPr>
          <p:nvPr>
            <p:ph type="body" sz="quarter" idx="19"/>
          </p:nvPr>
        </p:nvSpPr>
        <p:spPr/>
        <p:txBody>
          <a:bodyPr/>
          <a:lstStyle/>
          <a:p>
            <a:r>
              <a:rPr lang="ru-RU" dirty="0" smtClean="0"/>
              <a:t>Автор</a:t>
            </a:r>
            <a:endParaRPr lang="ru-RU" dirty="0"/>
          </a:p>
        </p:txBody>
      </p:sp>
      <p:sp>
        <p:nvSpPr>
          <p:cNvPr id="9" name="Текст 8"/>
          <p:cNvSpPr>
            <a:spLocks noGrp="1"/>
          </p:cNvSpPr>
          <p:nvPr>
            <p:ph type="body" sz="quarter" idx="20"/>
          </p:nvPr>
        </p:nvSpPr>
        <p:spPr>
          <a:xfrm>
            <a:off x="272716" y="1959811"/>
            <a:ext cx="10058400" cy="307175"/>
          </a:xfrm>
        </p:spPr>
        <p:txBody>
          <a:bodyPr/>
          <a:lstStyle/>
          <a:p>
            <a:r>
              <a:rPr lang="ru-RU" dirty="0" smtClean="0"/>
              <a:t>Рецензенты</a:t>
            </a:r>
            <a:endParaRPr lang="ru-RU" dirty="0"/>
          </a:p>
        </p:txBody>
      </p:sp>
    </p:spTree>
    <p:extLst>
      <p:ext uri="{BB962C8B-B14F-4D97-AF65-F5344CB8AC3E}">
        <p14:creationId xmlns:p14="http://schemas.microsoft.com/office/powerpoint/2010/main" val="1523751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Лабораторная работа № 1. Геологическое строение и </a:t>
            </a:r>
            <a:r>
              <a:rPr lang="ru-RU" dirty="0" smtClean="0"/>
              <a:t/>
            </a:r>
            <a:br>
              <a:rPr lang="ru-RU" dirty="0" smtClean="0"/>
            </a:br>
            <a:r>
              <a:rPr lang="ru-RU" dirty="0" smtClean="0"/>
              <a:t>полезные </a:t>
            </a:r>
            <a:r>
              <a:rPr lang="ru-RU" dirty="0"/>
              <a:t>ископаемые Брестской области</a:t>
            </a:r>
          </a:p>
        </p:txBody>
      </p:sp>
      <p:sp>
        <p:nvSpPr>
          <p:cNvPr id="3" name="Вертикальный текст 2"/>
          <p:cNvSpPr>
            <a:spLocks noGrp="1"/>
          </p:cNvSpPr>
          <p:nvPr>
            <p:ph type="body" orient="vert" idx="14"/>
          </p:nvPr>
        </p:nvSpPr>
        <p:spPr/>
        <p:txBody>
          <a:bodyPr/>
          <a:lstStyle/>
          <a:p>
            <a:pPr indent="446088" algn="just"/>
            <a:r>
              <a:rPr lang="ru-RU" b="1" dirty="0"/>
              <a:t>Вопросы для самоподготовки и обсуждения:</a:t>
            </a:r>
            <a:endParaRPr lang="ru-RU" dirty="0"/>
          </a:p>
          <a:p>
            <a:pPr indent="361950" algn="just"/>
            <a:r>
              <a:rPr lang="ru-RU" i="1" dirty="0"/>
              <a:t>1. Особенности тектоники территории области. 2. Тектоническое районирование Восточно-Европейской платформы в пределах области. Характеристика тектонических структур. 3. История геологического развития территории в архее и протерозое. 4. История геологического развития территории в палеозое. 5. История геологического развития территории в мезозое и кайнозое. 7. Генезис и география топливных полезных ископаемых области. 8. Генезис и география минеральных строительных </a:t>
            </a:r>
            <a:r>
              <a:rPr lang="en-US" i="1" dirty="0" smtClean="0"/>
              <a:t/>
            </a:r>
            <a:br>
              <a:rPr lang="en-US" i="1" dirty="0" smtClean="0"/>
            </a:br>
            <a:r>
              <a:rPr lang="ru-RU" i="1" dirty="0" smtClean="0"/>
              <a:t>материалов </a:t>
            </a:r>
            <a:r>
              <a:rPr lang="ru-RU" i="1" dirty="0"/>
              <a:t>области.</a:t>
            </a:r>
            <a:endParaRPr lang="ru-RU" dirty="0"/>
          </a:p>
          <a:p>
            <a:pPr indent="361950" algn="just"/>
            <a:r>
              <a:rPr lang="ru-RU" b="1" dirty="0"/>
              <a:t>Оборудование:</a:t>
            </a:r>
            <a:r>
              <a:rPr lang="ru-RU" dirty="0"/>
              <a:t> контурная карта Брестской области, Национальный атлас Беларуси [</a:t>
            </a:r>
            <a:r>
              <a:rPr lang="ru-RU" dirty="0">
                <a:hlinkClick r:id="rId2" action="ppaction://hlinksldjump"/>
              </a:rPr>
              <a:t>1</a:t>
            </a:r>
            <a:r>
              <a:rPr lang="ru-RU" dirty="0"/>
              <a:t>].</a:t>
            </a:r>
          </a:p>
          <a:p>
            <a:pPr indent="361950" algn="just"/>
            <a:r>
              <a:rPr lang="ru-RU" b="1" dirty="0"/>
              <a:t>Задание 1.1. </a:t>
            </a:r>
            <a:r>
              <a:rPr lang="ru-RU" u="sng" dirty="0"/>
              <a:t>Составить карту-схему тектонического районирования Брестской области. Выполнить анализ геологического строения одной из тектонических структур.</a:t>
            </a:r>
            <a:endParaRPr lang="ru-RU" dirty="0"/>
          </a:p>
          <a:p>
            <a:pPr indent="361950" algn="just"/>
            <a:r>
              <a:rPr lang="ru-RU" dirty="0"/>
              <a:t>Границы тектонических структур наносятся на контурную </a:t>
            </a:r>
            <a:r>
              <a:rPr lang="ru-RU" dirty="0" smtClean="0"/>
              <a:t>карту</a:t>
            </a:r>
            <a:r>
              <a:rPr lang="en-US" dirty="0" smtClean="0"/>
              <a:t> </a:t>
            </a:r>
            <a:r>
              <a:rPr lang="ru-RU" dirty="0" smtClean="0"/>
              <a:t>в </a:t>
            </a:r>
            <a:r>
              <a:rPr lang="ru-RU" dirty="0"/>
              <a:t>соответствии с принятой общей схемой тектонического районирования Беларуси (</a:t>
            </a:r>
            <a:r>
              <a:rPr lang="ru-RU" dirty="0">
                <a:hlinkClick r:id="rId3" action="ppaction://hlinksldjump"/>
              </a:rPr>
              <a:t>рисунок 1.1</a:t>
            </a:r>
            <a:r>
              <a:rPr lang="ru-RU" dirty="0"/>
              <a:t>). При их нанесении рекомендуется использовать данные </a:t>
            </a:r>
            <a:r>
              <a:rPr lang="ru-RU" dirty="0">
                <a:hlinkClick r:id="rId4" action="ppaction://hlinksldjump"/>
              </a:rPr>
              <a:t>таблицы 1.1</a:t>
            </a:r>
            <a:r>
              <a:rPr lang="ru-RU" dirty="0"/>
              <a:t> и картографический материал [</a:t>
            </a:r>
            <a:r>
              <a:rPr lang="ru-RU" dirty="0">
                <a:hlinkClick r:id="rId2" action="ppaction://hlinksldjump"/>
              </a:rPr>
              <a:t>1, </a:t>
            </a:r>
            <a:r>
              <a:rPr lang="en-US" dirty="0">
                <a:hlinkClick r:id="rId2" action="ppaction://hlinksldjump"/>
              </a:rPr>
              <a:t>c</a:t>
            </a:r>
            <a:r>
              <a:rPr lang="ru-RU" dirty="0">
                <a:hlinkClick r:id="rId2" action="ppaction://hlinksldjump"/>
              </a:rPr>
              <a:t>. 46–47</a:t>
            </a:r>
            <a:r>
              <a:rPr lang="ru-RU" dirty="0"/>
              <a:t>].</a:t>
            </a:r>
          </a:p>
          <a:p>
            <a:pPr indent="361950" algn="just"/>
            <a:r>
              <a:rPr lang="ru-RU" dirty="0"/>
              <a:t>Различными линейными условными знаками должны быть показаны границы тектонических структур, проходящие по разломам, и условные границы, проходящие по изолиниям глубин залегания кристаллического фундамента платформы. Различные типы тектонических структур должны быть выделены цветом или штриховкой (1 тип – </a:t>
            </a:r>
            <a:r>
              <a:rPr lang="ru-RU" dirty="0" err="1"/>
              <a:t>антеклизы</a:t>
            </a:r>
            <a:r>
              <a:rPr lang="ru-RU" dirty="0"/>
              <a:t>, выступы, горсты; 2 тип – седловины; 3 тип – прогибы, впадины). На схеме должны быть показаны основные разломы кристаллического фундамента, проникающие в осадочный чехол (см. </a:t>
            </a:r>
            <a:r>
              <a:rPr lang="ru-RU" dirty="0">
                <a:hlinkClick r:id="rId3" action="ppaction://hlinksldjump"/>
              </a:rPr>
              <a:t>рисунок </a:t>
            </a:r>
            <a:r>
              <a:rPr lang="en-US" dirty="0" smtClean="0">
                <a:hlinkClick r:id="rId3" action="ppaction://hlinksldjump"/>
              </a:rPr>
              <a:t>1.</a:t>
            </a:r>
            <a:r>
              <a:rPr lang="ru-RU" dirty="0" smtClean="0">
                <a:hlinkClick r:id="rId3" action="ppaction://hlinksldjump"/>
              </a:rPr>
              <a:t>1</a:t>
            </a:r>
            <a:r>
              <a:rPr lang="ru-RU" dirty="0" smtClean="0"/>
              <a:t>).</a:t>
            </a:r>
            <a:endParaRPr lang="ru-RU" dirty="0"/>
          </a:p>
          <a:p>
            <a:pPr indent="361950" algn="just"/>
            <a:r>
              <a:rPr lang="ru-RU" dirty="0"/>
              <a:t>Анализ геологического строения одной из тектонических структур выполняется письменно в группах из двух студентов по вариантам. Для проведения анализа рекомендуется строгий план.</a:t>
            </a:r>
          </a:p>
          <a:p>
            <a:pPr indent="361950" algn="just"/>
            <a:r>
              <a:rPr lang="ru-RU" dirty="0"/>
              <a:t>1. Описывается мощность земной коры, глубина залегания и строение кристаллического фундамента в пределах тектонической </a:t>
            </a:r>
            <a:r>
              <a:rPr lang="ru-RU" dirty="0" smtClean="0"/>
              <a:t>структуры</a:t>
            </a:r>
            <a:r>
              <a:rPr lang="en-US" dirty="0" smtClean="0"/>
              <a:t> </a:t>
            </a:r>
            <a:r>
              <a:rPr lang="ru-RU" dirty="0" smtClean="0"/>
              <a:t>по </a:t>
            </a:r>
            <a:r>
              <a:rPr lang="ru-RU" dirty="0"/>
              <a:t>картам «Тектоническая карта» и «Карта кристаллического фундамента» [</a:t>
            </a:r>
            <a:r>
              <a:rPr lang="ru-RU" dirty="0">
                <a:hlinkClick r:id="rId2" action="ppaction://hlinksldjump"/>
              </a:rPr>
              <a:t>1, с. 46–47, 59</a:t>
            </a:r>
            <a:r>
              <a:rPr lang="ru-RU" dirty="0" smtClean="0"/>
              <a:t>].</a:t>
            </a:r>
            <a:endParaRPr lang="en-US" dirty="0" smtClean="0"/>
          </a:p>
          <a:p>
            <a:pPr indent="361950" algn="just"/>
            <a:r>
              <a:rPr lang="ru-RU" dirty="0"/>
              <a:t>2. Раскрывается история геологического развития описываемой тектонической структуры в платформенную эпоху (по картам «Палеогеографические карты», «Деградация ледниковых покровов», «</a:t>
            </a:r>
            <a:r>
              <a:rPr lang="ru-RU" dirty="0" err="1"/>
              <a:t>Палеогеоморфологические</a:t>
            </a:r>
            <a:r>
              <a:rPr lang="ru-RU" dirty="0"/>
              <a:t> карты» [</a:t>
            </a:r>
            <a:r>
              <a:rPr lang="ru-RU" dirty="0">
                <a:hlinkClick r:id="rId2" action="ppaction://hlinksldjump"/>
              </a:rPr>
              <a:t>1, с. 44–45, 63, 68</a:t>
            </a:r>
            <a:r>
              <a:rPr lang="ru-RU" dirty="0"/>
              <a:t>].</a:t>
            </a:r>
          </a:p>
          <a:p>
            <a:pPr algn="just"/>
            <a:endParaRPr lang="ru-RU" dirty="0"/>
          </a:p>
          <a:p>
            <a:endParaRPr lang="ru-RU" dirty="0"/>
          </a:p>
        </p:txBody>
      </p:sp>
    </p:spTree>
    <p:extLst>
      <p:ext uri="{BB962C8B-B14F-4D97-AF65-F5344CB8AC3E}">
        <p14:creationId xmlns:p14="http://schemas.microsoft.com/office/powerpoint/2010/main" val="123174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Лабораторная работа № 1. Геологическое строение и </a:t>
            </a:r>
            <a:r>
              <a:rPr lang="ru-RU" dirty="0" smtClean="0"/>
              <a:t/>
            </a:r>
            <a:br>
              <a:rPr lang="ru-RU" dirty="0" smtClean="0"/>
            </a:br>
            <a:r>
              <a:rPr lang="ru-RU" dirty="0" smtClean="0"/>
              <a:t>полезные </a:t>
            </a:r>
            <a:r>
              <a:rPr lang="ru-RU" dirty="0"/>
              <a:t>ископаемые Брестской области</a:t>
            </a:r>
          </a:p>
        </p:txBody>
      </p:sp>
      <p:sp>
        <p:nvSpPr>
          <p:cNvPr id="6" name="Текст 5"/>
          <p:cNvSpPr>
            <a:spLocks noGrp="1"/>
          </p:cNvSpPr>
          <p:nvPr>
            <p:ph type="body" sz="quarter" idx="15"/>
          </p:nvPr>
        </p:nvSpPr>
        <p:spPr>
          <a:xfrm>
            <a:off x="107055" y="5072655"/>
            <a:ext cx="10419918" cy="1657753"/>
          </a:xfrm>
        </p:spPr>
        <p:txBody>
          <a:bodyPr/>
          <a:lstStyle/>
          <a:p>
            <a:r>
              <a:rPr lang="ru-RU" b="0" dirty="0"/>
              <a:t>Разломы, проникающие в осадочный чехол: </a:t>
            </a:r>
            <a:r>
              <a:rPr lang="en-US" b="0" dirty="0"/>
              <a:t>I</a:t>
            </a:r>
            <a:r>
              <a:rPr lang="ru-RU" b="0" dirty="0"/>
              <a:t> – </a:t>
            </a:r>
            <a:r>
              <a:rPr lang="ru-RU" b="0" dirty="0" err="1"/>
              <a:t>суперрегиональные</a:t>
            </a:r>
            <a:r>
              <a:rPr lang="ru-RU" b="0" dirty="0" smtClean="0"/>
              <a:t>,</a:t>
            </a:r>
            <a:r>
              <a:rPr lang="en-US" b="0" dirty="0" smtClean="0"/>
              <a:t> II</a:t>
            </a:r>
            <a:r>
              <a:rPr lang="ru-RU" b="0" dirty="0" smtClean="0"/>
              <a:t> </a:t>
            </a:r>
            <a:r>
              <a:rPr lang="ru-RU" b="0" dirty="0"/>
              <a:t>– региональные и субрегиональные, </a:t>
            </a:r>
            <a:r>
              <a:rPr lang="en-US" b="0" dirty="0"/>
              <a:t>III</a:t>
            </a:r>
            <a:r>
              <a:rPr lang="ru-RU" b="0" dirty="0"/>
              <a:t> – </a:t>
            </a:r>
            <a:r>
              <a:rPr lang="ru-RU" b="0" dirty="0" smtClean="0"/>
              <a:t>локальные</a:t>
            </a:r>
            <a:r>
              <a:rPr lang="en-US" b="0" dirty="0" smtClean="0"/>
              <a:t> </a:t>
            </a:r>
            <a:r>
              <a:rPr lang="ru-RU" b="0" dirty="0" smtClean="0"/>
              <a:t/>
            </a:r>
            <a:br>
              <a:rPr lang="ru-RU" b="0" dirty="0" smtClean="0"/>
            </a:br>
            <a:r>
              <a:rPr lang="ru-RU" b="0" dirty="0" smtClean="0"/>
              <a:t>Цифрами </a:t>
            </a:r>
            <a:r>
              <a:rPr lang="ru-RU" b="0" dirty="0"/>
              <a:t>обозначены: 1 – </a:t>
            </a:r>
            <a:r>
              <a:rPr lang="ru-RU" b="0" dirty="0" err="1"/>
              <a:t>Бобовнянский</a:t>
            </a:r>
            <a:r>
              <a:rPr lang="ru-RU" b="0" dirty="0"/>
              <a:t> погребенный выступ, 2 – </a:t>
            </a:r>
            <a:r>
              <a:rPr lang="ru-RU" b="0" dirty="0" err="1"/>
              <a:t>Бобруйский</a:t>
            </a:r>
            <a:r>
              <a:rPr lang="ru-RU" b="0" dirty="0"/>
              <a:t> погребенный выступ, 3 – </a:t>
            </a:r>
            <a:r>
              <a:rPr lang="ru-RU" b="0" dirty="0" err="1"/>
              <a:t>Вилейский</a:t>
            </a:r>
            <a:r>
              <a:rPr lang="ru-RU" b="0" dirty="0"/>
              <a:t> погребенный выступ, 4 – </a:t>
            </a:r>
            <a:r>
              <a:rPr lang="ru-RU" b="0" dirty="0" err="1"/>
              <a:t>Воложинский</a:t>
            </a:r>
            <a:r>
              <a:rPr lang="ru-RU" b="0" dirty="0"/>
              <a:t> грабен</a:t>
            </a:r>
            <a:r>
              <a:rPr lang="ru-RU" b="0" dirty="0" smtClean="0"/>
              <a:t>,</a:t>
            </a:r>
            <a:r>
              <a:rPr lang="en-US" b="0" dirty="0" smtClean="0"/>
              <a:t> </a:t>
            </a:r>
            <a:r>
              <a:rPr lang="ru-RU" b="0" dirty="0" smtClean="0"/>
              <a:t>5 </a:t>
            </a:r>
            <a:r>
              <a:rPr lang="ru-RU" b="0" dirty="0"/>
              <a:t>– </a:t>
            </a:r>
            <a:r>
              <a:rPr lang="ru-RU" b="0" dirty="0" err="1"/>
              <a:t>Ивацевичский</a:t>
            </a:r>
            <a:r>
              <a:rPr lang="ru-RU" b="0" dirty="0"/>
              <a:t> погребенный выступ, 6 – Мазурский погребенный выступ, 7 – Центрально-Белорусский массив, 8 – </a:t>
            </a:r>
            <a:r>
              <a:rPr lang="ru-RU" b="0" dirty="0" err="1"/>
              <a:t>Гремячский</a:t>
            </a:r>
            <a:r>
              <a:rPr lang="ru-RU" b="0" dirty="0"/>
              <a:t> погребенный выступ, 9 – </a:t>
            </a:r>
            <a:r>
              <a:rPr lang="ru-RU" b="0" dirty="0" err="1"/>
              <a:t>Клинцовский</a:t>
            </a:r>
            <a:r>
              <a:rPr lang="ru-RU" b="0" dirty="0"/>
              <a:t> грабен, 10 – </a:t>
            </a:r>
            <a:r>
              <a:rPr lang="ru-RU" b="0" dirty="0" err="1"/>
              <a:t>Суражский</a:t>
            </a:r>
            <a:r>
              <a:rPr lang="ru-RU" b="0" dirty="0"/>
              <a:t> погребенный выступ, 11 – Гомельская структурная перемычка, 12 – </a:t>
            </a:r>
            <a:r>
              <a:rPr lang="ru-RU" b="0" dirty="0" err="1"/>
              <a:t>Микашевичско-Житковичский</a:t>
            </a:r>
            <a:r>
              <a:rPr lang="ru-RU" b="0" dirty="0"/>
              <a:t> выступ, 13 – Припятский грабен, 14 – Северо-</a:t>
            </a:r>
            <a:r>
              <a:rPr lang="ru-RU" b="0" dirty="0" err="1"/>
              <a:t>Припятское</a:t>
            </a:r>
            <a:r>
              <a:rPr lang="ru-RU" b="0" dirty="0"/>
              <a:t> плечо, 15 – Витебская мульда, 16 – Могилевская мульда, 17 – Центрально-Оршанский горст, </a:t>
            </a:r>
            <a:r>
              <a:rPr lang="ru-RU" b="0" dirty="0" smtClean="0"/>
              <a:t>18 </a:t>
            </a:r>
            <a:r>
              <a:rPr lang="ru-RU" b="0" dirty="0"/>
              <a:t>– </a:t>
            </a:r>
            <a:r>
              <a:rPr lang="ru-RU" b="0" dirty="0" err="1" smtClean="0"/>
              <a:t>Червенский</a:t>
            </a:r>
            <a:r>
              <a:rPr lang="ru-RU" b="0" dirty="0" smtClean="0"/>
              <a:t> </a:t>
            </a:r>
            <a:r>
              <a:rPr lang="ru-RU" b="0" dirty="0"/>
              <a:t>структурный </a:t>
            </a:r>
            <a:r>
              <a:rPr lang="ru-RU" b="0" dirty="0" smtClean="0"/>
              <a:t>залив</a:t>
            </a:r>
            <a:r>
              <a:rPr lang="ru-RU" b="0" dirty="0"/>
              <a:t> </a:t>
            </a:r>
          </a:p>
          <a:p>
            <a:r>
              <a:rPr lang="ru-RU" dirty="0"/>
              <a:t>Рисунок 1.1 – Схема тектонического районирования территории</a:t>
            </a:r>
          </a:p>
        </p:txBody>
      </p:sp>
      <p:pic>
        <p:nvPicPr>
          <p:cNvPr id="10" name="Рисунок 9"/>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1" t="-1904" r="499" b="239"/>
          <a:stretch/>
        </p:blipFill>
        <p:spPr>
          <a:xfrm>
            <a:off x="3179135" y="887413"/>
            <a:ext cx="4242392" cy="4089400"/>
          </a:xfrm>
        </p:spPr>
      </p:pic>
    </p:spTree>
    <p:extLst>
      <p:ext uri="{BB962C8B-B14F-4D97-AF65-F5344CB8AC3E}">
        <p14:creationId xmlns:p14="http://schemas.microsoft.com/office/powerpoint/2010/main" val="10053760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Лабораторная работа № 1. Геологическое строение и </a:t>
            </a:r>
            <a:r>
              <a:rPr lang="ru-RU" dirty="0" smtClean="0"/>
              <a:t/>
            </a:r>
            <a:br>
              <a:rPr lang="ru-RU" dirty="0" smtClean="0"/>
            </a:br>
            <a:r>
              <a:rPr lang="ru-RU" dirty="0" smtClean="0"/>
              <a:t>полезные </a:t>
            </a:r>
            <a:r>
              <a:rPr lang="ru-RU" dirty="0"/>
              <a:t>ископаемые Брестской области</a:t>
            </a:r>
          </a:p>
        </p:txBody>
      </p:sp>
      <p:sp>
        <p:nvSpPr>
          <p:cNvPr id="3" name="Вертикальный текст 2"/>
          <p:cNvSpPr>
            <a:spLocks noGrp="1"/>
          </p:cNvSpPr>
          <p:nvPr>
            <p:ph idx="1"/>
          </p:nvPr>
        </p:nvSpPr>
        <p:spPr>
          <a:xfrm>
            <a:off x="107055" y="5212178"/>
            <a:ext cx="10419918" cy="1557423"/>
          </a:xfrm>
        </p:spPr>
        <p:txBody>
          <a:bodyPr>
            <a:normAutofit lnSpcReduction="10000"/>
          </a:bodyPr>
          <a:lstStyle/>
          <a:p>
            <a:pPr indent="361950" algn="just">
              <a:lnSpc>
                <a:spcPct val="120000"/>
              </a:lnSpc>
              <a:spcBef>
                <a:spcPts val="0"/>
              </a:spcBef>
            </a:pPr>
            <a:r>
              <a:rPr lang="ru-RU" dirty="0" smtClean="0"/>
              <a:t>3</a:t>
            </a:r>
            <a:r>
              <a:rPr lang="ru-RU" dirty="0"/>
              <a:t>. Устанавливается пространственная неоднородность возраста и генетических типов </a:t>
            </a:r>
            <a:r>
              <a:rPr lang="ru-RU" dirty="0" err="1"/>
              <a:t>додевонских</a:t>
            </a:r>
            <a:r>
              <a:rPr lang="ru-RU" dirty="0"/>
              <a:t> и </a:t>
            </a:r>
            <a:r>
              <a:rPr lang="ru-RU" dirty="0" err="1"/>
              <a:t>домезозойских</a:t>
            </a:r>
            <a:r>
              <a:rPr lang="ru-RU" dirty="0"/>
              <a:t> отложений в пределах тектонической структуры по картам «</a:t>
            </a:r>
            <a:r>
              <a:rPr lang="ru-RU" dirty="0" err="1"/>
              <a:t>Додевонские</a:t>
            </a:r>
            <a:r>
              <a:rPr lang="ru-RU" dirty="0"/>
              <a:t> отложения» и «</a:t>
            </a:r>
            <a:r>
              <a:rPr lang="ru-RU" dirty="0" err="1"/>
              <a:t>Домезозойские</a:t>
            </a:r>
            <a:r>
              <a:rPr lang="ru-RU" dirty="0"/>
              <a:t> отложения» [</a:t>
            </a:r>
            <a:r>
              <a:rPr lang="ru-RU" dirty="0">
                <a:hlinkClick r:id="rId2" action="ppaction://hlinksldjump"/>
              </a:rPr>
              <a:t>1, с. 40</a:t>
            </a:r>
            <a:r>
              <a:rPr lang="ru-RU" dirty="0"/>
              <a:t>].</a:t>
            </a:r>
          </a:p>
          <a:p>
            <a:pPr indent="361950" algn="just">
              <a:lnSpc>
                <a:spcPct val="120000"/>
              </a:lnSpc>
              <a:spcBef>
                <a:spcPts val="0"/>
              </a:spcBef>
            </a:pPr>
            <a:r>
              <a:rPr lang="ru-RU" dirty="0"/>
              <a:t>4. Описывается пространственная неоднородность возраста и генетических типов </a:t>
            </a:r>
            <a:r>
              <a:rPr lang="ru-RU" dirty="0" err="1"/>
              <a:t>дочетвертичных</a:t>
            </a:r>
            <a:r>
              <a:rPr lang="ru-RU" dirty="0"/>
              <a:t> отложений в пределах тектонической структуры по карте «</a:t>
            </a:r>
            <a:r>
              <a:rPr lang="ru-RU" dirty="0" err="1"/>
              <a:t>Дочетвертичные</a:t>
            </a:r>
            <a:r>
              <a:rPr lang="ru-RU" dirty="0"/>
              <a:t> отложения» [</a:t>
            </a:r>
            <a:r>
              <a:rPr lang="ru-RU" dirty="0">
                <a:hlinkClick r:id="rId2" action="ppaction://hlinksldjump"/>
              </a:rPr>
              <a:t>1, с. 38–39</a:t>
            </a:r>
            <a:r>
              <a:rPr lang="ru-RU" dirty="0"/>
              <a:t>].</a:t>
            </a:r>
          </a:p>
          <a:p>
            <a:pPr indent="361950" algn="just">
              <a:lnSpc>
                <a:spcPct val="120000"/>
              </a:lnSpc>
              <a:spcBef>
                <a:spcPts val="0"/>
              </a:spcBef>
            </a:pPr>
            <a:r>
              <a:rPr lang="ru-RU" dirty="0"/>
              <a:t>5. Раскрывается пространственная неоднородность генетических типов, возраста и мощности четвертичных отложений тектонической структуры по карте «Четвертичные отложения» [</a:t>
            </a:r>
            <a:r>
              <a:rPr lang="ru-RU" dirty="0">
                <a:hlinkClick r:id="rId2" action="ppaction://hlinksldjump"/>
              </a:rPr>
              <a:t>1, с. 42–43</a:t>
            </a:r>
            <a:r>
              <a:rPr lang="ru-RU" dirty="0"/>
              <a:t>].</a:t>
            </a:r>
          </a:p>
          <a:p>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1377775091"/>
              </p:ext>
            </p:extLst>
          </p:nvPr>
        </p:nvGraphicFramePr>
        <p:xfrm>
          <a:off x="195282" y="1206390"/>
          <a:ext cx="10235258" cy="3966653"/>
        </p:xfrm>
        <a:graphic>
          <a:graphicData uri="http://schemas.openxmlformats.org/drawingml/2006/table">
            <a:tbl>
              <a:tblPr firstRow="1" firstCol="1" lastRow="1" lastCol="1" bandRow="1" bandCol="1">
                <a:tableStyleId>{5C22544A-7EE6-4342-B048-85BDC9FD1C3A}</a:tableStyleId>
              </a:tblPr>
              <a:tblGrid>
                <a:gridCol w="2484123"/>
                <a:gridCol w="7751135"/>
              </a:tblGrid>
              <a:tr h="292800">
                <a:tc>
                  <a:txBody>
                    <a:bodyPr/>
                    <a:lstStyle/>
                    <a:p>
                      <a:pPr algn="ctr">
                        <a:spcAft>
                          <a:spcPts val="0"/>
                        </a:spcAft>
                      </a:pPr>
                      <a:r>
                        <a:rPr lang="ru-RU" sz="1200" dirty="0" smtClean="0">
                          <a:effectLst/>
                          <a:latin typeface="Times New Roman" panose="02020603050405020304" pitchFamily="18" charset="0"/>
                          <a:cs typeface="Times New Roman" panose="02020603050405020304" pitchFamily="18" charset="0"/>
                        </a:rPr>
                        <a:t>Тектоническая</a:t>
                      </a:r>
                      <a:r>
                        <a:rPr lang="en-US" sz="1200" dirty="0" smtClean="0">
                          <a:effectLst/>
                          <a:latin typeface="Times New Roman" panose="02020603050405020304" pitchFamily="18" charset="0"/>
                          <a:cs typeface="Times New Roman" panose="02020603050405020304" pitchFamily="18" charset="0"/>
                        </a:rPr>
                        <a:t> </a:t>
                      </a:r>
                      <a:r>
                        <a:rPr lang="ru-RU" sz="1200" dirty="0" smtClean="0">
                          <a:effectLst/>
                          <a:latin typeface="Times New Roman" panose="02020603050405020304" pitchFamily="18" charset="0"/>
                          <a:cs typeface="Times New Roman" panose="02020603050405020304" pitchFamily="18" charset="0"/>
                        </a:rPr>
                        <a:t>структура</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634" marR="30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a:effectLst/>
                          <a:latin typeface="Times New Roman" panose="02020603050405020304" pitchFamily="18" charset="0"/>
                          <a:cs typeface="Times New Roman" panose="02020603050405020304" pitchFamily="18" charset="0"/>
                        </a:rPr>
                        <a:t>Описание границ структуры</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634" marR="30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498363">
                <a:tc>
                  <a:txBody>
                    <a:bodyPr/>
                    <a:lstStyle/>
                    <a:p>
                      <a:pPr algn="just">
                        <a:spcAft>
                          <a:spcPts val="0"/>
                        </a:spcAft>
                      </a:pPr>
                      <a:r>
                        <a:rPr lang="ru-RU" sz="1200" b="0" dirty="0" err="1" smtClean="0">
                          <a:solidFill>
                            <a:schemeClr val="tx1"/>
                          </a:solidFill>
                          <a:effectLst/>
                          <a:latin typeface="Times New Roman" panose="02020603050405020304" pitchFamily="18" charset="0"/>
                          <a:cs typeface="Times New Roman" panose="02020603050405020304" pitchFamily="18" charset="0"/>
                        </a:rPr>
                        <a:t>Подлясско</a:t>
                      </a:r>
                      <a:r>
                        <a:rPr lang="ru-RU" sz="1200" b="0" dirty="0" smtClean="0">
                          <a:solidFill>
                            <a:schemeClr val="tx1"/>
                          </a:solidFill>
                          <a:effectLst/>
                          <a:latin typeface="Times New Roman" panose="02020603050405020304" pitchFamily="18" charset="0"/>
                          <a:cs typeface="Times New Roman" panose="02020603050405020304" pitchFamily="18" charset="0"/>
                        </a:rPr>
                        <a:t>-Брестская</a:t>
                      </a:r>
                      <a:r>
                        <a:rPr lang="en-US" sz="1200" b="0" dirty="0" smtClean="0">
                          <a:solidFill>
                            <a:schemeClr val="tx1"/>
                          </a:solidFill>
                          <a:effectLst/>
                          <a:latin typeface="Times New Roman" panose="02020603050405020304" pitchFamily="18" charset="0"/>
                          <a:cs typeface="Times New Roman" panose="02020603050405020304" pitchFamily="18" charset="0"/>
                        </a:rPr>
                        <a:t> </a:t>
                      </a:r>
                      <a:r>
                        <a:rPr lang="ru-RU" sz="1200" b="0" dirty="0" smtClean="0">
                          <a:solidFill>
                            <a:schemeClr val="tx1"/>
                          </a:solidFill>
                          <a:effectLst/>
                          <a:latin typeface="Times New Roman" panose="02020603050405020304" pitchFamily="18" charset="0"/>
                          <a:cs typeface="Times New Roman" panose="02020603050405020304" pitchFamily="18" charset="0"/>
                        </a:rPr>
                        <a:t>впадина</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634" marR="30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На севере граница проходит по </a:t>
                      </a:r>
                      <a:r>
                        <a:rPr lang="ru-RU" sz="1200" b="0" dirty="0" err="1">
                          <a:solidFill>
                            <a:schemeClr val="tx1"/>
                          </a:solidFill>
                          <a:effectLst/>
                          <a:latin typeface="Times New Roman" panose="02020603050405020304" pitchFamily="18" charset="0"/>
                          <a:cs typeface="Times New Roman" panose="02020603050405020304" pitchFamily="18" charset="0"/>
                        </a:rPr>
                        <a:t>Свислочскому</a:t>
                      </a:r>
                      <a:r>
                        <a:rPr lang="ru-RU" sz="1200" b="0" dirty="0">
                          <a:solidFill>
                            <a:schemeClr val="tx1"/>
                          </a:solidFill>
                          <a:effectLst/>
                          <a:latin typeface="Times New Roman" panose="02020603050405020304" pitchFamily="18" charset="0"/>
                          <a:cs typeface="Times New Roman" panose="02020603050405020304" pitchFamily="18" charset="0"/>
                        </a:rPr>
                        <a:t> разлому; на востоке – по изогипсе поверхности кристаллического фундамента -0,5 км; на юге – по Северо-</a:t>
                      </a:r>
                      <a:r>
                        <a:rPr lang="ru-RU" sz="1200" b="0" dirty="0" err="1">
                          <a:solidFill>
                            <a:schemeClr val="tx1"/>
                          </a:solidFill>
                          <a:effectLst/>
                          <a:latin typeface="Times New Roman" panose="02020603050405020304" pitchFamily="18" charset="0"/>
                          <a:cs typeface="Times New Roman" panose="02020603050405020304" pitchFamily="18" charset="0"/>
                        </a:rPr>
                        <a:t>Ратновскому</a:t>
                      </a:r>
                      <a:r>
                        <a:rPr lang="ru-RU" sz="1200" b="0" dirty="0">
                          <a:solidFill>
                            <a:schemeClr val="tx1"/>
                          </a:solidFill>
                          <a:effectLst/>
                          <a:latin typeface="Times New Roman" panose="02020603050405020304" pitchFamily="18" charset="0"/>
                          <a:cs typeface="Times New Roman" panose="02020603050405020304" pitchFamily="18" charset="0"/>
                        </a:rPr>
                        <a:t> разлому; на западе структура продолжается на </a:t>
                      </a:r>
                      <a:r>
                        <a:rPr lang="en-US" sz="1200" b="0" dirty="0" smtClean="0">
                          <a:solidFill>
                            <a:schemeClr val="tx1"/>
                          </a:solidFill>
                          <a:effectLst/>
                          <a:latin typeface="Times New Roman" panose="02020603050405020304" pitchFamily="18" charset="0"/>
                          <a:cs typeface="Times New Roman" panose="02020603050405020304" pitchFamily="18" charset="0"/>
                        </a:rPr>
                        <a:t/>
                      </a:r>
                      <a:br>
                        <a:rPr lang="en-US" sz="1200" b="0" dirty="0" smtClean="0">
                          <a:solidFill>
                            <a:schemeClr val="tx1"/>
                          </a:solidFill>
                          <a:effectLst/>
                          <a:latin typeface="Times New Roman" panose="02020603050405020304" pitchFamily="18" charset="0"/>
                          <a:cs typeface="Times New Roman" panose="02020603050405020304" pitchFamily="18" charset="0"/>
                        </a:rPr>
                      </a:br>
                      <a:r>
                        <a:rPr lang="ru-RU" sz="1200" b="0" dirty="0" smtClean="0">
                          <a:solidFill>
                            <a:schemeClr val="tx1"/>
                          </a:solidFill>
                          <a:effectLst/>
                          <a:latin typeface="Times New Roman" panose="02020603050405020304" pitchFamily="18" charset="0"/>
                          <a:cs typeface="Times New Roman" panose="02020603050405020304" pitchFamily="18" charset="0"/>
                        </a:rPr>
                        <a:t>территорию </a:t>
                      </a:r>
                      <a:r>
                        <a:rPr lang="ru-RU" sz="1200" b="0" dirty="0">
                          <a:solidFill>
                            <a:schemeClr val="tx1"/>
                          </a:solidFill>
                          <a:effectLst/>
                          <a:latin typeface="Times New Roman" panose="02020603050405020304" pitchFamily="18" charset="0"/>
                          <a:cs typeface="Times New Roman" panose="02020603050405020304" pitchFamily="18" charset="0"/>
                        </a:rPr>
                        <a:t>Польши</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634" marR="306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31359">
                <a:tc>
                  <a:txBody>
                    <a:bodyPr/>
                    <a:lstStyle/>
                    <a:p>
                      <a:pPr>
                        <a:spcAft>
                          <a:spcPts val="0"/>
                        </a:spcAft>
                      </a:pPr>
                      <a:r>
                        <a:rPr lang="ru-RU" sz="1200" b="0" dirty="0" err="1">
                          <a:solidFill>
                            <a:schemeClr val="tx1"/>
                          </a:solidFill>
                          <a:effectLst/>
                          <a:latin typeface="Times New Roman" panose="02020603050405020304" pitchFamily="18" charset="0"/>
                          <a:cs typeface="Times New Roman" panose="02020603050405020304" pitchFamily="18" charset="0"/>
                        </a:rPr>
                        <a:t>Полесская</a:t>
                      </a:r>
                      <a:r>
                        <a:rPr lang="ru-RU" sz="1200" b="0" dirty="0">
                          <a:solidFill>
                            <a:schemeClr val="tx1"/>
                          </a:solidFill>
                          <a:effectLst/>
                          <a:latin typeface="Times New Roman" panose="02020603050405020304" pitchFamily="18" charset="0"/>
                          <a:cs typeface="Times New Roman" panose="02020603050405020304" pitchFamily="18" charset="0"/>
                        </a:rPr>
                        <a:t> седловина</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634" marR="30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20000"/>
                      </a:schemeClr>
                    </a:solidFill>
                  </a:tcPr>
                </a:tc>
                <a:tc>
                  <a:txBody>
                    <a:bodyPr/>
                    <a:lstStyle/>
                    <a:p>
                      <a:pPr algn="just">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На севере граница структуры проходит (с запада на восток) по </a:t>
                      </a:r>
                      <a:r>
                        <a:rPr lang="ru-RU" sz="1200" b="0" dirty="0" err="1">
                          <a:solidFill>
                            <a:schemeClr val="tx1"/>
                          </a:solidFill>
                          <a:effectLst/>
                          <a:latin typeface="Times New Roman" panose="02020603050405020304" pitchFamily="18" charset="0"/>
                          <a:cs typeface="Times New Roman" panose="02020603050405020304" pitchFamily="18" charset="0"/>
                        </a:rPr>
                        <a:t>Свислочскому</a:t>
                      </a:r>
                      <a:r>
                        <a:rPr lang="ru-RU" sz="1200" b="0" dirty="0">
                          <a:solidFill>
                            <a:schemeClr val="tx1"/>
                          </a:solidFill>
                          <a:effectLst/>
                          <a:latin typeface="Times New Roman" panose="02020603050405020304" pitchFamily="18" charset="0"/>
                          <a:cs typeface="Times New Roman" panose="02020603050405020304" pitchFamily="18" charset="0"/>
                        </a:rPr>
                        <a:t> разлому от границы с </a:t>
                      </a:r>
                      <a:r>
                        <a:rPr lang="ru-RU" sz="1200" b="0" dirty="0" err="1">
                          <a:solidFill>
                            <a:schemeClr val="tx1"/>
                          </a:solidFill>
                          <a:effectLst/>
                          <a:latin typeface="Times New Roman" panose="02020603050405020304" pitchFamily="18" charset="0"/>
                          <a:cs typeface="Times New Roman" panose="02020603050405020304" pitchFamily="18" charset="0"/>
                        </a:rPr>
                        <a:t>Подлясско</a:t>
                      </a:r>
                      <a:r>
                        <a:rPr lang="ru-RU" sz="1200" b="0" dirty="0">
                          <a:solidFill>
                            <a:schemeClr val="tx1"/>
                          </a:solidFill>
                          <a:effectLst/>
                          <a:latin typeface="Times New Roman" panose="02020603050405020304" pitchFamily="18" charset="0"/>
                          <a:cs typeface="Times New Roman" panose="02020603050405020304" pitchFamily="18" charset="0"/>
                        </a:rPr>
                        <a:t>-Брестской впадиной, изогипсе поверхности кристаллического фундамента -0,2 км и </a:t>
                      </a:r>
                      <a:r>
                        <a:rPr lang="ru-RU" sz="1200" b="0" dirty="0" err="1">
                          <a:solidFill>
                            <a:schemeClr val="tx1"/>
                          </a:solidFill>
                          <a:effectLst/>
                          <a:latin typeface="Times New Roman" panose="02020603050405020304" pitchFamily="18" charset="0"/>
                          <a:cs typeface="Times New Roman" panose="02020603050405020304" pitchFamily="18" charset="0"/>
                        </a:rPr>
                        <a:t>Ляховичскому</a:t>
                      </a:r>
                      <a:r>
                        <a:rPr lang="ru-RU" sz="1200" b="0" dirty="0">
                          <a:solidFill>
                            <a:schemeClr val="tx1"/>
                          </a:solidFill>
                          <a:effectLst/>
                          <a:latin typeface="Times New Roman" panose="02020603050405020304" pitchFamily="18" charset="0"/>
                          <a:cs typeface="Times New Roman" panose="02020603050405020304" pitchFamily="18" charset="0"/>
                        </a:rPr>
                        <a:t> разлому. На востоке – по изогипсе поверхности кристаллического фундамента -0,5 км и прерывающим ее локальным разломам (отделяют </a:t>
                      </a:r>
                      <a:r>
                        <a:rPr lang="ru-RU" sz="1200" b="0" dirty="0" err="1">
                          <a:solidFill>
                            <a:schemeClr val="tx1"/>
                          </a:solidFill>
                          <a:effectLst/>
                          <a:latin typeface="Times New Roman" panose="02020603050405020304" pitchFamily="18" charset="0"/>
                          <a:cs typeface="Times New Roman" panose="02020603050405020304" pitchFamily="18" charset="0"/>
                        </a:rPr>
                        <a:t>Полесскую</a:t>
                      </a:r>
                      <a:r>
                        <a:rPr lang="ru-RU" sz="1200" b="0" dirty="0">
                          <a:solidFill>
                            <a:schemeClr val="tx1"/>
                          </a:solidFill>
                          <a:effectLst/>
                          <a:latin typeface="Times New Roman" panose="02020603050405020304" pitchFamily="18" charset="0"/>
                          <a:cs typeface="Times New Roman" panose="02020603050405020304" pitchFamily="18" charset="0"/>
                        </a:rPr>
                        <a:t> седловину от </a:t>
                      </a:r>
                      <a:r>
                        <a:rPr lang="ru-RU" sz="1200" b="0" dirty="0" err="1">
                          <a:solidFill>
                            <a:schemeClr val="tx1"/>
                          </a:solidFill>
                          <a:effectLst/>
                          <a:latin typeface="Times New Roman" panose="02020603050405020304" pitchFamily="18" charset="0"/>
                          <a:cs typeface="Times New Roman" panose="02020603050405020304" pitchFamily="18" charset="0"/>
                        </a:rPr>
                        <a:t>Микашевичско-Житковичского</a:t>
                      </a:r>
                      <a:r>
                        <a:rPr lang="ru-RU" sz="1200" b="0" dirty="0">
                          <a:solidFill>
                            <a:schemeClr val="tx1"/>
                          </a:solidFill>
                          <a:effectLst/>
                          <a:latin typeface="Times New Roman" panose="02020603050405020304" pitchFamily="18" charset="0"/>
                          <a:cs typeface="Times New Roman" panose="02020603050405020304" pitchFamily="18" charset="0"/>
                        </a:rPr>
                        <a:t>  выступа). На юге граница структуры проходит по Северо-</a:t>
                      </a:r>
                      <a:r>
                        <a:rPr lang="ru-RU" sz="1200" b="0" dirty="0" err="1">
                          <a:solidFill>
                            <a:schemeClr val="tx1"/>
                          </a:solidFill>
                          <a:effectLst/>
                          <a:latin typeface="Times New Roman" panose="02020603050405020304" pitchFamily="18" charset="0"/>
                          <a:cs typeface="Times New Roman" panose="02020603050405020304" pitchFamily="18" charset="0"/>
                        </a:rPr>
                        <a:t>Ратновскому</a:t>
                      </a:r>
                      <a:r>
                        <a:rPr lang="ru-RU" sz="1200" b="0" dirty="0">
                          <a:solidFill>
                            <a:schemeClr val="tx1"/>
                          </a:solidFill>
                          <a:effectLst/>
                          <a:latin typeface="Times New Roman" panose="02020603050405020304" pitchFamily="18" charset="0"/>
                          <a:cs typeface="Times New Roman" panose="02020603050405020304" pitchFamily="18" charset="0"/>
                        </a:rPr>
                        <a:t> разлому, а на западе соответствует восточной границе </a:t>
                      </a:r>
                      <a:r>
                        <a:rPr lang="ru-RU" sz="1200" b="0" dirty="0" err="1">
                          <a:solidFill>
                            <a:schemeClr val="tx1"/>
                          </a:solidFill>
                          <a:effectLst/>
                          <a:latin typeface="Times New Roman" panose="02020603050405020304" pitchFamily="18" charset="0"/>
                          <a:cs typeface="Times New Roman" panose="02020603050405020304" pitchFamily="18" charset="0"/>
                        </a:rPr>
                        <a:t>Подлясско</a:t>
                      </a:r>
                      <a:r>
                        <a:rPr lang="ru-RU" sz="1200" b="0" dirty="0">
                          <a:solidFill>
                            <a:schemeClr val="tx1"/>
                          </a:solidFill>
                          <a:effectLst/>
                          <a:latin typeface="Times New Roman" panose="02020603050405020304" pitchFamily="18" charset="0"/>
                          <a:cs typeface="Times New Roman" panose="02020603050405020304" pitchFamily="18" charset="0"/>
                        </a:rPr>
                        <a:t>-Брестской впадины</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634" marR="306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20000"/>
                      </a:schemeClr>
                    </a:solidFill>
                  </a:tcPr>
                </a:tc>
              </a:tr>
              <a:tr h="457200">
                <a:tc>
                  <a:txBody>
                    <a:bodyPr/>
                    <a:lstStyle/>
                    <a:p>
                      <a:pPr>
                        <a:spcAft>
                          <a:spcPts val="0"/>
                        </a:spcAft>
                      </a:pPr>
                      <a:r>
                        <a:rPr lang="ru-RU" sz="1200" b="0" dirty="0" err="1" smtClean="0">
                          <a:solidFill>
                            <a:schemeClr val="tx1"/>
                          </a:solidFill>
                          <a:effectLst/>
                          <a:latin typeface="Times New Roman" panose="02020603050405020304" pitchFamily="18" charset="0"/>
                          <a:cs typeface="Times New Roman" panose="02020603050405020304" pitchFamily="18" charset="0"/>
                        </a:rPr>
                        <a:t>Микашевичско-Житковичский</a:t>
                      </a:r>
                      <a:r>
                        <a:rPr lang="ru-RU" sz="1200" b="0" dirty="0" smtClean="0">
                          <a:solidFill>
                            <a:schemeClr val="tx1"/>
                          </a:solidFill>
                          <a:effectLst/>
                          <a:latin typeface="Times New Roman" panose="02020603050405020304" pitchFamily="18" charset="0"/>
                          <a:cs typeface="Times New Roman" panose="02020603050405020304" pitchFamily="18" charset="0"/>
                        </a:rPr>
                        <a:t> </a:t>
                      </a:r>
                      <a:r>
                        <a:rPr lang="ru-RU" sz="1200" b="0" dirty="0">
                          <a:solidFill>
                            <a:schemeClr val="tx1"/>
                          </a:solidFill>
                          <a:effectLst/>
                          <a:latin typeface="Times New Roman" panose="02020603050405020304" pitchFamily="18" charset="0"/>
                          <a:cs typeface="Times New Roman" panose="02020603050405020304" pitchFamily="18" charset="0"/>
                        </a:rPr>
                        <a:t>выступ</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634" marR="30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На севере граница структуры проходит по изогипсе поверхности кристаллического фундамента -0,5 км, на востоке – продолжается на территорию Гомельской области, на юге и западе – оконтурена разломами разного порядка</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634" marR="306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2772">
                <a:tc>
                  <a:txBody>
                    <a:bodyPr/>
                    <a:lstStyle/>
                    <a:p>
                      <a:pP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Припятский прогиб</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634" marR="30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20000"/>
                      </a:schemeClr>
                    </a:solidFill>
                  </a:tcPr>
                </a:tc>
                <a:tc>
                  <a:txBody>
                    <a:bodyPr/>
                    <a:lstStyle/>
                    <a:p>
                      <a:pPr algn="just">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На территории области представлена только крайняя западная часть прогиба, граничащая с </a:t>
                      </a:r>
                      <a:r>
                        <a:rPr lang="ru-RU" sz="1200" b="0" dirty="0" err="1">
                          <a:solidFill>
                            <a:schemeClr val="tx1"/>
                          </a:solidFill>
                          <a:effectLst/>
                          <a:latin typeface="Times New Roman" panose="02020603050405020304" pitchFamily="18" charset="0"/>
                          <a:cs typeface="Times New Roman" panose="02020603050405020304" pitchFamily="18" charset="0"/>
                        </a:rPr>
                        <a:t>Полесской</a:t>
                      </a:r>
                      <a:r>
                        <a:rPr lang="ru-RU" sz="1200" b="0" dirty="0">
                          <a:solidFill>
                            <a:schemeClr val="tx1"/>
                          </a:solidFill>
                          <a:effectLst/>
                          <a:latin typeface="Times New Roman" panose="02020603050405020304" pitchFamily="18" charset="0"/>
                          <a:cs typeface="Times New Roman" panose="02020603050405020304" pitchFamily="18" charset="0"/>
                        </a:rPr>
                        <a:t> седловиной и ее </a:t>
                      </a:r>
                      <a:r>
                        <a:rPr lang="ru-RU" sz="1200" b="0" dirty="0" err="1">
                          <a:solidFill>
                            <a:schemeClr val="tx1"/>
                          </a:solidFill>
                          <a:effectLst/>
                          <a:latin typeface="Times New Roman" panose="02020603050405020304" pitchFamily="18" charset="0"/>
                          <a:cs typeface="Times New Roman" panose="02020603050405020304" pitchFamily="18" charset="0"/>
                        </a:rPr>
                        <a:t>Микашевичско-Житковичским</a:t>
                      </a:r>
                      <a:r>
                        <a:rPr lang="ru-RU" sz="1200" b="0" dirty="0">
                          <a:solidFill>
                            <a:schemeClr val="tx1"/>
                          </a:solidFill>
                          <a:effectLst/>
                          <a:latin typeface="Times New Roman" panose="02020603050405020304" pitchFamily="18" charset="0"/>
                          <a:cs typeface="Times New Roman" panose="02020603050405020304" pitchFamily="18" charset="0"/>
                        </a:rPr>
                        <a:t> выступом (границы указаны выше)</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634" marR="306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20000"/>
                      </a:schemeClr>
                    </a:solidFill>
                  </a:tcPr>
                </a:tc>
              </a:tr>
              <a:tr h="672737">
                <a:tc>
                  <a:txBody>
                    <a:bodyPr/>
                    <a:lstStyle/>
                    <a:p>
                      <a:pP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Белорусская </a:t>
                      </a:r>
                      <a:r>
                        <a:rPr lang="ru-RU" sz="1200" b="0" dirty="0" err="1">
                          <a:solidFill>
                            <a:schemeClr val="tx1"/>
                          </a:solidFill>
                          <a:effectLst/>
                          <a:latin typeface="Times New Roman" panose="02020603050405020304" pitchFamily="18" charset="0"/>
                          <a:cs typeface="Times New Roman" panose="02020603050405020304" pitchFamily="18" charset="0"/>
                        </a:rPr>
                        <a:t>антеклиза</a:t>
                      </a:r>
                      <a:r>
                        <a:rPr lang="ru-RU" sz="1200" b="0" dirty="0">
                          <a:solidFill>
                            <a:schemeClr val="tx1"/>
                          </a:solidFill>
                          <a:effectLst/>
                          <a:latin typeface="Times New Roman" panose="02020603050405020304" pitchFamily="18" charset="0"/>
                          <a:cs typeface="Times New Roman" panose="02020603050405020304" pitchFamily="18" charset="0"/>
                        </a:rPr>
                        <a:t> (</a:t>
                      </a:r>
                      <a:r>
                        <a:rPr lang="ru-RU" sz="1200" b="0" dirty="0" smtClean="0">
                          <a:solidFill>
                            <a:schemeClr val="tx1"/>
                          </a:solidFill>
                          <a:effectLst/>
                          <a:latin typeface="Times New Roman" panose="02020603050405020304" pitchFamily="18" charset="0"/>
                          <a:cs typeface="Times New Roman" panose="02020603050405020304" pitchFamily="18" charset="0"/>
                        </a:rPr>
                        <a:t>Центрально-Белорусский </a:t>
                      </a:r>
                      <a:r>
                        <a:rPr lang="ru-RU" sz="1200" b="0" dirty="0">
                          <a:solidFill>
                            <a:schemeClr val="tx1"/>
                          </a:solidFill>
                          <a:effectLst/>
                          <a:latin typeface="Times New Roman" panose="02020603050405020304" pitchFamily="18" charset="0"/>
                          <a:cs typeface="Times New Roman" panose="02020603050405020304" pitchFamily="18" charset="0"/>
                        </a:rPr>
                        <a:t>массив и </a:t>
                      </a:r>
                      <a:r>
                        <a:rPr lang="ru-RU" sz="1200" b="0" dirty="0" err="1">
                          <a:solidFill>
                            <a:schemeClr val="tx1"/>
                          </a:solidFill>
                          <a:effectLst/>
                          <a:latin typeface="Times New Roman" panose="02020603050405020304" pitchFamily="18" charset="0"/>
                          <a:cs typeface="Times New Roman" panose="02020603050405020304" pitchFamily="18" charset="0"/>
                        </a:rPr>
                        <a:t>Ивацевичский</a:t>
                      </a:r>
                      <a:r>
                        <a:rPr lang="ru-RU" sz="1200" b="0" dirty="0">
                          <a:solidFill>
                            <a:schemeClr val="tx1"/>
                          </a:solidFill>
                          <a:effectLst/>
                          <a:latin typeface="Times New Roman" panose="02020603050405020304" pitchFamily="18" charset="0"/>
                          <a:cs typeface="Times New Roman" panose="02020603050405020304" pitchFamily="18" charset="0"/>
                        </a:rPr>
                        <a:t> погребенный выступ)</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634" marR="30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Представлена на территории области своей крайней южной частью, где граничит с </a:t>
                      </a:r>
                      <a:r>
                        <a:rPr lang="ru-RU" sz="1200" b="0" dirty="0" err="1">
                          <a:solidFill>
                            <a:schemeClr val="tx1"/>
                          </a:solidFill>
                          <a:effectLst/>
                          <a:latin typeface="Times New Roman" panose="02020603050405020304" pitchFamily="18" charset="0"/>
                          <a:cs typeface="Times New Roman" panose="02020603050405020304" pitchFamily="18" charset="0"/>
                        </a:rPr>
                        <a:t>Полесской</a:t>
                      </a:r>
                      <a:r>
                        <a:rPr lang="ru-RU" sz="1200" b="0" dirty="0">
                          <a:solidFill>
                            <a:schemeClr val="tx1"/>
                          </a:solidFill>
                          <a:effectLst/>
                          <a:latin typeface="Times New Roman" panose="02020603050405020304" pitchFamily="18" charset="0"/>
                          <a:cs typeface="Times New Roman" panose="02020603050405020304" pitchFamily="18" charset="0"/>
                        </a:rPr>
                        <a:t> седловиной (граница указана выше). Граница между Центрально-Белорусский массивом и </a:t>
                      </a:r>
                      <a:r>
                        <a:rPr lang="ru-RU" sz="1200" b="0" dirty="0" err="1">
                          <a:solidFill>
                            <a:schemeClr val="tx1"/>
                          </a:solidFill>
                          <a:effectLst/>
                          <a:latin typeface="Times New Roman" panose="02020603050405020304" pitchFamily="18" charset="0"/>
                          <a:cs typeface="Times New Roman" panose="02020603050405020304" pitchFamily="18" charset="0"/>
                        </a:rPr>
                        <a:t>Ивацевичским</a:t>
                      </a:r>
                      <a:r>
                        <a:rPr lang="ru-RU" sz="1200" b="0" dirty="0">
                          <a:solidFill>
                            <a:schemeClr val="tx1"/>
                          </a:solidFill>
                          <a:effectLst/>
                          <a:latin typeface="Times New Roman" panose="02020603050405020304" pitchFamily="18" charset="0"/>
                          <a:cs typeface="Times New Roman" panose="02020603050405020304" pitchFamily="18" charset="0"/>
                        </a:rPr>
                        <a:t> погребенным выступом проходит </a:t>
                      </a:r>
                      <a:r>
                        <a:rPr lang="ru-RU" sz="1200" b="0" dirty="0" err="1">
                          <a:solidFill>
                            <a:schemeClr val="tx1"/>
                          </a:solidFill>
                          <a:effectLst/>
                          <a:latin typeface="Times New Roman" panose="02020603050405020304" pitchFamily="18" charset="0"/>
                          <a:cs typeface="Times New Roman" panose="02020603050405020304" pitchFamily="18" charset="0"/>
                        </a:rPr>
                        <a:t>Свислочскому</a:t>
                      </a:r>
                      <a:r>
                        <a:rPr lang="ru-RU" sz="1200" b="0" dirty="0">
                          <a:solidFill>
                            <a:schemeClr val="tx1"/>
                          </a:solidFill>
                          <a:effectLst/>
                          <a:latin typeface="Times New Roman" panose="02020603050405020304" pitchFamily="18" charset="0"/>
                          <a:cs typeface="Times New Roman" panose="02020603050405020304" pitchFamily="18" charset="0"/>
                        </a:rPr>
                        <a:t> и </a:t>
                      </a:r>
                      <a:r>
                        <a:rPr lang="ru-RU" sz="1200" b="0" dirty="0" err="1">
                          <a:solidFill>
                            <a:schemeClr val="tx1"/>
                          </a:solidFill>
                          <a:effectLst/>
                          <a:latin typeface="Times New Roman" panose="02020603050405020304" pitchFamily="18" charset="0"/>
                          <a:cs typeface="Times New Roman" panose="02020603050405020304" pitchFamily="18" charset="0"/>
                        </a:rPr>
                        <a:t>Ляховичскому</a:t>
                      </a:r>
                      <a:r>
                        <a:rPr lang="ru-RU" sz="1200" b="0" dirty="0">
                          <a:solidFill>
                            <a:schemeClr val="tx1"/>
                          </a:solidFill>
                          <a:effectLst/>
                          <a:latin typeface="Times New Roman" panose="02020603050405020304" pitchFamily="18" charset="0"/>
                          <a:cs typeface="Times New Roman" panose="02020603050405020304" pitchFamily="18" charset="0"/>
                        </a:rPr>
                        <a:t> разломам</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634" marR="306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81145">
                <a:tc>
                  <a:txBody>
                    <a:bodyPr/>
                    <a:lstStyle/>
                    <a:p>
                      <a:pPr>
                        <a:spcAft>
                          <a:spcPts val="0"/>
                        </a:spcAft>
                      </a:pPr>
                      <a:r>
                        <a:rPr lang="ru-RU" sz="1200" b="0" dirty="0" err="1">
                          <a:solidFill>
                            <a:schemeClr val="tx1"/>
                          </a:solidFill>
                          <a:effectLst/>
                          <a:latin typeface="Times New Roman" panose="02020603050405020304" pitchFamily="18" charset="0"/>
                          <a:cs typeface="Times New Roman" panose="02020603050405020304" pitchFamily="18" charset="0"/>
                        </a:rPr>
                        <a:t>Луковско-Ратновский</a:t>
                      </a:r>
                      <a:r>
                        <a:rPr lang="ru-RU" sz="1200" b="0" dirty="0">
                          <a:solidFill>
                            <a:schemeClr val="tx1"/>
                          </a:solidFill>
                          <a:effectLst/>
                          <a:latin typeface="Times New Roman" panose="02020603050405020304" pitchFamily="18" charset="0"/>
                          <a:cs typeface="Times New Roman" panose="02020603050405020304" pitchFamily="18" charset="0"/>
                        </a:rPr>
                        <a:t/>
                      </a:r>
                      <a:br>
                        <a:rPr lang="ru-RU" sz="1200" b="0" dirty="0">
                          <a:solidFill>
                            <a:schemeClr val="tx1"/>
                          </a:solidFill>
                          <a:effectLst/>
                          <a:latin typeface="Times New Roman" panose="02020603050405020304" pitchFamily="18" charset="0"/>
                          <a:cs typeface="Times New Roman" panose="02020603050405020304" pitchFamily="18" charset="0"/>
                        </a:rPr>
                      </a:br>
                      <a:r>
                        <a:rPr lang="ru-RU" sz="1200" b="0" dirty="0">
                          <a:solidFill>
                            <a:schemeClr val="tx1"/>
                          </a:solidFill>
                          <a:effectLst/>
                          <a:latin typeface="Times New Roman" panose="02020603050405020304" pitchFamily="18" charset="0"/>
                          <a:cs typeface="Times New Roman" panose="02020603050405020304" pitchFamily="18" charset="0"/>
                        </a:rPr>
                        <a:t>горст</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634" marR="30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20000"/>
                      </a:schemeClr>
                    </a:solidFill>
                  </a:tcPr>
                </a:tc>
                <a:tc>
                  <a:txBody>
                    <a:bodyPr/>
                    <a:lstStyle/>
                    <a:p>
                      <a:pPr algn="just">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На севере граница проходит по Северо-</a:t>
                      </a:r>
                      <a:r>
                        <a:rPr lang="ru-RU" sz="1200" b="0" dirty="0" err="1">
                          <a:solidFill>
                            <a:schemeClr val="tx1"/>
                          </a:solidFill>
                          <a:effectLst/>
                          <a:latin typeface="Times New Roman" panose="02020603050405020304" pitchFamily="18" charset="0"/>
                          <a:cs typeface="Times New Roman" panose="02020603050405020304" pitchFamily="18" charset="0"/>
                        </a:rPr>
                        <a:t>Ратновскому</a:t>
                      </a:r>
                      <a:r>
                        <a:rPr lang="ru-RU" sz="1200" b="0" dirty="0">
                          <a:solidFill>
                            <a:schemeClr val="tx1"/>
                          </a:solidFill>
                          <a:effectLst/>
                          <a:latin typeface="Times New Roman" panose="02020603050405020304" pitchFamily="18" charset="0"/>
                          <a:cs typeface="Times New Roman" panose="02020603050405020304" pitchFamily="18" charset="0"/>
                        </a:rPr>
                        <a:t> разлому. На востоке структура продолжается на территорию Украины. На юге граница проходит по Южно-</a:t>
                      </a:r>
                      <a:r>
                        <a:rPr lang="ru-RU" sz="1200" b="0" dirty="0" err="1">
                          <a:solidFill>
                            <a:schemeClr val="tx1"/>
                          </a:solidFill>
                          <a:effectLst/>
                          <a:latin typeface="Times New Roman" panose="02020603050405020304" pitchFamily="18" charset="0"/>
                          <a:cs typeface="Times New Roman" panose="02020603050405020304" pitchFamily="18" charset="0"/>
                        </a:rPr>
                        <a:t>Ратновскому</a:t>
                      </a:r>
                      <a:r>
                        <a:rPr lang="ru-RU" sz="1200" b="0" dirty="0">
                          <a:solidFill>
                            <a:schemeClr val="tx1"/>
                          </a:solidFill>
                          <a:effectLst/>
                          <a:latin typeface="Times New Roman" panose="02020603050405020304" pitchFamily="18" charset="0"/>
                          <a:cs typeface="Times New Roman" panose="02020603050405020304" pitchFamily="18" charset="0"/>
                        </a:rPr>
                        <a:t> разлому. На западе структура продолжается на территорию Польши</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634" marR="306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20000"/>
                      </a:schemeClr>
                    </a:solidFill>
                  </a:tcPr>
                </a:tc>
              </a:tr>
            </a:tbl>
          </a:graphicData>
        </a:graphic>
      </p:graphicFrame>
      <p:sp>
        <p:nvSpPr>
          <p:cNvPr id="9" name="Вертикальный текст 2"/>
          <p:cNvSpPr txBox="1">
            <a:spLocks/>
          </p:cNvSpPr>
          <p:nvPr/>
        </p:nvSpPr>
        <p:spPr>
          <a:xfrm>
            <a:off x="195281" y="920580"/>
            <a:ext cx="10322505" cy="258674"/>
          </a:xfrm>
          <a:prstGeom prst="rect">
            <a:avLst/>
          </a:prstGeom>
          <a:noFill/>
          <a:ln>
            <a:noFill/>
          </a:ln>
        </p:spPr>
        <p:txBody>
          <a:bodyPr vert="horz" lIns="91440" tIns="45720" rIns="91440" bIns="45720" rtlCol="0">
            <a:normAutofit fontScale="92500" lnSpcReduction="10000"/>
          </a:bodyPr>
          <a:lstStyle>
            <a:lvl1pPr marL="0" indent="0" algn="l" defTabSz="914400" rtl="0" eaLnBrk="1" latinLnBrk="0" hangingPunct="1">
              <a:lnSpc>
                <a:spcPct val="90000"/>
              </a:lnSpc>
              <a:spcBef>
                <a:spcPts val="1000"/>
              </a:spcBef>
              <a:buFontTx/>
              <a:buNone/>
              <a:defRPr sz="1400" kern="1200">
                <a:solidFill>
                  <a:schemeClr val="tx1"/>
                </a:solidFill>
                <a:latin typeface="Times New Roman" panose="02020603050405020304" pitchFamily="18" charset="0"/>
                <a:ea typeface="+mn-ea"/>
                <a:cs typeface="Times New Roman" panose="02020603050405020304" pitchFamily="18" charset="0"/>
              </a:defRPr>
            </a:lvl1pPr>
            <a:lvl2pPr marL="457200" indent="0" algn="l" defTabSz="914400" rtl="0" eaLnBrk="1" latinLnBrk="0" hangingPunct="1">
              <a:lnSpc>
                <a:spcPct val="90000"/>
              </a:lnSpc>
              <a:spcBef>
                <a:spcPts val="500"/>
              </a:spcBef>
              <a:buFontTx/>
              <a:buNone/>
              <a:defRPr sz="2000" kern="1200">
                <a:solidFill>
                  <a:schemeClr val="tx1"/>
                </a:solidFill>
                <a:latin typeface="Times New Roman" panose="02020603050405020304" pitchFamily="18" charset="0"/>
                <a:ea typeface="+mn-ea"/>
                <a:cs typeface="Times New Roman" panose="02020603050405020304" pitchFamily="18" charset="0"/>
              </a:defRPr>
            </a:lvl2pPr>
            <a:lvl3pPr marL="914400" indent="0" algn="l" defTabSz="914400" rtl="0" eaLnBrk="1" latinLnBrk="0" hangingPunct="1">
              <a:lnSpc>
                <a:spcPct val="90000"/>
              </a:lnSpc>
              <a:spcBef>
                <a:spcPts val="500"/>
              </a:spcBef>
              <a:buFontTx/>
              <a:buNone/>
              <a:defRPr sz="2000" kern="1200">
                <a:solidFill>
                  <a:schemeClr val="tx1"/>
                </a:solidFill>
                <a:latin typeface="Times New Roman" panose="02020603050405020304" pitchFamily="18" charset="0"/>
                <a:ea typeface="+mn-ea"/>
                <a:cs typeface="Times New Roman" panose="02020603050405020304" pitchFamily="18" charset="0"/>
              </a:defRPr>
            </a:lvl3pPr>
            <a:lvl4pPr marL="1371600" indent="0" algn="l" defTabSz="914400" rtl="0" eaLnBrk="1" latinLnBrk="0" hangingPunct="1">
              <a:lnSpc>
                <a:spcPct val="90000"/>
              </a:lnSpc>
              <a:spcBef>
                <a:spcPts val="500"/>
              </a:spcBef>
              <a:buFontTx/>
              <a:buNone/>
              <a:defRPr sz="2000" kern="1200">
                <a:solidFill>
                  <a:schemeClr val="tx1"/>
                </a:solidFill>
                <a:latin typeface="Times New Roman" panose="02020603050405020304" pitchFamily="18" charset="0"/>
                <a:ea typeface="+mn-ea"/>
                <a:cs typeface="Times New Roman" panose="02020603050405020304" pitchFamily="18" charset="0"/>
              </a:defRPr>
            </a:lvl4pPr>
            <a:lvl5pPr marL="1828800" indent="0" algn="l" defTabSz="914400" rtl="0" eaLnBrk="1" latinLnBrk="0" hangingPunct="1">
              <a:lnSpc>
                <a:spcPct val="90000"/>
              </a:lnSpc>
              <a:spcBef>
                <a:spcPts val="500"/>
              </a:spcBef>
              <a:buFontTx/>
              <a:buNone/>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u-RU" dirty="0" smtClean="0"/>
              <a:t>Таблица 1.1 – Особенности границ основных тектонических структур</a:t>
            </a:r>
            <a:r>
              <a:rPr lang="en-US" dirty="0" smtClean="0"/>
              <a:t> </a:t>
            </a:r>
            <a:r>
              <a:rPr lang="ru-RU" dirty="0" smtClean="0"/>
              <a:t>Брестской области, по [2]</a:t>
            </a:r>
            <a:endParaRPr lang="ru-RU" dirty="0"/>
          </a:p>
        </p:txBody>
      </p:sp>
    </p:spTree>
    <p:extLst>
      <p:ext uri="{BB962C8B-B14F-4D97-AF65-F5344CB8AC3E}">
        <p14:creationId xmlns:p14="http://schemas.microsoft.com/office/powerpoint/2010/main" val="11937656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Лабораторная работа № 1. Геологическое строение и </a:t>
            </a:r>
            <a:r>
              <a:rPr lang="ru-RU" dirty="0" smtClean="0"/>
              <a:t/>
            </a:r>
            <a:br>
              <a:rPr lang="ru-RU" dirty="0" smtClean="0"/>
            </a:br>
            <a:r>
              <a:rPr lang="ru-RU" dirty="0" smtClean="0"/>
              <a:t>полезные </a:t>
            </a:r>
            <a:r>
              <a:rPr lang="ru-RU" dirty="0"/>
              <a:t>ископаемые Брестской области</a:t>
            </a:r>
          </a:p>
        </p:txBody>
      </p:sp>
      <p:sp>
        <p:nvSpPr>
          <p:cNvPr id="3" name="Вертикальный текст 2"/>
          <p:cNvSpPr>
            <a:spLocks noGrp="1"/>
          </p:cNvSpPr>
          <p:nvPr>
            <p:ph type="body" orient="vert" idx="14"/>
          </p:nvPr>
        </p:nvSpPr>
        <p:spPr/>
        <p:txBody>
          <a:bodyPr/>
          <a:lstStyle/>
          <a:p>
            <a:pPr indent="361950" algn="just"/>
            <a:r>
              <a:rPr lang="ru-RU" b="1" dirty="0"/>
              <a:t>Задание 1.2. </a:t>
            </a:r>
            <a:r>
              <a:rPr lang="ru-RU" u="sng" dirty="0"/>
              <a:t>Составить карту-схему «Разрабатываемые месторождения полезных ископаемых Брестской области».</a:t>
            </a:r>
            <a:endParaRPr lang="ru-RU" dirty="0"/>
          </a:p>
          <a:p>
            <a:pPr indent="361950" algn="just">
              <a:lnSpc>
                <a:spcPct val="100000"/>
              </a:lnSpc>
              <a:spcBef>
                <a:spcPts val="0"/>
              </a:spcBef>
            </a:pPr>
            <a:r>
              <a:rPr lang="ru-RU" dirty="0"/>
              <a:t>Задание выполняется по картам «Полезные ископаемые </a:t>
            </a:r>
            <a:r>
              <a:rPr lang="ru-RU" dirty="0" err="1"/>
              <a:t>дочетвертичных</a:t>
            </a:r>
            <a:r>
              <a:rPr lang="ru-RU" dirty="0"/>
              <a:t> отложений» и «Полезные ископаемые четвертичных отложений» [</a:t>
            </a:r>
            <a:r>
              <a:rPr lang="ru-RU" dirty="0">
                <a:hlinkClick r:id="rId2" action="ppaction://hlinksldjump"/>
              </a:rPr>
              <a:t>1, с. 56–57</a:t>
            </a:r>
            <a:r>
              <a:rPr lang="ru-RU" dirty="0"/>
              <a:t>]. Все разрабатываемые месторождения по номенклатурному списку (</a:t>
            </a:r>
            <a:r>
              <a:rPr lang="ru-RU" dirty="0">
                <a:hlinkClick r:id="rId3" action="ppaction://hlinksldjump"/>
              </a:rPr>
              <a:t>Приложение А</a:t>
            </a:r>
            <a:r>
              <a:rPr lang="ru-RU" dirty="0"/>
              <a:t>) наносятся на составленную схему тектонического районирования Брестской области, величина значка должна показывать величину месторождения (большое, среднее, малое). Используются только принятые для обозначения полезных ископаемых значки. Месторождения должны быть пронумерованы на карте и подписаны в ее легенде.</a:t>
            </a:r>
          </a:p>
          <a:p>
            <a:pPr indent="361950" algn="just"/>
            <a:r>
              <a:rPr lang="ru-RU" b="1" dirty="0"/>
              <a:t>Задание 1.3. </a:t>
            </a:r>
            <a:r>
              <a:rPr lang="ru-RU" u="sng" dirty="0"/>
              <a:t>Определить степень освоенности месторождений различных полезных ископаемых в пределах Брестской области.</a:t>
            </a:r>
            <a:endParaRPr lang="ru-RU" dirty="0"/>
          </a:p>
          <a:p>
            <a:pPr indent="361950" algn="just">
              <a:lnSpc>
                <a:spcPct val="100000"/>
              </a:lnSpc>
              <a:spcBef>
                <a:spcPts val="0"/>
              </a:spcBef>
            </a:pPr>
            <a:r>
              <a:rPr lang="ru-RU" dirty="0"/>
              <a:t>Задание выполняется по картам «Полезные ископаемые </a:t>
            </a:r>
            <a:r>
              <a:rPr lang="ru-RU" dirty="0" err="1"/>
              <a:t>дочетвертичных</a:t>
            </a:r>
            <a:r>
              <a:rPr lang="ru-RU" dirty="0"/>
              <a:t> отложений» и «Полезные ископаемые четвертичных отложений» [</a:t>
            </a:r>
            <a:r>
              <a:rPr lang="ru-RU" dirty="0">
                <a:hlinkClick r:id="rId2" action="ppaction://hlinksldjump"/>
              </a:rPr>
              <a:t>1, с. 56–57</a:t>
            </a:r>
            <a:r>
              <a:rPr lang="ru-RU" dirty="0"/>
              <a:t>]. По результатам их изучения заполняется таблица 1.2.</a:t>
            </a:r>
          </a:p>
          <a:p>
            <a:r>
              <a:rPr lang="ru-RU" sz="1200" dirty="0"/>
              <a:t>Таблица 1.2 – Освоенность крупных (1), средних (2) и малых (3</a:t>
            </a:r>
            <a:r>
              <a:rPr lang="ru-RU" sz="1200" dirty="0" smtClean="0"/>
              <a:t>)</a:t>
            </a:r>
            <a:r>
              <a:rPr lang="en-US" sz="1200" dirty="0" smtClean="0"/>
              <a:t> </a:t>
            </a:r>
            <a:r>
              <a:rPr lang="ru-RU" sz="1200" dirty="0" smtClean="0"/>
              <a:t>месторождений </a:t>
            </a:r>
            <a:r>
              <a:rPr lang="ru-RU" sz="1200" dirty="0"/>
              <a:t>полезных ископаемых Брестской области</a:t>
            </a:r>
          </a:p>
          <a:p>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4261918266"/>
              </p:ext>
            </p:extLst>
          </p:nvPr>
        </p:nvGraphicFramePr>
        <p:xfrm>
          <a:off x="193570" y="3316142"/>
          <a:ext cx="10151908" cy="2926080"/>
        </p:xfrm>
        <a:graphic>
          <a:graphicData uri="http://schemas.openxmlformats.org/drawingml/2006/table">
            <a:tbl>
              <a:tblPr firstRow="1" firstCol="1" lastRow="1" lastCol="1" bandRow="1" bandCol="1">
                <a:tableStyleId>{5C22544A-7EE6-4342-B048-85BDC9FD1C3A}</a:tableStyleId>
              </a:tblPr>
              <a:tblGrid>
                <a:gridCol w="2675611"/>
                <a:gridCol w="2675611"/>
                <a:gridCol w="765892"/>
                <a:gridCol w="823763"/>
                <a:gridCol w="797441"/>
                <a:gridCol w="839972"/>
                <a:gridCol w="818707"/>
                <a:gridCol w="754911"/>
              </a:tblGrid>
              <a:tr h="179482">
                <a:tc rowSpan="3" gridSpan="2">
                  <a:txBody>
                    <a:bodyPr/>
                    <a:lstStyle/>
                    <a:p>
                      <a:pPr algn="ctr">
                        <a:spcAft>
                          <a:spcPts val="0"/>
                        </a:spcAft>
                      </a:pPr>
                      <a:r>
                        <a:rPr lang="ru-RU" sz="1200" b="0" dirty="0" smtClean="0">
                          <a:solidFill>
                            <a:schemeClr val="bg1"/>
                          </a:solidFill>
                          <a:effectLst/>
                          <a:latin typeface="Times New Roman" panose="02020603050405020304" pitchFamily="18" charset="0"/>
                          <a:cs typeface="Times New Roman" panose="02020603050405020304" pitchFamily="18" charset="0"/>
                        </a:rPr>
                        <a:t>Полезные</a:t>
                      </a:r>
                      <a:r>
                        <a:rPr lang="en-US" sz="1200" b="0" dirty="0" smtClean="0">
                          <a:solidFill>
                            <a:schemeClr val="bg1"/>
                          </a:solidFill>
                          <a:effectLst/>
                          <a:latin typeface="Times New Roman" panose="02020603050405020304" pitchFamily="18" charset="0"/>
                          <a:cs typeface="Times New Roman" panose="02020603050405020304" pitchFamily="18" charset="0"/>
                        </a:rPr>
                        <a:t> </a:t>
                      </a:r>
                      <a:r>
                        <a:rPr lang="ru-RU" sz="1200" b="0" dirty="0" smtClean="0">
                          <a:solidFill>
                            <a:schemeClr val="bg1"/>
                          </a:solidFill>
                          <a:effectLst/>
                          <a:latin typeface="Times New Roman" panose="02020603050405020304" pitchFamily="18" charset="0"/>
                          <a:cs typeface="Times New Roman" panose="02020603050405020304" pitchFamily="18" charset="0"/>
                        </a:rPr>
                        <a:t>ископаемые</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rowSpan="3" hMerge="1">
                  <a:txBody>
                    <a:bodyPr/>
                    <a:lstStyle/>
                    <a:p>
                      <a:endParaRPr lang="ru-RU"/>
                    </a:p>
                  </a:txBody>
                  <a:tcPr/>
                </a:tc>
                <a:tc gridSpan="6">
                  <a:txBody>
                    <a:bodyPr/>
                    <a:lstStyle/>
                    <a:p>
                      <a:pPr algn="ctr">
                        <a:spcAft>
                          <a:spcPts val="0"/>
                        </a:spcAft>
                      </a:pPr>
                      <a:r>
                        <a:rPr lang="ru-RU" sz="1200" b="0" dirty="0">
                          <a:solidFill>
                            <a:schemeClr val="bg1"/>
                          </a:solidFill>
                          <a:effectLst/>
                          <a:latin typeface="Times New Roman" panose="02020603050405020304" pitchFamily="18" charset="0"/>
                          <a:cs typeface="Times New Roman" panose="02020603050405020304" pitchFamily="18" charset="0"/>
                        </a:rPr>
                        <a:t>Количество месторождений</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79482">
                <a:tc gridSpan="2" vMerge="1">
                  <a:txBody>
                    <a:bodyPr/>
                    <a:lstStyle/>
                    <a:p>
                      <a:endParaRPr lang="ru-RU"/>
                    </a:p>
                  </a:txBody>
                  <a:tcPr/>
                </a:tc>
                <a:tc hMerge="1" vMerge="1">
                  <a:txBody>
                    <a:bodyPr/>
                    <a:lstStyle/>
                    <a:p>
                      <a:endParaRPr lang="ru-RU"/>
                    </a:p>
                  </a:txBody>
                  <a:tcPr/>
                </a:tc>
                <a:tc gridSpan="3">
                  <a:txBody>
                    <a:bodyPr/>
                    <a:lstStyle/>
                    <a:p>
                      <a:pPr algn="ctr">
                        <a:spcAft>
                          <a:spcPts val="0"/>
                        </a:spcAft>
                      </a:pPr>
                      <a:r>
                        <a:rPr lang="ru-RU" sz="1200" b="0" dirty="0">
                          <a:solidFill>
                            <a:schemeClr val="bg1"/>
                          </a:solidFill>
                          <a:effectLst/>
                          <a:latin typeface="Times New Roman" panose="02020603050405020304" pitchFamily="18" charset="0"/>
                          <a:cs typeface="Times New Roman" panose="02020603050405020304" pitchFamily="18" charset="0"/>
                        </a:rPr>
                        <a:t>разрабатываемых</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hMerge="1">
                  <a:txBody>
                    <a:bodyPr/>
                    <a:lstStyle/>
                    <a:p>
                      <a:endParaRPr lang="ru-RU"/>
                    </a:p>
                  </a:txBody>
                  <a:tcPr/>
                </a:tc>
                <a:tc hMerge="1">
                  <a:txBody>
                    <a:bodyPr/>
                    <a:lstStyle/>
                    <a:p>
                      <a:endParaRPr lang="ru-RU"/>
                    </a:p>
                  </a:txBody>
                  <a:tcPr/>
                </a:tc>
                <a:tc gridSpan="3">
                  <a:txBody>
                    <a:bodyPr/>
                    <a:lstStyle/>
                    <a:p>
                      <a:pPr algn="ctr">
                        <a:spcAft>
                          <a:spcPts val="0"/>
                        </a:spcAft>
                      </a:pPr>
                      <a:r>
                        <a:rPr lang="ru-RU" sz="1200" b="0" dirty="0">
                          <a:solidFill>
                            <a:schemeClr val="bg1"/>
                          </a:solidFill>
                          <a:effectLst/>
                          <a:latin typeface="Times New Roman" panose="02020603050405020304" pitchFamily="18" charset="0"/>
                          <a:cs typeface="Times New Roman" panose="02020603050405020304" pitchFamily="18" charset="0"/>
                        </a:rPr>
                        <a:t>неразрабатываемых</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hMerge="1">
                  <a:txBody>
                    <a:bodyPr/>
                    <a:lstStyle/>
                    <a:p>
                      <a:endParaRPr lang="ru-RU"/>
                    </a:p>
                  </a:txBody>
                  <a:tcPr/>
                </a:tc>
                <a:tc hMerge="1">
                  <a:txBody>
                    <a:bodyPr/>
                    <a:lstStyle/>
                    <a:p>
                      <a:endParaRPr lang="ru-RU"/>
                    </a:p>
                  </a:txBody>
                  <a:tcPr/>
                </a:tc>
              </a:tr>
              <a:tr h="179482">
                <a:tc gridSpan="2" vMerge="1">
                  <a:txBody>
                    <a:bodyPr/>
                    <a:lstStyle/>
                    <a:p>
                      <a:endParaRPr lang="ru-RU"/>
                    </a:p>
                  </a:txBody>
                  <a:tcPr/>
                </a:tc>
                <a:tc hMerge="1" vMerge="1">
                  <a:txBody>
                    <a:bodyPr/>
                    <a:lstStyle/>
                    <a:p>
                      <a:endParaRPr lang="ru-RU"/>
                    </a:p>
                  </a:txBody>
                  <a:tcPr/>
                </a:tc>
                <a:tc>
                  <a:txBody>
                    <a:bodyPr/>
                    <a:lstStyle/>
                    <a:p>
                      <a:pPr algn="ctr">
                        <a:spcAft>
                          <a:spcPts val="0"/>
                        </a:spcAft>
                      </a:pPr>
                      <a:r>
                        <a:rPr lang="ru-RU" sz="1200" b="0" i="1" dirty="0">
                          <a:solidFill>
                            <a:schemeClr val="bg1"/>
                          </a:solidFill>
                          <a:effectLst/>
                          <a:latin typeface="Times New Roman" panose="02020603050405020304" pitchFamily="18" charset="0"/>
                          <a:cs typeface="Times New Roman" panose="02020603050405020304" pitchFamily="18" charset="0"/>
                        </a:rPr>
                        <a:t>1</a:t>
                      </a:r>
                      <a:endParaRPr lang="ru-RU" sz="1200" b="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i="1" dirty="0">
                          <a:solidFill>
                            <a:schemeClr val="bg1"/>
                          </a:solidFill>
                          <a:effectLst/>
                          <a:latin typeface="Times New Roman" panose="02020603050405020304" pitchFamily="18" charset="0"/>
                          <a:cs typeface="Times New Roman" panose="02020603050405020304" pitchFamily="18" charset="0"/>
                        </a:rPr>
                        <a:t>2</a:t>
                      </a:r>
                      <a:endParaRPr lang="ru-RU" sz="1200" b="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i="1" dirty="0">
                          <a:solidFill>
                            <a:schemeClr val="bg1"/>
                          </a:solidFill>
                          <a:effectLst/>
                          <a:latin typeface="Times New Roman" panose="02020603050405020304" pitchFamily="18" charset="0"/>
                          <a:cs typeface="Times New Roman" panose="02020603050405020304" pitchFamily="18" charset="0"/>
                        </a:rPr>
                        <a:t>3</a:t>
                      </a:r>
                      <a:endParaRPr lang="ru-RU" sz="1200" b="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i="1" dirty="0">
                          <a:solidFill>
                            <a:schemeClr val="bg1"/>
                          </a:solidFill>
                          <a:effectLst/>
                          <a:latin typeface="Times New Roman" panose="02020603050405020304" pitchFamily="18" charset="0"/>
                          <a:cs typeface="Times New Roman" panose="02020603050405020304" pitchFamily="18" charset="0"/>
                        </a:rPr>
                        <a:t>1</a:t>
                      </a:r>
                      <a:endParaRPr lang="ru-RU" sz="1200" b="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i="1" dirty="0">
                          <a:solidFill>
                            <a:schemeClr val="bg1"/>
                          </a:solidFill>
                          <a:effectLst/>
                          <a:latin typeface="Times New Roman" panose="02020603050405020304" pitchFamily="18" charset="0"/>
                          <a:cs typeface="Times New Roman" panose="02020603050405020304" pitchFamily="18" charset="0"/>
                        </a:rPr>
                        <a:t>2</a:t>
                      </a:r>
                      <a:endParaRPr lang="ru-RU" sz="1200" b="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i="1" dirty="0">
                          <a:solidFill>
                            <a:schemeClr val="bg1"/>
                          </a:solidFill>
                          <a:effectLst/>
                          <a:latin typeface="Times New Roman" panose="02020603050405020304" pitchFamily="18" charset="0"/>
                          <a:cs typeface="Times New Roman" panose="02020603050405020304" pitchFamily="18" charset="0"/>
                        </a:rPr>
                        <a:t>3</a:t>
                      </a:r>
                      <a:endParaRPr lang="ru-RU" sz="1200" b="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r>
              <a:tr h="179482">
                <a:tc rowSpan="7">
                  <a:txBody>
                    <a:bodyPr/>
                    <a:lstStyle/>
                    <a:p>
                      <a:pPr algn="ctr">
                        <a:spcAft>
                          <a:spcPts val="0"/>
                        </a:spcAft>
                      </a:pPr>
                      <a:r>
                        <a:rPr lang="ru-RU" sz="1200" dirty="0" err="1" smtClean="0">
                          <a:solidFill>
                            <a:schemeClr val="tx1"/>
                          </a:solidFill>
                          <a:effectLst/>
                          <a:latin typeface="Times New Roman" panose="02020603050405020304" pitchFamily="18" charset="0"/>
                          <a:cs typeface="Times New Roman" panose="02020603050405020304" pitchFamily="18" charset="0"/>
                        </a:rPr>
                        <a:t>Дочетвертичного</a:t>
                      </a:r>
                      <a:r>
                        <a:rPr lang="ru-RU" sz="1200" dirty="0" smtClean="0">
                          <a:solidFill>
                            <a:schemeClr val="tx1"/>
                          </a:solidFill>
                          <a:effectLst/>
                          <a:latin typeface="Times New Roman" panose="02020603050405020304" pitchFamily="18" charset="0"/>
                          <a:cs typeface="Times New Roman" panose="02020603050405020304" pitchFamily="18" charset="0"/>
                        </a:rPr>
                        <a:t> </a:t>
                      </a:r>
                      <a:r>
                        <a:rPr lang="ru-RU" sz="1200" dirty="0">
                          <a:solidFill>
                            <a:schemeClr val="tx1"/>
                          </a:solidFill>
                          <a:effectLst/>
                          <a:latin typeface="Times New Roman" panose="02020603050405020304" pitchFamily="18" charset="0"/>
                          <a:cs typeface="Times New Roman" panose="02020603050405020304" pitchFamily="18" charset="0"/>
                        </a:rPr>
                        <a:t>возраста</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just">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Каолин</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179482">
                <a:tc vMerge="1">
                  <a:txBody>
                    <a:bodyPr/>
                    <a:lstStyle/>
                    <a:p>
                      <a:endParaRPr lang="ru-RU"/>
                    </a:p>
                  </a:txBody>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Мел</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179482">
                <a:tc vMerge="1">
                  <a:txBody>
                    <a:bodyPr/>
                    <a:lstStyle/>
                    <a:p>
                      <a:endParaRPr lang="ru-RU"/>
                    </a:p>
                  </a:txBody>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Глины кирпичные</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179482">
                <a:tc vMerge="1">
                  <a:txBody>
                    <a:bodyPr/>
                    <a:lstStyle/>
                    <a:p>
                      <a:endParaRPr lang="ru-RU"/>
                    </a:p>
                  </a:txBody>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Глины тугоплавкие</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179482">
                <a:tc vMerge="1">
                  <a:txBody>
                    <a:bodyPr/>
                    <a:lstStyle/>
                    <a:p>
                      <a:endParaRPr lang="ru-RU"/>
                    </a:p>
                  </a:txBody>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Песок формовочный</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179482">
                <a:tc vMerge="1">
                  <a:txBody>
                    <a:bodyPr/>
                    <a:lstStyle/>
                    <a:p>
                      <a:endParaRPr lang="ru-RU"/>
                    </a:p>
                  </a:txBody>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Песок стекольный</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179482">
                <a:tc vMerge="1">
                  <a:txBody>
                    <a:bodyPr/>
                    <a:lstStyle/>
                    <a:p>
                      <a:endParaRPr lang="ru-RU"/>
                    </a:p>
                  </a:txBody>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Камень строительный</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179482">
                <a:tc rowSpan="6">
                  <a:txBody>
                    <a:bodyPr/>
                    <a:lstStyle/>
                    <a:p>
                      <a:pPr algn="ctr">
                        <a:spcAft>
                          <a:spcPts val="0"/>
                        </a:spcAft>
                      </a:pPr>
                      <a:r>
                        <a:rPr lang="ru-RU" sz="1200" spc="30" dirty="0" smtClean="0">
                          <a:solidFill>
                            <a:schemeClr val="tx1"/>
                          </a:solidFill>
                          <a:effectLst/>
                          <a:latin typeface="Times New Roman" panose="02020603050405020304" pitchFamily="18" charset="0"/>
                          <a:cs typeface="Times New Roman" panose="02020603050405020304" pitchFamily="18" charset="0"/>
                        </a:rPr>
                        <a:t>Четвертичного </a:t>
                      </a:r>
                      <a:r>
                        <a:rPr lang="ru-RU" sz="1200" spc="30" dirty="0">
                          <a:solidFill>
                            <a:schemeClr val="tx1"/>
                          </a:solidFill>
                          <a:effectLst/>
                          <a:latin typeface="Times New Roman" panose="02020603050405020304" pitchFamily="18" charset="0"/>
                          <a:cs typeface="Times New Roman" panose="02020603050405020304" pitchFamily="18" charset="0"/>
                        </a:rPr>
                        <a:t>возраста</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just">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Мел</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179482">
                <a:tc vMerge="1">
                  <a:txBody>
                    <a:bodyPr/>
                    <a:lstStyle/>
                    <a:p>
                      <a:endParaRPr lang="ru-RU"/>
                    </a:p>
                  </a:txBody>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Глины кирпичные</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179482">
                <a:tc vMerge="1">
                  <a:txBody>
                    <a:bodyPr/>
                    <a:lstStyle/>
                    <a:p>
                      <a:endParaRPr lang="ru-RU"/>
                    </a:p>
                  </a:txBody>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Глины цементные</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179482">
                <a:tc vMerge="1">
                  <a:txBody>
                    <a:bodyPr/>
                    <a:lstStyle/>
                    <a:p>
                      <a:endParaRPr lang="ru-RU"/>
                    </a:p>
                  </a:txBody>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Песчано-гравийная смесь</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179482">
                <a:tc vMerge="1">
                  <a:txBody>
                    <a:bodyPr/>
                    <a:lstStyle/>
                    <a:p>
                      <a:endParaRPr lang="ru-RU"/>
                    </a:p>
                  </a:txBody>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Песок строительный</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179482">
                <a:tc vMerge="1">
                  <a:txBody>
                    <a:bodyPr/>
                    <a:lstStyle/>
                    <a:p>
                      <a:endParaRPr lang="ru-RU"/>
                    </a:p>
                  </a:txBody>
                  <a:tcPr/>
                </a:tc>
                <a:tc>
                  <a:txBody>
                    <a:bodyPr/>
                    <a:lstStyle/>
                    <a:p>
                      <a:pPr>
                        <a:spcAft>
                          <a:spcPts val="0"/>
                        </a:spcAft>
                      </a:pPr>
                      <a:r>
                        <a:rPr lang="ru-RU" sz="1200" b="0" dirty="0" smtClean="0">
                          <a:solidFill>
                            <a:schemeClr val="tx1"/>
                          </a:solidFill>
                          <a:effectLst/>
                          <a:latin typeface="Times New Roman" panose="02020603050405020304" pitchFamily="18" charset="0"/>
                          <a:cs typeface="Times New Roman" panose="02020603050405020304" pitchFamily="18" charset="0"/>
                        </a:rPr>
                        <a:t>Торф</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8" name="Прямоугольник 7"/>
          <p:cNvSpPr/>
          <p:nvPr/>
        </p:nvSpPr>
        <p:spPr>
          <a:xfrm>
            <a:off x="96785" y="6264680"/>
            <a:ext cx="10421002" cy="523220"/>
          </a:xfrm>
          <a:prstGeom prst="rect">
            <a:avLst/>
          </a:prstGeom>
        </p:spPr>
        <p:txBody>
          <a:bodyPr wrap="square">
            <a:spAutoFit/>
          </a:bodyPr>
          <a:lstStyle/>
          <a:p>
            <a:pPr indent="361950" algn="just"/>
            <a:r>
              <a:rPr lang="ru-RU" sz="1400" b="1" dirty="0">
                <a:latin typeface="Times New Roman" panose="02020603050405020304" pitchFamily="18" charset="0"/>
                <a:ea typeface="Times New Roman" panose="02020603050405020304" pitchFamily="18" charset="0"/>
              </a:rPr>
              <a:t>Отчетность:</a:t>
            </a:r>
            <a:r>
              <a:rPr lang="ru-RU" sz="1400" dirty="0">
                <a:latin typeface="Times New Roman" panose="02020603050405020304" pitchFamily="18" charset="0"/>
                <a:ea typeface="Times New Roman" panose="02020603050405020304" pitchFamily="18" charset="0"/>
              </a:rPr>
              <a:t> защита лабораторной работы и сдача номенклатуры «Разрабатываемые месторождения полезных ископаемых Брестской области» индивидуально каждым студентом.</a:t>
            </a:r>
            <a:endParaRPr lang="ru-R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02596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Лабораторная работа № 2. Рельеф Брестской области</a:t>
            </a:r>
          </a:p>
        </p:txBody>
      </p:sp>
      <p:sp>
        <p:nvSpPr>
          <p:cNvPr id="3" name="Вертикальный текст 2"/>
          <p:cNvSpPr>
            <a:spLocks noGrp="1"/>
          </p:cNvSpPr>
          <p:nvPr>
            <p:ph type="body" orient="vert" idx="14"/>
          </p:nvPr>
        </p:nvSpPr>
        <p:spPr/>
        <p:txBody>
          <a:bodyPr>
            <a:normAutofit/>
          </a:bodyPr>
          <a:lstStyle/>
          <a:p>
            <a:pPr indent="361950" algn="just"/>
            <a:r>
              <a:rPr lang="ru-RU" b="1" dirty="0"/>
              <a:t>Вопросы для самоподготовки и обсуждения:</a:t>
            </a:r>
            <a:endParaRPr lang="ru-RU" dirty="0"/>
          </a:p>
          <a:p>
            <a:pPr indent="361950" algn="just"/>
            <a:r>
              <a:rPr lang="ru-RU" i="1" dirty="0"/>
              <a:t>1. Общие черты рельефа территории области. 2. Подходы к классификации рельефа территории, генетическая классификация рельефа области. 3. Геоморфологическое районирование территории области. 4. Характеристика области равнин и низин </a:t>
            </a:r>
            <a:r>
              <a:rPr lang="ru-RU" i="1" dirty="0" err="1"/>
              <a:t>Предполесья</a:t>
            </a:r>
            <a:r>
              <a:rPr lang="ru-RU" i="1" dirty="0"/>
              <a:t>. 5. </a:t>
            </a:r>
            <a:r>
              <a:rPr lang="ru-RU" i="1" dirty="0" err="1"/>
              <a:t>Характерстика</a:t>
            </a:r>
            <a:r>
              <a:rPr lang="ru-RU" i="1" dirty="0"/>
              <a:t> области </a:t>
            </a:r>
            <a:r>
              <a:rPr lang="ru-RU" i="1" dirty="0" err="1"/>
              <a:t>Полесской</a:t>
            </a:r>
            <a:r>
              <a:rPr lang="ru-RU" i="1" dirty="0"/>
              <a:t> низменности.</a:t>
            </a:r>
            <a:endParaRPr lang="ru-RU" dirty="0"/>
          </a:p>
          <a:p>
            <a:pPr indent="361950" algn="just"/>
            <a:r>
              <a:rPr lang="ru-RU" b="1" dirty="0"/>
              <a:t>Оборудование:</a:t>
            </a:r>
            <a:r>
              <a:rPr lang="ru-RU" dirty="0"/>
              <a:t> контурная карта Брестской области, Национальный атлас Беларуси [</a:t>
            </a:r>
            <a:r>
              <a:rPr lang="ru-RU" dirty="0">
                <a:hlinkClick r:id="rId2" action="ppaction://hlinksldjump"/>
              </a:rPr>
              <a:t>1</a:t>
            </a:r>
            <a:r>
              <a:rPr lang="ru-RU" dirty="0"/>
              <a:t>].</a:t>
            </a:r>
          </a:p>
          <a:p>
            <a:pPr indent="361950" algn="just"/>
            <a:r>
              <a:rPr lang="ru-RU" b="1" dirty="0"/>
              <a:t>Задание 2.1. </a:t>
            </a:r>
            <a:r>
              <a:rPr lang="ru-RU" u="sng" dirty="0"/>
              <a:t>Составить карту-схему «Геоморфологическое районирование Брестской области». Дать характеристику геоморфологических районов.</a:t>
            </a:r>
            <a:endParaRPr lang="ru-RU" dirty="0"/>
          </a:p>
          <a:p>
            <a:pPr indent="360000" algn="just">
              <a:lnSpc>
                <a:spcPct val="100000"/>
              </a:lnSpc>
              <a:spcBef>
                <a:spcPts val="0"/>
              </a:spcBef>
            </a:pPr>
            <a:r>
              <a:rPr lang="ru-RU" dirty="0"/>
              <a:t>Первая часть задание выполняется с использованием карты «Геоморфологическое районирование» [</a:t>
            </a:r>
            <a:r>
              <a:rPr lang="ru-RU" dirty="0">
                <a:hlinkClick r:id="rId2" action="ppaction://hlinksldjump"/>
              </a:rPr>
              <a:t>1, с. 63</a:t>
            </a:r>
            <a:r>
              <a:rPr lang="ru-RU" dirty="0"/>
              <a:t>]. На контурную карту различными линейными условными знаками наносятся границы геоморфологических областей, подобластей и районов. При характеристике отдельных геоморфологических районов рекомендуются табличная форма оформления и следующий план:</a:t>
            </a:r>
          </a:p>
          <a:p>
            <a:pPr indent="360000" algn="just">
              <a:lnSpc>
                <a:spcPct val="100000"/>
              </a:lnSpc>
              <a:spcBef>
                <a:spcPts val="0"/>
              </a:spcBef>
            </a:pPr>
            <a:r>
              <a:rPr lang="ru-RU" dirty="0"/>
              <a:t>1. Положение района на территории области, а также относительно единиц административно-территориального деления и основных элементов гидрографической сети.</a:t>
            </a:r>
          </a:p>
          <a:p>
            <a:pPr indent="360000" algn="just">
              <a:lnSpc>
                <a:spcPct val="100000"/>
              </a:lnSpc>
              <a:spcBef>
                <a:spcPts val="0"/>
              </a:spcBef>
            </a:pPr>
            <a:r>
              <a:rPr lang="ru-RU" dirty="0"/>
              <a:t>2. Морфометрическая характеристика рельефа: преобладающие абсолютные высоты, горизонтальное и вертикальное расчленение рельефа, крутизна и длина склонов (по морфометрическим картам [</a:t>
            </a:r>
            <a:r>
              <a:rPr lang="ru-RU" dirty="0">
                <a:hlinkClick r:id="rId2" action="ppaction://hlinksldjump"/>
              </a:rPr>
              <a:t>1, с. 64–65</a:t>
            </a:r>
            <a:r>
              <a:rPr lang="ru-RU" dirty="0"/>
              <a:t>]).</a:t>
            </a:r>
          </a:p>
          <a:p>
            <a:pPr indent="360000" algn="just">
              <a:lnSpc>
                <a:spcPct val="100000"/>
              </a:lnSpc>
              <a:spcBef>
                <a:spcPts val="0"/>
              </a:spcBef>
            </a:pPr>
            <a:r>
              <a:rPr lang="ru-RU" dirty="0"/>
              <a:t>3. Основные генетические типы рельефа и их распределение по высотным ступеням (по геоморфологической карте [</a:t>
            </a:r>
            <a:r>
              <a:rPr lang="ru-RU" dirty="0">
                <a:hlinkClick r:id="rId2" action="ppaction://hlinksldjump"/>
              </a:rPr>
              <a:t>1, с. 66–67</a:t>
            </a:r>
            <a:r>
              <a:rPr lang="ru-RU" dirty="0"/>
              <a:t>]).</a:t>
            </a:r>
          </a:p>
          <a:p>
            <a:pPr indent="360000" algn="just">
              <a:lnSpc>
                <a:spcPct val="100000"/>
              </a:lnSpc>
              <a:spcBef>
                <a:spcPts val="0"/>
              </a:spcBef>
            </a:pPr>
            <a:r>
              <a:rPr lang="ru-RU" dirty="0"/>
              <a:t>При выполнении пункта 2 плана границы единиц геоморфологического районирования наносятся на кальку в масштабе 1 : 3 000 000, а затем накладываются на соответствующие морфометрические карты.</a:t>
            </a:r>
          </a:p>
          <a:p>
            <a:pPr indent="360000" algn="just">
              <a:lnSpc>
                <a:spcPct val="100000"/>
              </a:lnSpc>
              <a:spcBef>
                <a:spcPts val="0"/>
              </a:spcBef>
            </a:pPr>
            <a:r>
              <a:rPr lang="ru-RU" i="1" dirty="0"/>
              <a:t>Горизонтальное расчленение рельефа</a:t>
            </a:r>
            <a:r>
              <a:rPr lang="ru-RU" dirty="0"/>
              <a:t> определяется как отношение суммарной длины речной и долинно-ложбинной сети к площади в 1 км</a:t>
            </a:r>
            <a:r>
              <a:rPr lang="ru-RU" baseline="30000" dirty="0"/>
              <a:t>2</a:t>
            </a:r>
            <a:r>
              <a:rPr lang="ru-RU" dirty="0"/>
              <a:t> и характеризует расчлененность рельефа на площади по горизонтали, выражается в км/км</a:t>
            </a:r>
            <a:r>
              <a:rPr lang="ru-RU" baseline="30000" dirty="0"/>
              <a:t>2</a:t>
            </a:r>
            <a:r>
              <a:rPr lang="ru-RU" dirty="0"/>
              <a:t> (используются данные карты «Горизонтальное расчленение рельефа» [</a:t>
            </a:r>
            <a:r>
              <a:rPr lang="ru-RU" dirty="0">
                <a:hlinkClick r:id="rId2" action="ppaction://hlinksldjump"/>
              </a:rPr>
              <a:t>1, с. 64</a:t>
            </a:r>
            <a:r>
              <a:rPr lang="ru-RU" dirty="0"/>
              <a:t>]).</a:t>
            </a:r>
          </a:p>
          <a:p>
            <a:pPr indent="360000" algn="just">
              <a:lnSpc>
                <a:spcPct val="100000"/>
              </a:lnSpc>
              <a:spcBef>
                <a:spcPts val="0"/>
              </a:spcBef>
            </a:pPr>
            <a:r>
              <a:rPr lang="ru-RU" i="1" dirty="0"/>
              <a:t>Вертикальное расчленение рельефа</a:t>
            </a:r>
            <a:r>
              <a:rPr lang="ru-RU" dirty="0"/>
              <a:t> определяется как разница высшей и низшей абсолютных отметок на площади в 1 км</a:t>
            </a:r>
            <a:r>
              <a:rPr lang="ru-RU" baseline="30000" dirty="0"/>
              <a:t>2</a:t>
            </a:r>
            <a:r>
              <a:rPr lang="ru-RU" dirty="0"/>
              <a:t> и характеризует расчлененность рельефа по вертикали, выражается в м/км</a:t>
            </a:r>
            <a:r>
              <a:rPr lang="ru-RU" baseline="30000" dirty="0"/>
              <a:t>2</a:t>
            </a:r>
            <a:r>
              <a:rPr lang="ru-RU" dirty="0"/>
              <a:t> (используются данные карты «Вертикальное расчленение рельефа» [</a:t>
            </a:r>
            <a:r>
              <a:rPr lang="ru-RU" dirty="0">
                <a:hlinkClick r:id="rId2" action="ppaction://hlinksldjump"/>
              </a:rPr>
              <a:t>1, с. 64</a:t>
            </a:r>
            <a:r>
              <a:rPr lang="ru-RU" dirty="0" smtClean="0"/>
              <a:t>]).</a:t>
            </a:r>
            <a:endParaRPr lang="en-US" dirty="0" smtClean="0"/>
          </a:p>
          <a:p>
            <a:pPr indent="360000" algn="just">
              <a:lnSpc>
                <a:spcPct val="100000"/>
              </a:lnSpc>
              <a:spcBef>
                <a:spcPts val="0"/>
              </a:spcBef>
            </a:pPr>
            <a:r>
              <a:rPr lang="ru-RU" i="1" dirty="0"/>
              <a:t>Крутизна склонов</a:t>
            </a:r>
            <a:r>
              <a:rPr lang="ru-RU" dirty="0"/>
              <a:t> характеризует общий наклон местности и выражается в градусах (используются данные карты «Крутизна склонов рельефа» [</a:t>
            </a:r>
            <a:r>
              <a:rPr lang="ru-RU" dirty="0">
                <a:hlinkClick r:id="rId2" action="ppaction://hlinksldjump"/>
              </a:rPr>
              <a:t>1, с. 65</a:t>
            </a:r>
            <a:r>
              <a:rPr lang="ru-RU" dirty="0"/>
              <a:t>]).</a:t>
            </a:r>
          </a:p>
          <a:p>
            <a:pPr indent="360000" algn="just">
              <a:lnSpc>
                <a:spcPct val="100000"/>
              </a:lnSpc>
              <a:spcBef>
                <a:spcPts val="0"/>
              </a:spcBef>
            </a:pPr>
            <a:endParaRPr lang="ru-RU" dirty="0"/>
          </a:p>
          <a:p>
            <a:endParaRPr lang="ru-RU" dirty="0"/>
          </a:p>
        </p:txBody>
      </p:sp>
    </p:spTree>
    <p:extLst>
      <p:ext uri="{BB962C8B-B14F-4D97-AF65-F5344CB8AC3E}">
        <p14:creationId xmlns:p14="http://schemas.microsoft.com/office/powerpoint/2010/main" val="29693556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Лабораторная работа № 2. Рельеф Брестской области</a:t>
            </a:r>
          </a:p>
        </p:txBody>
      </p:sp>
      <p:sp>
        <p:nvSpPr>
          <p:cNvPr id="3" name="Вертикальный текст 2"/>
          <p:cNvSpPr>
            <a:spLocks noGrp="1"/>
          </p:cNvSpPr>
          <p:nvPr>
            <p:ph type="body" orient="vert" idx="14"/>
          </p:nvPr>
        </p:nvSpPr>
        <p:spPr/>
        <p:txBody>
          <a:bodyPr>
            <a:normAutofit/>
          </a:bodyPr>
          <a:lstStyle/>
          <a:p>
            <a:pPr indent="361950" algn="just">
              <a:lnSpc>
                <a:spcPct val="100000"/>
              </a:lnSpc>
              <a:spcBef>
                <a:spcPts val="0"/>
              </a:spcBef>
            </a:pPr>
            <a:r>
              <a:rPr lang="ru-RU" dirty="0" smtClean="0"/>
              <a:t>За </a:t>
            </a:r>
            <a:r>
              <a:rPr lang="ru-RU" i="1" dirty="0"/>
              <a:t>длину склонов рельефа</a:t>
            </a:r>
            <a:r>
              <a:rPr lang="ru-RU" dirty="0"/>
              <a:t> принимается среднее расстояние от вершины к подножью холма в направлении наибольшей крутизны на площади в </a:t>
            </a:r>
            <a:r>
              <a:rPr lang="ru-RU" dirty="0" err="1"/>
              <a:t>в</a:t>
            </a:r>
            <a:r>
              <a:rPr lang="ru-RU" dirty="0"/>
              <a:t> 1 км</a:t>
            </a:r>
            <a:r>
              <a:rPr lang="ru-RU" baseline="30000" dirty="0"/>
              <a:t>2</a:t>
            </a:r>
            <a:r>
              <a:rPr lang="ru-RU" dirty="0"/>
              <a:t>, выражается в км/км</a:t>
            </a:r>
            <a:r>
              <a:rPr lang="ru-RU" baseline="30000" dirty="0"/>
              <a:t>2</a:t>
            </a:r>
            <a:r>
              <a:rPr lang="ru-RU" dirty="0"/>
              <a:t> (используются данные карты «Длина склонов рельефа» [</a:t>
            </a:r>
            <a:r>
              <a:rPr lang="ru-RU" dirty="0">
                <a:hlinkClick r:id="rId2" action="ppaction://hlinksldjump"/>
              </a:rPr>
              <a:t>1, с. 65</a:t>
            </a:r>
            <a:r>
              <a:rPr lang="ru-RU" dirty="0"/>
              <a:t>]).</a:t>
            </a:r>
          </a:p>
          <a:p>
            <a:pPr indent="361950" algn="just">
              <a:lnSpc>
                <a:spcPct val="100000"/>
              </a:lnSpc>
              <a:spcBef>
                <a:spcPts val="0"/>
              </a:spcBef>
            </a:pPr>
            <a:r>
              <a:rPr lang="ru-RU" dirty="0"/>
              <a:t>Применительно к пункту 3 плана описание проводится для трех основных высотных ступеней (верхней, средней, нижней), указывается высотная ступень и образующие ее генетические типы (тип) рельефа.</a:t>
            </a:r>
          </a:p>
          <a:p>
            <a:pPr indent="361950" algn="just">
              <a:lnSpc>
                <a:spcPct val="100000"/>
              </a:lnSpc>
              <a:spcBef>
                <a:spcPts val="0"/>
              </a:spcBef>
            </a:pPr>
            <a:r>
              <a:rPr lang="ru-RU" dirty="0"/>
              <a:t>Характеристику рекомендуется выполнять письменно в группах из двух студентов в табличной форме (таблица 2.1).</a:t>
            </a:r>
          </a:p>
          <a:p>
            <a:pPr algn="just"/>
            <a:r>
              <a:rPr lang="ru-RU" dirty="0"/>
              <a:t>Таблица 2.1 – Характеристика геоморфологических районов </a:t>
            </a:r>
            <a:r>
              <a:rPr lang="ru-RU" dirty="0" smtClean="0"/>
              <a:t>Брестской</a:t>
            </a:r>
            <a:r>
              <a:rPr lang="en-US" dirty="0" smtClean="0"/>
              <a:t> </a:t>
            </a:r>
            <a:r>
              <a:rPr lang="ru-RU" dirty="0" smtClean="0"/>
              <a:t>области </a:t>
            </a:r>
            <a:r>
              <a:rPr lang="ru-RU" dirty="0"/>
              <a:t>(пример оформления</a:t>
            </a:r>
            <a:r>
              <a:rPr lang="ru-RU" dirty="0" smtClean="0"/>
              <a:t>)</a:t>
            </a:r>
            <a:endParaRPr lang="en-US" dirty="0"/>
          </a:p>
          <a:p>
            <a:pPr indent="361950" algn="just"/>
            <a:endParaRPr lang="en-US" dirty="0" smtClean="0"/>
          </a:p>
          <a:p>
            <a:pPr indent="361950" algn="just"/>
            <a:endParaRPr lang="en-US" dirty="0"/>
          </a:p>
          <a:p>
            <a:pPr indent="361950"/>
            <a:endParaRPr lang="en-US" b="1" dirty="0" smtClean="0"/>
          </a:p>
          <a:p>
            <a:pPr indent="360000" algn="just">
              <a:lnSpc>
                <a:spcPct val="100000"/>
              </a:lnSpc>
              <a:spcBef>
                <a:spcPts val="0"/>
              </a:spcBef>
            </a:pPr>
            <a:r>
              <a:rPr lang="ru-RU" b="1" dirty="0" smtClean="0"/>
              <a:t>Задание</a:t>
            </a:r>
            <a:r>
              <a:rPr lang="ru-RU" b="1" dirty="0"/>
              <a:t> 2.2. </a:t>
            </a:r>
            <a:r>
              <a:rPr lang="ru-RU" dirty="0"/>
              <a:t>С</a:t>
            </a:r>
            <a:r>
              <a:rPr lang="ru-RU" u="sng" dirty="0"/>
              <a:t>оставить карту-схему деградации ледниковых покровов на территории Брестской области.</a:t>
            </a:r>
            <a:endParaRPr lang="ru-RU" dirty="0"/>
          </a:p>
          <a:p>
            <a:pPr indent="360000" algn="just">
              <a:lnSpc>
                <a:spcPct val="100000"/>
              </a:lnSpc>
              <a:spcBef>
                <a:spcPts val="0"/>
              </a:spcBef>
            </a:pPr>
            <a:r>
              <a:rPr lang="ru-RU" dirty="0"/>
              <a:t>Задание выполняется с использованием карты «Деградация ледниковых покровов» [</a:t>
            </a:r>
            <a:r>
              <a:rPr lang="ru-RU" dirty="0">
                <a:hlinkClick r:id="rId2" action="ppaction://hlinksldjump"/>
              </a:rPr>
              <a:t>1, с. 63</a:t>
            </a:r>
            <a:r>
              <a:rPr lang="ru-RU" dirty="0"/>
              <a:t>]. Границы наибольшего распространения отдельных стадий и фаз оледенения наносятся на составленную схему геоморфологического районирования Брестской области различными линейными условными знаками. В пределах полосы каждой из фаз оледенения штриховкой или цветом рекомендуется выделить участки распространения </a:t>
            </a:r>
            <a:r>
              <a:rPr lang="ru-RU" dirty="0" err="1"/>
              <a:t>гляциоморфологических</a:t>
            </a:r>
            <a:r>
              <a:rPr lang="ru-RU" dirty="0"/>
              <a:t> комплексов данной фазы</a:t>
            </a:r>
            <a:r>
              <a:rPr lang="ru-RU" dirty="0" smtClean="0"/>
              <a:t>.</a:t>
            </a:r>
            <a:endParaRPr lang="en-US" dirty="0" smtClean="0"/>
          </a:p>
          <a:p>
            <a:pPr indent="360000" algn="just">
              <a:lnSpc>
                <a:spcPct val="100000"/>
              </a:lnSpc>
              <a:spcBef>
                <a:spcPts val="600"/>
              </a:spcBef>
            </a:pPr>
            <a:r>
              <a:rPr lang="ru-RU" b="1" dirty="0"/>
              <a:t>Задание 2.3. </a:t>
            </a:r>
            <a:r>
              <a:rPr lang="ru-RU" u="sng" dirty="0"/>
              <a:t>Описать характер проявления экстремальных геоморфологических процессов на территории Брестской области.</a:t>
            </a:r>
            <a:endParaRPr lang="ru-RU" dirty="0"/>
          </a:p>
          <a:p>
            <a:pPr indent="360000" algn="just">
              <a:lnSpc>
                <a:spcPct val="100000"/>
              </a:lnSpc>
              <a:spcBef>
                <a:spcPts val="0"/>
              </a:spcBef>
            </a:pPr>
            <a:r>
              <a:rPr lang="ru-RU" dirty="0"/>
              <a:t>Задание выполняется с использованием карты «Экстремальные геоморфологические процессы» [</a:t>
            </a:r>
            <a:r>
              <a:rPr lang="ru-RU" dirty="0">
                <a:hlinkClick r:id="rId2" action="ppaction://hlinksldjump"/>
              </a:rPr>
              <a:t>1, с. 69</a:t>
            </a:r>
            <a:r>
              <a:rPr lang="ru-RU" dirty="0"/>
              <a:t>]. На первом этапе рекомендуется описать особенности распространения каждого отдельно взятого процесса (при этом должна быть предпринята попытка выявить причины его возникновения и наблюдаемого распространения). Затем рекомендуется выявить геоморфологические районы и отдельные административные районы области с наибольшим проявлением экстремальных геоморфологических процессов (необходимо сделать прогноз возможных последствий сочетания на данных территориях различных экстремальных геоморфологических процессов). Для достижения лучшего результата задание рекомендуется выполнять в группах по 3–4 человека. После выполнения задания в группах, результаты их работы озвучиваются и обсуждаются</a:t>
            </a:r>
            <a:r>
              <a:rPr lang="ru-RU" dirty="0" smtClean="0"/>
              <a:t>.</a:t>
            </a:r>
            <a:endParaRPr lang="en-US" dirty="0" smtClean="0"/>
          </a:p>
          <a:p>
            <a:pPr indent="360000" algn="just">
              <a:lnSpc>
                <a:spcPct val="100000"/>
              </a:lnSpc>
              <a:spcBef>
                <a:spcPts val="0"/>
              </a:spcBef>
            </a:pPr>
            <a:r>
              <a:rPr lang="ru-RU" b="1" dirty="0"/>
              <a:t>Отчетность:</a:t>
            </a:r>
            <a:r>
              <a:rPr lang="ru-RU" dirty="0"/>
              <a:t> защита лабораторной работы и сдача номенклатуры «Единицы геоморфологического районирования Брестской области» индивидуально каждым студентом.</a:t>
            </a:r>
          </a:p>
          <a:p>
            <a:pPr indent="360000">
              <a:lnSpc>
                <a:spcPct val="100000"/>
              </a:lnSpc>
              <a:spcBef>
                <a:spcPts val="0"/>
              </a:spcBef>
            </a:pP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588732386"/>
              </p:ext>
            </p:extLst>
          </p:nvPr>
        </p:nvGraphicFramePr>
        <p:xfrm>
          <a:off x="214832" y="2346075"/>
          <a:ext cx="10185991" cy="827772"/>
        </p:xfrm>
        <a:graphic>
          <a:graphicData uri="http://schemas.openxmlformats.org/drawingml/2006/table">
            <a:tbl>
              <a:tblPr firstRow="1" firstCol="1" lastRow="1" lastCol="1" bandRow="1" bandCol="1">
                <a:tableStyleId>{5C22544A-7EE6-4342-B048-85BDC9FD1C3A}</a:tableStyleId>
              </a:tblPr>
              <a:tblGrid>
                <a:gridCol w="1711843"/>
                <a:gridCol w="956931"/>
                <a:gridCol w="1244009"/>
                <a:gridCol w="1084521"/>
                <a:gridCol w="988828"/>
                <a:gridCol w="1095153"/>
                <a:gridCol w="3104706"/>
              </a:tblGrid>
              <a:tr h="237637">
                <a:tc rowSpan="2">
                  <a:txBody>
                    <a:bodyPr/>
                    <a:lstStyle/>
                    <a:p>
                      <a:pPr algn="ctr">
                        <a:spcAft>
                          <a:spcPts val="0"/>
                        </a:spcAft>
                      </a:pPr>
                      <a:r>
                        <a:rPr lang="ru-RU" sz="1200" b="0" spc="-30" dirty="0">
                          <a:solidFill>
                            <a:schemeClr val="bg1"/>
                          </a:solidFill>
                          <a:effectLst/>
                          <a:latin typeface="Times New Roman" panose="02020603050405020304" pitchFamily="18" charset="0"/>
                          <a:cs typeface="Times New Roman" panose="02020603050405020304" pitchFamily="18" charset="0"/>
                        </a:rPr>
                        <a:t>Название </a:t>
                      </a:r>
                      <a:r>
                        <a:rPr lang="ru-RU" sz="1200" b="0" spc="-30" dirty="0" smtClean="0">
                          <a:solidFill>
                            <a:schemeClr val="bg1"/>
                          </a:solidFill>
                          <a:effectLst/>
                          <a:latin typeface="Times New Roman" panose="02020603050405020304" pitchFamily="18" charset="0"/>
                          <a:cs typeface="Times New Roman" panose="02020603050405020304" pitchFamily="18" charset="0"/>
                        </a:rPr>
                        <a:t>района</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rowSpan="2">
                  <a:txBody>
                    <a:bodyPr/>
                    <a:lstStyle/>
                    <a:p>
                      <a:pPr algn="ctr">
                        <a:spcAft>
                          <a:spcPts val="0"/>
                        </a:spcAft>
                      </a:pPr>
                      <a:r>
                        <a:rPr lang="ru-RU" sz="1200" b="0" spc="-30" dirty="0">
                          <a:solidFill>
                            <a:schemeClr val="bg1"/>
                          </a:solidFill>
                          <a:effectLst/>
                          <a:latin typeface="Times New Roman" panose="02020603050405020304" pitchFamily="18" charset="0"/>
                          <a:cs typeface="Times New Roman" panose="02020603050405020304" pitchFamily="18" charset="0"/>
                        </a:rPr>
                        <a:t>Положение</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gridSpan="4">
                  <a:txBody>
                    <a:bodyPr/>
                    <a:lstStyle/>
                    <a:p>
                      <a:pPr algn="ctr">
                        <a:spcAft>
                          <a:spcPts val="0"/>
                        </a:spcAft>
                      </a:pPr>
                      <a:r>
                        <a:rPr lang="ru-RU" sz="1200" b="0" spc="-30" dirty="0">
                          <a:solidFill>
                            <a:schemeClr val="bg1"/>
                          </a:solidFill>
                          <a:effectLst/>
                          <a:latin typeface="Times New Roman" panose="02020603050405020304" pitchFamily="18" charset="0"/>
                          <a:cs typeface="Times New Roman" panose="02020603050405020304" pitchFamily="18" charset="0"/>
                        </a:rPr>
                        <a:t>Морфометрические характеристики</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algn="ctr">
                        <a:spcAft>
                          <a:spcPts val="0"/>
                        </a:spcAft>
                      </a:pPr>
                      <a:r>
                        <a:rPr lang="ru-RU" sz="1200" b="0" spc="-30" dirty="0">
                          <a:solidFill>
                            <a:schemeClr val="bg1"/>
                          </a:solidFill>
                          <a:effectLst/>
                          <a:latin typeface="Times New Roman" panose="02020603050405020304" pitchFamily="18" charset="0"/>
                          <a:cs typeface="Times New Roman" panose="02020603050405020304" pitchFamily="18" charset="0"/>
                        </a:rPr>
                        <a:t>Основные генетические типы рельефа и их</a:t>
                      </a:r>
                      <a:br>
                        <a:rPr lang="ru-RU" sz="1200" b="0" spc="-30" dirty="0">
                          <a:solidFill>
                            <a:schemeClr val="bg1"/>
                          </a:solidFill>
                          <a:effectLst/>
                          <a:latin typeface="Times New Roman" panose="02020603050405020304" pitchFamily="18" charset="0"/>
                          <a:cs typeface="Times New Roman" panose="02020603050405020304" pitchFamily="18" charset="0"/>
                        </a:rPr>
                      </a:br>
                      <a:r>
                        <a:rPr lang="ru-RU" sz="1200" b="0" spc="-30" dirty="0">
                          <a:solidFill>
                            <a:schemeClr val="bg1"/>
                          </a:solidFill>
                          <a:effectLst/>
                          <a:latin typeface="Times New Roman" panose="02020603050405020304" pitchFamily="18" charset="0"/>
                          <a:cs typeface="Times New Roman" panose="02020603050405020304" pitchFamily="18" charset="0"/>
                        </a:rPr>
                        <a:t>распределение по высотным ступеням</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r>
              <a:tr h="0">
                <a:tc vMerge="1">
                  <a:txBody>
                    <a:bodyPr/>
                    <a:lstStyle/>
                    <a:p>
                      <a:endParaRPr lang="ru-RU"/>
                    </a:p>
                  </a:txBody>
                  <a:tcPr/>
                </a:tc>
                <a:tc vMerge="1">
                  <a:txBody>
                    <a:bodyPr/>
                    <a:lstStyle/>
                    <a:p>
                      <a:endParaRPr lang="ru-RU"/>
                    </a:p>
                  </a:txBody>
                  <a:tcPr/>
                </a:tc>
                <a:tc>
                  <a:txBody>
                    <a:bodyPr/>
                    <a:lstStyle/>
                    <a:p>
                      <a:pPr algn="ctr">
                        <a:spcAft>
                          <a:spcPts val="0"/>
                        </a:spcAft>
                      </a:pPr>
                      <a:r>
                        <a:rPr lang="ru-RU" sz="1200" b="0" spc="-30" dirty="0" err="1" smtClean="0">
                          <a:solidFill>
                            <a:schemeClr val="bg1"/>
                          </a:solidFill>
                          <a:effectLst/>
                          <a:latin typeface="Times New Roman" panose="02020603050405020304" pitchFamily="18" charset="0"/>
                          <a:cs typeface="Times New Roman" panose="02020603050405020304" pitchFamily="18" charset="0"/>
                        </a:rPr>
                        <a:t>горизонтальн</a:t>
                      </a:r>
                      <a:r>
                        <a:rPr lang="ru-RU" sz="1200" b="0" spc="-30" dirty="0">
                          <a:solidFill>
                            <a:schemeClr val="bg1"/>
                          </a:solidFill>
                          <a:effectLst/>
                          <a:latin typeface="Times New Roman" panose="02020603050405020304" pitchFamily="18" charset="0"/>
                          <a:cs typeface="Times New Roman" panose="02020603050405020304" pitchFamily="18" charset="0"/>
                        </a:rPr>
                        <a:t>.</a:t>
                      </a:r>
                      <a:br>
                        <a:rPr lang="ru-RU" sz="1200" b="0" spc="-30" dirty="0">
                          <a:solidFill>
                            <a:schemeClr val="bg1"/>
                          </a:solidFill>
                          <a:effectLst/>
                          <a:latin typeface="Times New Roman" panose="02020603050405020304" pitchFamily="18" charset="0"/>
                          <a:cs typeface="Times New Roman" panose="02020603050405020304" pitchFamily="18" charset="0"/>
                        </a:rPr>
                      </a:br>
                      <a:r>
                        <a:rPr lang="ru-RU" sz="1200" b="0" spc="-30" dirty="0" err="1">
                          <a:solidFill>
                            <a:schemeClr val="bg1"/>
                          </a:solidFill>
                          <a:effectLst/>
                          <a:latin typeface="Times New Roman" panose="02020603050405020304" pitchFamily="18" charset="0"/>
                          <a:cs typeface="Times New Roman" panose="02020603050405020304" pitchFamily="18" charset="0"/>
                        </a:rPr>
                        <a:t>расчлен</a:t>
                      </a:r>
                      <a:r>
                        <a:rPr lang="ru-RU" sz="1200" b="0" spc="-30" dirty="0">
                          <a:solidFill>
                            <a:schemeClr val="bg1"/>
                          </a:solidFill>
                          <a:effectLst/>
                          <a:latin typeface="Times New Roman" panose="02020603050405020304" pitchFamily="18" charset="0"/>
                          <a:cs typeface="Times New Roman" panose="02020603050405020304" pitchFamily="18" charset="0"/>
                        </a:rPr>
                        <a:t>.</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spc="-30" dirty="0" err="1" smtClean="0">
                          <a:solidFill>
                            <a:schemeClr val="bg1"/>
                          </a:solidFill>
                          <a:effectLst/>
                          <a:latin typeface="Times New Roman" panose="02020603050405020304" pitchFamily="18" charset="0"/>
                          <a:cs typeface="Times New Roman" panose="02020603050405020304" pitchFamily="18" charset="0"/>
                        </a:rPr>
                        <a:t>вертикальн</a:t>
                      </a:r>
                      <a:r>
                        <a:rPr lang="ru-RU" sz="1200" b="0" spc="-30" dirty="0">
                          <a:solidFill>
                            <a:schemeClr val="bg1"/>
                          </a:solidFill>
                          <a:effectLst/>
                          <a:latin typeface="Times New Roman" panose="02020603050405020304" pitchFamily="18" charset="0"/>
                          <a:cs typeface="Times New Roman" panose="02020603050405020304" pitchFamily="18" charset="0"/>
                        </a:rPr>
                        <a:t>.</a:t>
                      </a:r>
                      <a:br>
                        <a:rPr lang="ru-RU" sz="1200" b="0" spc="-30" dirty="0">
                          <a:solidFill>
                            <a:schemeClr val="bg1"/>
                          </a:solidFill>
                          <a:effectLst/>
                          <a:latin typeface="Times New Roman" panose="02020603050405020304" pitchFamily="18" charset="0"/>
                          <a:cs typeface="Times New Roman" panose="02020603050405020304" pitchFamily="18" charset="0"/>
                        </a:rPr>
                      </a:br>
                      <a:r>
                        <a:rPr lang="ru-RU" sz="1200" b="0" spc="-30" dirty="0" err="1">
                          <a:solidFill>
                            <a:schemeClr val="bg1"/>
                          </a:solidFill>
                          <a:effectLst/>
                          <a:latin typeface="Times New Roman" panose="02020603050405020304" pitchFamily="18" charset="0"/>
                          <a:cs typeface="Times New Roman" panose="02020603050405020304" pitchFamily="18" charset="0"/>
                        </a:rPr>
                        <a:t>расчлен</a:t>
                      </a:r>
                      <a:r>
                        <a:rPr lang="ru-RU" sz="1200" b="0" spc="-30" dirty="0">
                          <a:solidFill>
                            <a:schemeClr val="bg1"/>
                          </a:solidFill>
                          <a:effectLst/>
                          <a:latin typeface="Times New Roman" panose="02020603050405020304" pitchFamily="18" charset="0"/>
                          <a:cs typeface="Times New Roman" panose="02020603050405020304" pitchFamily="18" charset="0"/>
                        </a:rPr>
                        <a:t>.</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spc="-30" dirty="0">
                          <a:solidFill>
                            <a:schemeClr val="bg1"/>
                          </a:solidFill>
                          <a:effectLst/>
                          <a:latin typeface="Times New Roman" panose="02020603050405020304" pitchFamily="18" charset="0"/>
                          <a:cs typeface="Times New Roman" panose="02020603050405020304" pitchFamily="18" charset="0"/>
                        </a:rPr>
                        <a:t>крутизна</a:t>
                      </a:r>
                      <a:br>
                        <a:rPr lang="ru-RU" sz="1200" b="0" spc="-30" dirty="0">
                          <a:solidFill>
                            <a:schemeClr val="bg1"/>
                          </a:solidFill>
                          <a:effectLst/>
                          <a:latin typeface="Times New Roman" panose="02020603050405020304" pitchFamily="18" charset="0"/>
                          <a:cs typeface="Times New Roman" panose="02020603050405020304" pitchFamily="18" charset="0"/>
                        </a:rPr>
                      </a:br>
                      <a:r>
                        <a:rPr lang="ru-RU" sz="1200" b="0" spc="-30" dirty="0">
                          <a:solidFill>
                            <a:schemeClr val="bg1"/>
                          </a:solidFill>
                          <a:effectLst/>
                          <a:latin typeface="Times New Roman" panose="02020603050405020304" pitchFamily="18" charset="0"/>
                          <a:cs typeface="Times New Roman" panose="02020603050405020304" pitchFamily="18" charset="0"/>
                        </a:rPr>
                        <a:t>склонов</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spc="-30" dirty="0">
                          <a:solidFill>
                            <a:schemeClr val="bg1"/>
                          </a:solidFill>
                          <a:effectLst/>
                          <a:latin typeface="Times New Roman" panose="02020603050405020304" pitchFamily="18" charset="0"/>
                          <a:cs typeface="Times New Roman" panose="02020603050405020304" pitchFamily="18" charset="0"/>
                        </a:rPr>
                        <a:t>длина</a:t>
                      </a:r>
                      <a:br>
                        <a:rPr lang="ru-RU" sz="1200" b="0" spc="-30" dirty="0">
                          <a:solidFill>
                            <a:schemeClr val="bg1"/>
                          </a:solidFill>
                          <a:effectLst/>
                          <a:latin typeface="Times New Roman" panose="02020603050405020304" pitchFamily="18" charset="0"/>
                          <a:cs typeface="Times New Roman" panose="02020603050405020304" pitchFamily="18" charset="0"/>
                        </a:rPr>
                      </a:br>
                      <a:r>
                        <a:rPr lang="ru-RU" sz="1200" b="0" spc="-30" dirty="0">
                          <a:solidFill>
                            <a:schemeClr val="bg1"/>
                          </a:solidFill>
                          <a:effectLst/>
                          <a:latin typeface="Times New Roman" panose="02020603050405020304" pitchFamily="18" charset="0"/>
                          <a:cs typeface="Times New Roman" panose="02020603050405020304" pitchFamily="18" charset="0"/>
                        </a:rPr>
                        <a:t>склонов</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vMerge="1">
                  <a:txBody>
                    <a:bodyPr/>
                    <a:lstStyle/>
                    <a:p>
                      <a:endParaRPr lang="ru-RU"/>
                    </a:p>
                  </a:txBody>
                  <a:tcPr/>
                </a:tc>
              </a:tr>
              <a:tr h="224375">
                <a:tc>
                  <a:txBody>
                    <a:bodyPr/>
                    <a:lstStyle/>
                    <a:p>
                      <a:pPr algn="ctr">
                        <a:spcAft>
                          <a:spcPts val="0"/>
                        </a:spcAft>
                      </a:pPr>
                      <a:r>
                        <a:rPr lang="ru-RU" sz="1200" spc="-30" dirty="0" err="1">
                          <a:solidFill>
                            <a:schemeClr val="tx1"/>
                          </a:solidFill>
                          <a:effectLst/>
                          <a:latin typeface="Times New Roman" panose="02020603050405020304" pitchFamily="18" charset="0"/>
                          <a:cs typeface="Times New Roman" panose="02020603050405020304" pitchFamily="18" charset="0"/>
                        </a:rPr>
                        <a:t>Малоритская</a:t>
                      </a:r>
                      <a:r>
                        <a:rPr lang="ru-RU" sz="1200" spc="-30" dirty="0">
                          <a:solidFill>
                            <a:schemeClr val="tx1"/>
                          </a:solidFill>
                          <a:effectLst/>
                          <a:latin typeface="Times New Roman" panose="02020603050405020304" pitchFamily="18" charset="0"/>
                          <a:cs typeface="Times New Roman" panose="02020603050405020304" pitchFamily="18" charset="0"/>
                        </a:rPr>
                        <a:t> равнина</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spc="-30" dirty="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spc="-3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spc="-3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spc="-30" dirty="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spc="-3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spc="-30" dirty="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778471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Лабораторная работа № 3. Климатические условия Брестской области</a:t>
            </a:r>
          </a:p>
        </p:txBody>
      </p:sp>
      <p:sp>
        <p:nvSpPr>
          <p:cNvPr id="3" name="Вертикальный текст 2"/>
          <p:cNvSpPr>
            <a:spLocks noGrp="1"/>
          </p:cNvSpPr>
          <p:nvPr>
            <p:ph type="body" orient="vert" idx="14"/>
          </p:nvPr>
        </p:nvSpPr>
        <p:spPr/>
        <p:txBody>
          <a:bodyPr/>
          <a:lstStyle/>
          <a:p>
            <a:pPr indent="361950" algn="just">
              <a:lnSpc>
                <a:spcPct val="100000"/>
              </a:lnSpc>
            </a:pPr>
            <a:r>
              <a:rPr lang="ru-RU" b="1" dirty="0"/>
              <a:t>Вопросы для самоподготовки и обсуждения:</a:t>
            </a:r>
            <a:endParaRPr lang="ru-RU" dirty="0"/>
          </a:p>
          <a:p>
            <a:pPr indent="361950" algn="just">
              <a:lnSpc>
                <a:spcPct val="100000"/>
              </a:lnSpc>
              <a:spcBef>
                <a:spcPts val="0"/>
              </a:spcBef>
            </a:pPr>
            <a:r>
              <a:rPr lang="ru-RU" i="1" dirty="0"/>
              <a:t>1. Подходы к характеристике климата области. 2. Основные факторы формирования климата: солнечная радиация, радиационный и тепловой баланс земной поверхности, циркуляция атмосферы. 3. Изменение элементов климата во времени и в пространстве, поры года. 4. Климатическое районирование территории области.</a:t>
            </a:r>
            <a:endParaRPr lang="ru-RU" dirty="0"/>
          </a:p>
          <a:p>
            <a:pPr indent="361950" algn="just">
              <a:lnSpc>
                <a:spcPct val="100000"/>
              </a:lnSpc>
              <a:spcBef>
                <a:spcPts val="600"/>
              </a:spcBef>
            </a:pPr>
            <a:r>
              <a:rPr lang="ru-RU" b="1" dirty="0"/>
              <a:t>Оборудование:</a:t>
            </a:r>
            <a:r>
              <a:rPr lang="ru-RU" dirty="0"/>
              <a:t> контурная карта Брестской области, Национальный атлас Беларуси [</a:t>
            </a:r>
            <a:r>
              <a:rPr lang="ru-RU" dirty="0">
                <a:hlinkClick r:id="rId2" action="ppaction://hlinksldjump"/>
              </a:rPr>
              <a:t>1</a:t>
            </a:r>
            <a:r>
              <a:rPr lang="ru-RU" dirty="0"/>
              <a:t>], учебное пособие по географии </a:t>
            </a:r>
            <a:r>
              <a:rPr lang="en-US" dirty="0" smtClean="0"/>
              <a:t/>
            </a:r>
            <a:br>
              <a:rPr lang="en-US" dirty="0" smtClean="0"/>
            </a:br>
            <a:r>
              <a:rPr lang="ru-RU" dirty="0" smtClean="0"/>
              <a:t>Брестской </a:t>
            </a:r>
            <a:r>
              <a:rPr lang="ru-RU" dirty="0"/>
              <a:t>области [3]</a:t>
            </a:r>
          </a:p>
          <a:p>
            <a:pPr indent="361950" algn="just">
              <a:lnSpc>
                <a:spcPct val="100000"/>
              </a:lnSpc>
              <a:spcBef>
                <a:spcPts val="600"/>
              </a:spcBef>
            </a:pPr>
            <a:r>
              <a:rPr lang="ru-RU" b="1" dirty="0"/>
              <a:t>Задание 3.1. </a:t>
            </a:r>
            <a:r>
              <a:rPr lang="ru-RU" u="sng" dirty="0"/>
              <a:t>Для крайних южной и северной точек Брестской области вычислить высоту Солнца над горизонтом в полдень в дни равноденствий и солнцестояний. Проанализировать данные вычислений. Перечислить основные следствия годовой динамики высоты Солнца и продолжительности дня в пределах Брестской области.</a:t>
            </a:r>
            <a:endParaRPr lang="ru-RU" dirty="0"/>
          </a:p>
          <a:p>
            <a:pPr indent="361950" algn="just">
              <a:lnSpc>
                <a:spcPct val="100000"/>
              </a:lnSpc>
              <a:spcBef>
                <a:spcPts val="0"/>
              </a:spcBef>
            </a:pPr>
            <a:r>
              <a:rPr lang="ru-RU" dirty="0"/>
              <a:t>Высота Солнца над горизонтом в полдень находится по формуле:</a:t>
            </a:r>
          </a:p>
          <a:p>
            <a:pPr indent="361950" algn="ctr">
              <a:lnSpc>
                <a:spcPct val="100000"/>
              </a:lnSpc>
              <a:spcBef>
                <a:spcPts val="600"/>
              </a:spcBef>
              <a:spcAft>
                <a:spcPts val="600"/>
              </a:spcAft>
            </a:pPr>
            <a:r>
              <a:rPr lang="en-US" b="1" dirty="0"/>
              <a:t>h</a:t>
            </a:r>
            <a:r>
              <a:rPr lang="ru-RU" b="1" dirty="0"/>
              <a:t>=90-</a:t>
            </a:r>
            <a:r>
              <a:rPr lang="en-US" b="1" dirty="0">
                <a:sym typeface="Symbol" panose="05050102010706020507" pitchFamily="18" charset="2"/>
              </a:rPr>
              <a:t></a:t>
            </a:r>
            <a:r>
              <a:rPr lang="ru-RU" b="1" baseline="-25000" dirty="0"/>
              <a:t>з</a:t>
            </a:r>
            <a:r>
              <a:rPr lang="ru-RU" dirty="0"/>
              <a:t>,</a:t>
            </a:r>
          </a:p>
          <a:p>
            <a:pPr indent="361950" algn="just">
              <a:lnSpc>
                <a:spcPct val="100000"/>
              </a:lnSpc>
              <a:spcBef>
                <a:spcPts val="0"/>
              </a:spcBef>
            </a:pPr>
            <a:r>
              <a:rPr lang="ru-RU" dirty="0"/>
              <a:t>где </a:t>
            </a:r>
            <a:r>
              <a:rPr lang="en-US" b="1" dirty="0"/>
              <a:t>h</a:t>
            </a:r>
            <a:r>
              <a:rPr lang="ru-RU" dirty="0"/>
              <a:t> – высота Солнца над горизонтом в полдень; </a:t>
            </a:r>
            <a:r>
              <a:rPr lang="en-US" b="1" dirty="0">
                <a:sym typeface="Symbol" panose="05050102010706020507" pitchFamily="18" charset="2"/>
              </a:rPr>
              <a:t></a:t>
            </a:r>
            <a:r>
              <a:rPr lang="en-US" dirty="0"/>
              <a:t> </a:t>
            </a:r>
            <a:r>
              <a:rPr lang="ru-RU" dirty="0"/>
              <a:t>– географическая широта точки; </a:t>
            </a:r>
            <a:r>
              <a:rPr lang="en-US" b="1" dirty="0">
                <a:sym typeface="Symbol" panose="05050102010706020507" pitchFamily="18" charset="2"/>
              </a:rPr>
              <a:t></a:t>
            </a:r>
            <a:r>
              <a:rPr lang="ru-RU" b="1" baseline="-25000" dirty="0"/>
              <a:t>з</a:t>
            </a:r>
            <a:r>
              <a:rPr lang="ru-RU" dirty="0"/>
              <a:t> – широта места, где Солнце в данный день в зените (</a:t>
            </a:r>
            <a:r>
              <a:rPr lang="ru-RU" b="1" dirty="0"/>
              <a:t>«+»</a:t>
            </a:r>
            <a:r>
              <a:rPr lang="ru-RU" dirty="0"/>
              <a:t> – Солнце в зените над какой-либо широтой того же, что и рассматриваемая точка, полушария;</a:t>
            </a:r>
            <a:r>
              <a:rPr lang="ru-RU" b="1" dirty="0"/>
              <a:t> «-»</a:t>
            </a:r>
            <a:r>
              <a:rPr lang="ru-RU" dirty="0"/>
              <a:t> – Солнце в зените над противоположным полушарием). Результаты вычислений оформляются в виде таблицы (таблица 3.1).</a:t>
            </a:r>
          </a:p>
          <a:p>
            <a:pPr algn="just">
              <a:lnSpc>
                <a:spcPct val="100000"/>
              </a:lnSpc>
              <a:spcBef>
                <a:spcPts val="1200"/>
              </a:spcBef>
            </a:pPr>
            <a:r>
              <a:rPr lang="ru-RU" dirty="0" smtClean="0"/>
              <a:t>Таблица </a:t>
            </a:r>
            <a:r>
              <a:rPr lang="ru-RU" dirty="0"/>
              <a:t>3.1</a:t>
            </a:r>
            <a:r>
              <a:rPr lang="ru-RU" b="1" dirty="0"/>
              <a:t> – </a:t>
            </a:r>
            <a:r>
              <a:rPr lang="ru-RU" dirty="0"/>
              <a:t>Динамика высоты солнца над горизонтом в </a:t>
            </a:r>
            <a:r>
              <a:rPr lang="ru-RU" dirty="0" smtClean="0"/>
              <a:t>полдень</a:t>
            </a:r>
            <a:r>
              <a:rPr lang="en-US" dirty="0" smtClean="0"/>
              <a:t> </a:t>
            </a:r>
            <a:r>
              <a:rPr lang="ru-RU" dirty="0" smtClean="0"/>
              <a:t>и </a:t>
            </a:r>
            <a:r>
              <a:rPr lang="ru-RU" dirty="0"/>
              <a:t>продолжительности дня для крайних северной и южной </a:t>
            </a:r>
            <a:r>
              <a:rPr lang="ru-RU" dirty="0" smtClean="0"/>
              <a:t>точек</a:t>
            </a:r>
            <a:r>
              <a:rPr lang="en-US" dirty="0" smtClean="0"/>
              <a:t> </a:t>
            </a:r>
            <a:r>
              <a:rPr lang="ru-RU" dirty="0" smtClean="0"/>
              <a:t>Брестской </a:t>
            </a:r>
            <a:r>
              <a:rPr lang="ru-RU" dirty="0"/>
              <a:t>области</a:t>
            </a:r>
          </a:p>
          <a:p>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3087969690"/>
              </p:ext>
            </p:extLst>
          </p:nvPr>
        </p:nvGraphicFramePr>
        <p:xfrm>
          <a:off x="244550" y="4850057"/>
          <a:ext cx="10143458" cy="1134110"/>
        </p:xfrm>
        <a:graphic>
          <a:graphicData uri="http://schemas.openxmlformats.org/drawingml/2006/table">
            <a:tbl>
              <a:tblPr>
                <a:tableStyleId>{5C22544A-7EE6-4342-B048-85BDC9FD1C3A}</a:tableStyleId>
              </a:tblPr>
              <a:tblGrid>
                <a:gridCol w="2044120"/>
                <a:gridCol w="1928414"/>
                <a:gridCol w="2121255"/>
                <a:gridCol w="2121255"/>
                <a:gridCol w="1928414"/>
              </a:tblGrid>
              <a:tr h="219710">
                <a:tc rowSpan="2">
                  <a:txBody>
                    <a:bodyPr/>
                    <a:lstStyle/>
                    <a:p>
                      <a:pPr algn="ctr">
                        <a:spcAft>
                          <a:spcPts val="0"/>
                        </a:spcAft>
                      </a:pPr>
                      <a:r>
                        <a:rPr lang="ru-RU" sz="1200" dirty="0">
                          <a:solidFill>
                            <a:schemeClr val="bg1"/>
                          </a:solidFill>
                          <a:effectLst/>
                        </a:rPr>
                        <a:t>Дни солнцестояний и равноденствий</a:t>
                      </a:r>
                      <a:endParaRPr lang="ru-RU"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gridSpan="2">
                  <a:txBody>
                    <a:bodyPr/>
                    <a:lstStyle/>
                    <a:p>
                      <a:pPr algn="ctr">
                        <a:spcAft>
                          <a:spcPts val="0"/>
                        </a:spcAft>
                      </a:pPr>
                      <a:r>
                        <a:rPr lang="ru-RU" sz="1200" dirty="0">
                          <a:solidFill>
                            <a:schemeClr val="bg1"/>
                          </a:solidFill>
                          <a:effectLst/>
                        </a:rPr>
                        <a:t>Южная точка – 51</a:t>
                      </a:r>
                      <a:r>
                        <a:rPr lang="ru-RU" sz="1200" dirty="0">
                          <a:solidFill>
                            <a:schemeClr val="bg1"/>
                          </a:solidFill>
                          <a:effectLst/>
                          <a:sym typeface="Symbol" panose="05050102010706020507" pitchFamily="18" charset="2"/>
                        </a:rPr>
                        <a:t></a:t>
                      </a:r>
                      <a:r>
                        <a:rPr lang="ru-RU" sz="1200" dirty="0">
                          <a:solidFill>
                            <a:schemeClr val="bg1"/>
                          </a:solidFill>
                          <a:effectLst/>
                        </a:rPr>
                        <a:t>30</a:t>
                      </a:r>
                      <a:r>
                        <a:rPr lang="ru-RU" sz="1200" dirty="0">
                          <a:solidFill>
                            <a:schemeClr val="bg1"/>
                          </a:solidFill>
                          <a:effectLst/>
                          <a:sym typeface="Symbol" panose="05050102010706020507" pitchFamily="18" charset="2"/>
                        </a:rPr>
                        <a:t></a:t>
                      </a:r>
                      <a:r>
                        <a:rPr lang="ru-RU" sz="1200" dirty="0">
                          <a:solidFill>
                            <a:schemeClr val="bg1"/>
                          </a:solidFill>
                          <a:effectLst/>
                        </a:rPr>
                        <a:t> </a:t>
                      </a:r>
                      <a:r>
                        <a:rPr lang="ru-RU" sz="1200" dirty="0" err="1">
                          <a:solidFill>
                            <a:schemeClr val="bg1"/>
                          </a:solidFill>
                          <a:effectLst/>
                        </a:rPr>
                        <a:t>с.ш</a:t>
                      </a:r>
                      <a:r>
                        <a:rPr lang="ru-RU" sz="1200" dirty="0">
                          <a:solidFill>
                            <a:schemeClr val="bg1"/>
                          </a:solidFill>
                          <a:effectLst/>
                        </a:rPr>
                        <a:t>.</a:t>
                      </a:r>
                      <a:endParaRPr lang="ru-RU"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hMerge="1">
                  <a:txBody>
                    <a:bodyPr/>
                    <a:lstStyle/>
                    <a:p>
                      <a:endParaRPr lang="ru-RU"/>
                    </a:p>
                  </a:txBody>
                  <a:tcPr/>
                </a:tc>
                <a:tc gridSpan="2">
                  <a:txBody>
                    <a:bodyPr/>
                    <a:lstStyle/>
                    <a:p>
                      <a:pPr algn="ctr">
                        <a:spcAft>
                          <a:spcPts val="0"/>
                        </a:spcAft>
                      </a:pPr>
                      <a:r>
                        <a:rPr lang="ru-RU" sz="1200" dirty="0">
                          <a:solidFill>
                            <a:schemeClr val="bg1"/>
                          </a:solidFill>
                          <a:effectLst/>
                        </a:rPr>
                        <a:t>Северная точка – 53</a:t>
                      </a:r>
                      <a:r>
                        <a:rPr lang="ru-RU" sz="1200" dirty="0">
                          <a:solidFill>
                            <a:schemeClr val="bg1"/>
                          </a:solidFill>
                          <a:effectLst/>
                          <a:sym typeface="Symbol" panose="05050102010706020507" pitchFamily="18" charset="2"/>
                        </a:rPr>
                        <a:t></a:t>
                      </a:r>
                      <a:r>
                        <a:rPr lang="ru-RU" sz="1200" dirty="0">
                          <a:solidFill>
                            <a:schemeClr val="bg1"/>
                          </a:solidFill>
                          <a:effectLst/>
                        </a:rPr>
                        <a:t>25</a:t>
                      </a:r>
                      <a:r>
                        <a:rPr lang="ru-RU" sz="1200" dirty="0">
                          <a:solidFill>
                            <a:schemeClr val="bg1"/>
                          </a:solidFill>
                          <a:effectLst/>
                          <a:sym typeface="Symbol" panose="05050102010706020507" pitchFamily="18" charset="2"/>
                        </a:rPr>
                        <a:t></a:t>
                      </a:r>
                      <a:r>
                        <a:rPr lang="ru-RU" sz="1200" dirty="0">
                          <a:solidFill>
                            <a:schemeClr val="bg1"/>
                          </a:solidFill>
                          <a:effectLst/>
                        </a:rPr>
                        <a:t> </a:t>
                      </a:r>
                      <a:r>
                        <a:rPr lang="ru-RU" sz="1200" dirty="0" err="1">
                          <a:solidFill>
                            <a:schemeClr val="bg1"/>
                          </a:solidFill>
                          <a:effectLst/>
                        </a:rPr>
                        <a:t>с.ш</a:t>
                      </a:r>
                      <a:r>
                        <a:rPr lang="ru-RU" sz="1200" dirty="0">
                          <a:solidFill>
                            <a:schemeClr val="bg1"/>
                          </a:solidFill>
                          <a:effectLst/>
                        </a:rPr>
                        <a:t>.</a:t>
                      </a:r>
                      <a:endParaRPr lang="ru-RU"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hMerge="1">
                  <a:txBody>
                    <a:bodyPr/>
                    <a:lstStyle/>
                    <a:p>
                      <a:endParaRPr lang="ru-RU"/>
                    </a:p>
                  </a:txBody>
                  <a:tcPr/>
                </a:tc>
              </a:tr>
              <a:tr h="304800">
                <a:tc vMerge="1">
                  <a:txBody>
                    <a:bodyPr/>
                    <a:lstStyle/>
                    <a:p>
                      <a:endParaRPr lang="ru-RU"/>
                    </a:p>
                  </a:txBody>
                  <a:tcPr/>
                </a:tc>
                <a:tc>
                  <a:txBody>
                    <a:bodyPr/>
                    <a:lstStyle/>
                    <a:p>
                      <a:pPr algn="ctr">
                        <a:spcAft>
                          <a:spcPts val="0"/>
                        </a:spcAft>
                      </a:pPr>
                      <a:r>
                        <a:rPr lang="ru-RU" sz="1200" dirty="0" smtClean="0">
                          <a:solidFill>
                            <a:schemeClr val="bg1"/>
                          </a:solidFill>
                          <a:effectLst/>
                        </a:rPr>
                        <a:t>высота</a:t>
                      </a:r>
                      <a:r>
                        <a:rPr lang="en-US" sz="1200" dirty="0" smtClean="0">
                          <a:solidFill>
                            <a:schemeClr val="bg1"/>
                          </a:solidFill>
                          <a:effectLst/>
                        </a:rPr>
                        <a:t> </a:t>
                      </a:r>
                      <a:r>
                        <a:rPr lang="ru-RU" sz="1200" dirty="0" smtClean="0">
                          <a:solidFill>
                            <a:schemeClr val="bg1"/>
                          </a:solidFill>
                          <a:effectLst/>
                        </a:rPr>
                        <a:t>Солнца </a:t>
                      </a:r>
                      <a:r>
                        <a:rPr lang="ru-RU" sz="1200" dirty="0">
                          <a:solidFill>
                            <a:schemeClr val="bg1"/>
                          </a:solidFill>
                          <a:effectLst/>
                        </a:rPr>
                        <a:t>над</a:t>
                      </a:r>
                      <a:br>
                        <a:rPr lang="ru-RU" sz="1200" dirty="0">
                          <a:solidFill>
                            <a:schemeClr val="bg1"/>
                          </a:solidFill>
                          <a:effectLst/>
                        </a:rPr>
                      </a:br>
                      <a:r>
                        <a:rPr lang="ru-RU" sz="1200" dirty="0">
                          <a:solidFill>
                            <a:schemeClr val="bg1"/>
                          </a:solidFill>
                          <a:effectLst/>
                        </a:rPr>
                        <a:t>горизонтом в полдень</a:t>
                      </a:r>
                      <a:endParaRPr lang="ru-RU"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a:solidFill>
                            <a:schemeClr val="bg1"/>
                          </a:solidFill>
                          <a:effectLst/>
                        </a:rPr>
                        <a:t>продолжительность дня</a:t>
                      </a:r>
                      <a:endParaRPr lang="ru-RU"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smtClean="0">
                          <a:solidFill>
                            <a:schemeClr val="bg1"/>
                          </a:solidFill>
                          <a:effectLst/>
                        </a:rPr>
                        <a:t>высота</a:t>
                      </a:r>
                      <a:r>
                        <a:rPr lang="en-US" sz="1200" dirty="0" smtClean="0">
                          <a:solidFill>
                            <a:schemeClr val="bg1"/>
                          </a:solidFill>
                          <a:effectLst/>
                        </a:rPr>
                        <a:t> </a:t>
                      </a:r>
                      <a:r>
                        <a:rPr lang="ru-RU" sz="1200" dirty="0" smtClean="0">
                          <a:solidFill>
                            <a:schemeClr val="bg1"/>
                          </a:solidFill>
                          <a:effectLst/>
                        </a:rPr>
                        <a:t>Солнца </a:t>
                      </a:r>
                      <a:r>
                        <a:rPr lang="ru-RU" sz="1200" dirty="0">
                          <a:solidFill>
                            <a:schemeClr val="bg1"/>
                          </a:solidFill>
                          <a:effectLst/>
                        </a:rPr>
                        <a:t>над</a:t>
                      </a:r>
                      <a:br>
                        <a:rPr lang="ru-RU" sz="1200" dirty="0">
                          <a:solidFill>
                            <a:schemeClr val="bg1"/>
                          </a:solidFill>
                          <a:effectLst/>
                        </a:rPr>
                      </a:br>
                      <a:r>
                        <a:rPr lang="ru-RU" sz="1200" dirty="0">
                          <a:solidFill>
                            <a:schemeClr val="bg1"/>
                          </a:solidFill>
                          <a:effectLst/>
                        </a:rPr>
                        <a:t>горизонтом в полдень</a:t>
                      </a:r>
                      <a:endParaRPr lang="ru-RU"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a:solidFill>
                            <a:schemeClr val="bg1"/>
                          </a:solidFill>
                          <a:effectLst/>
                        </a:rPr>
                        <a:t>продолжительность дня</a:t>
                      </a:r>
                      <a:endParaRPr lang="ru-RU"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r>
              <a:tr h="0">
                <a:tc>
                  <a:txBody>
                    <a:bodyPr/>
                    <a:lstStyle/>
                    <a:p>
                      <a:pPr algn="ctr">
                        <a:spcAft>
                          <a:spcPts val="0"/>
                        </a:spcAft>
                      </a:pPr>
                      <a:r>
                        <a:rPr lang="ru-RU" sz="1200" dirty="0">
                          <a:effectLst/>
                        </a:rPr>
                        <a:t>21.</a:t>
                      </a:r>
                      <a:r>
                        <a:rPr lang="en-US" sz="1200" dirty="0">
                          <a:effectLst/>
                        </a:rPr>
                        <a:t>VI</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effectLst/>
                        </a:rPr>
                        <a:t>~16час 30мин</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effectLst/>
                        </a:rPr>
                        <a:t>~16час 50мин</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a:txBody>
                    <a:bodyPr/>
                    <a:lstStyle/>
                    <a:p>
                      <a:pPr algn="ctr">
                        <a:spcAft>
                          <a:spcPts val="0"/>
                        </a:spcAft>
                      </a:pPr>
                      <a:r>
                        <a:rPr lang="ru-RU" sz="1200" dirty="0">
                          <a:effectLst/>
                        </a:rPr>
                        <a:t>23.IX и 21. III</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dirty="0">
                          <a:effectLst/>
                        </a:rPr>
                        <a:t>12час</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effectLst/>
                        </a:rPr>
                        <a:t>12час</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a:txBody>
                    <a:bodyPr/>
                    <a:lstStyle/>
                    <a:p>
                      <a:pPr algn="ctr">
                        <a:spcAft>
                          <a:spcPts val="0"/>
                        </a:spcAft>
                      </a:pPr>
                      <a:r>
                        <a:rPr lang="ru-RU" sz="1200" dirty="0">
                          <a:effectLst/>
                        </a:rPr>
                        <a:t>22.XII</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a:effectLst/>
                        </a:rPr>
                        <a:t> </a:t>
                      </a:r>
                      <a:endParaRPr lang="ru-RU"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dirty="0">
                          <a:effectLst/>
                        </a:rPr>
                        <a:t>~8час</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dirty="0">
                          <a:effectLst/>
                        </a:rPr>
                        <a:t> </a:t>
                      </a:r>
                      <a:endParaRPr lang="ru-RU"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dirty="0">
                          <a:effectLst/>
                        </a:rPr>
                        <a:t>~7час 40мин</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7" name="Прямоугольник 6"/>
          <p:cNvSpPr/>
          <p:nvPr/>
        </p:nvSpPr>
        <p:spPr>
          <a:xfrm>
            <a:off x="107055" y="6030937"/>
            <a:ext cx="10419918" cy="738664"/>
          </a:xfrm>
          <a:prstGeom prst="rect">
            <a:avLst/>
          </a:prstGeom>
        </p:spPr>
        <p:txBody>
          <a:bodyPr wrap="square">
            <a:spAutoFit/>
          </a:bodyPr>
          <a:lstStyle/>
          <a:p>
            <a:pPr indent="361950" algn="just">
              <a:spcBef>
                <a:spcPts val="600"/>
              </a:spcBef>
              <a:spcAft>
                <a:spcPts val="600"/>
              </a:spcAft>
            </a:pPr>
            <a:r>
              <a:rPr lang="ru-RU" sz="1400" spc="30" dirty="0">
                <a:latin typeface="Times New Roman" panose="02020603050405020304" pitchFamily="18" charset="0"/>
                <a:ea typeface="Times New Roman" panose="02020603050405020304" pitchFamily="18" charset="0"/>
              </a:rPr>
              <a:t>Выявляется степень связи результатов таблицы с различиями в величинах радиационного баланса, суммарной солнечной радиации, средней температуры воздуха с использованием карт «Радиационный баланс», «Суммарная солнечная радиация», </a:t>
            </a:r>
            <a:r>
              <a:rPr lang="ru-RU" sz="1400" spc="-30" dirty="0">
                <a:latin typeface="Times New Roman" panose="02020603050405020304" pitchFamily="18" charset="0"/>
                <a:ea typeface="Times New Roman" panose="02020603050405020304" pitchFamily="18" charset="0"/>
              </a:rPr>
              <a:t>«Средняя температура воздуха»</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hlinkClick r:id="rId2" action="ppaction://hlinksldjump"/>
              </a:rPr>
              <a:t>1, с. 74–75</a:t>
            </a:r>
            <a:r>
              <a:rPr lang="ru-RU" sz="1400" dirty="0">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44938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Лабораторная работа № 3. Климатические условия Брестской области</a:t>
            </a:r>
          </a:p>
        </p:txBody>
      </p:sp>
      <p:sp>
        <p:nvSpPr>
          <p:cNvPr id="3" name="Вертикальный текст 2"/>
          <p:cNvSpPr>
            <a:spLocks noGrp="1"/>
          </p:cNvSpPr>
          <p:nvPr>
            <p:ph type="body" orient="vert" idx="14"/>
          </p:nvPr>
        </p:nvSpPr>
        <p:spPr/>
        <p:txBody>
          <a:bodyPr/>
          <a:lstStyle/>
          <a:p>
            <a:pPr indent="361950" algn="just">
              <a:lnSpc>
                <a:spcPct val="100000"/>
              </a:lnSpc>
            </a:pPr>
            <a:endParaRPr lang="ru-RU" dirty="0"/>
          </a:p>
          <a:p>
            <a:endParaRPr lang="ru-RU" dirty="0"/>
          </a:p>
        </p:txBody>
      </p:sp>
      <p:sp>
        <p:nvSpPr>
          <p:cNvPr id="7" name="Прямоугольник 6"/>
          <p:cNvSpPr/>
          <p:nvPr/>
        </p:nvSpPr>
        <p:spPr>
          <a:xfrm>
            <a:off x="107055" y="6030937"/>
            <a:ext cx="10419918" cy="276999"/>
          </a:xfrm>
          <a:prstGeom prst="rect">
            <a:avLst/>
          </a:prstGeom>
        </p:spPr>
        <p:txBody>
          <a:bodyPr wrap="square">
            <a:spAutoFit/>
          </a:bodyPr>
          <a:lstStyle/>
          <a:p>
            <a:pPr indent="361950" algn="just">
              <a:spcBef>
                <a:spcPts val="600"/>
              </a:spcBef>
              <a:spcAft>
                <a:spcPts val="600"/>
              </a:spcAft>
            </a:pP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Прямоугольник 7"/>
          <p:cNvSpPr/>
          <p:nvPr/>
        </p:nvSpPr>
        <p:spPr>
          <a:xfrm>
            <a:off x="88683" y="887201"/>
            <a:ext cx="10438290" cy="2400657"/>
          </a:xfrm>
          <a:prstGeom prst="rect">
            <a:avLst/>
          </a:prstGeom>
        </p:spPr>
        <p:txBody>
          <a:bodyPr wrap="square">
            <a:spAutoFit/>
          </a:bodyPr>
          <a:lstStyle/>
          <a:p>
            <a:pPr indent="361950" algn="just">
              <a:spcBef>
                <a:spcPts val="600"/>
              </a:spcBef>
              <a:spcAft>
                <a:spcPts val="600"/>
              </a:spcAft>
            </a:pPr>
            <a:r>
              <a:rPr lang="ru-RU" sz="1400" b="1" dirty="0">
                <a:latin typeface="Times New Roman" panose="02020603050405020304" pitchFamily="18" charset="0"/>
                <a:ea typeface="Times New Roman" panose="02020603050405020304" pitchFamily="18" charset="0"/>
              </a:rPr>
              <a:t>Задание 3.2. </a:t>
            </a:r>
            <a:r>
              <a:rPr lang="ru-RU" sz="1400" u="sng" dirty="0">
                <a:latin typeface="Times New Roman" panose="02020603050405020304" pitchFamily="18" charset="0"/>
                <a:ea typeface="Times New Roman" panose="02020603050405020304" pitchFamily="18" charset="0"/>
              </a:rPr>
              <a:t>Проанализировать изменения среднемноголетних годового хода и суммы осадков на территории Брестской области в широтном и </a:t>
            </a:r>
            <a:r>
              <a:rPr lang="ru-RU" sz="1400" u="sng" dirty="0" err="1">
                <a:latin typeface="Times New Roman" panose="02020603050405020304" pitchFamily="18" charset="0"/>
                <a:ea typeface="Times New Roman" panose="02020603050405020304" pitchFamily="18" charset="0"/>
              </a:rPr>
              <a:t>мередиональном</a:t>
            </a:r>
            <a:r>
              <a:rPr lang="ru-RU" sz="1400" u="sng" dirty="0">
                <a:latin typeface="Times New Roman" panose="02020603050405020304" pitchFamily="18" charset="0"/>
                <a:ea typeface="Times New Roman" panose="02020603050405020304" pitchFamily="18" charset="0"/>
              </a:rPr>
              <a:t> направлениях.</a:t>
            </a:r>
            <a:endParaRPr lang="ru-RU" sz="1400" dirty="0">
              <a:latin typeface="Times New Roman" panose="02020603050405020304" pitchFamily="18" charset="0"/>
              <a:ea typeface="Times New Roman" panose="02020603050405020304" pitchFamily="18" charset="0"/>
            </a:endParaRPr>
          </a:p>
          <a:p>
            <a:pPr indent="361950" algn="just">
              <a:spcAft>
                <a:spcPts val="0"/>
              </a:spcAft>
            </a:pPr>
            <a:r>
              <a:rPr lang="ru-RU" sz="1400" spc="-30" dirty="0">
                <a:latin typeface="Times New Roman" panose="02020603050405020304" pitchFamily="18" charset="0"/>
                <a:ea typeface="Times New Roman" panose="02020603050405020304" pitchFamily="18" charset="0"/>
              </a:rPr>
              <a:t>На контурную карту области наносятся крайние западный, северный, восточный и южный пункты наблюдений (метеостанции в гг.</a:t>
            </a:r>
            <a:r>
              <a:rPr lang="en-US" sz="1400" spc="-30" dirty="0">
                <a:latin typeface="Times New Roman" panose="02020603050405020304" pitchFamily="18" charset="0"/>
                <a:ea typeface="Times New Roman" panose="02020603050405020304" pitchFamily="18" charset="0"/>
              </a:rPr>
              <a:t> </a:t>
            </a:r>
            <a:r>
              <a:rPr lang="ru-RU" sz="1400" spc="-30" dirty="0">
                <a:latin typeface="Times New Roman" panose="02020603050405020304" pitchFamily="18" charset="0"/>
                <a:ea typeface="Times New Roman" panose="02020603050405020304" pitchFamily="18" charset="0"/>
              </a:rPr>
              <a:t>Высокое и Барановичи, </a:t>
            </a:r>
            <a:r>
              <a:rPr lang="ru-RU" sz="1400" spc="-30" dirty="0" err="1">
                <a:latin typeface="Times New Roman" panose="02020603050405020304" pitchFamily="18" charset="0"/>
                <a:ea typeface="Times New Roman" panose="02020603050405020304" pitchFamily="18" charset="0"/>
              </a:rPr>
              <a:t>Полесская</a:t>
            </a:r>
            <a:r>
              <a:rPr lang="ru-RU" sz="1400" spc="-30" dirty="0">
                <a:latin typeface="Times New Roman" panose="02020603050405020304" pitchFamily="18" charset="0"/>
                <a:ea typeface="Times New Roman" panose="02020603050405020304" pitchFamily="18" charset="0"/>
              </a:rPr>
              <a:t> болотная станция, </a:t>
            </a:r>
            <a:r>
              <a:rPr lang="ru-RU" sz="1400" spc="-30" dirty="0" err="1">
                <a:latin typeface="Times New Roman" panose="02020603050405020304" pitchFamily="18" charset="0"/>
                <a:ea typeface="Times New Roman" panose="02020603050405020304" pitchFamily="18" charset="0"/>
              </a:rPr>
              <a:t>гидрометеоцентр</a:t>
            </a:r>
            <a:r>
              <a:rPr lang="ru-RU" sz="1400" spc="-30" dirty="0">
                <a:latin typeface="Times New Roman" panose="02020603050405020304" pitchFamily="18" charset="0"/>
                <a:ea typeface="Times New Roman" panose="02020603050405020304" pitchFamily="18" charset="0"/>
              </a:rPr>
              <a:t> в г. Пинск).</a:t>
            </a:r>
            <a:endParaRPr lang="ru-RU" sz="1400" dirty="0">
              <a:latin typeface="Times New Roman" panose="02020603050405020304" pitchFamily="18" charset="0"/>
              <a:ea typeface="Times New Roman" panose="02020603050405020304" pitchFamily="18" charset="0"/>
            </a:endParaRPr>
          </a:p>
          <a:p>
            <a:pPr indent="361950" algn="just">
              <a:spcAft>
                <a:spcPts val="0"/>
              </a:spcAft>
            </a:pPr>
            <a:r>
              <a:rPr lang="ru-RU" sz="1400" dirty="0">
                <a:latin typeface="Times New Roman" panose="02020603050405020304" pitchFamily="18" charset="0"/>
                <a:ea typeface="Times New Roman" panose="02020603050405020304" pitchFamily="18" charset="0"/>
              </a:rPr>
              <a:t>Для данных пунктов на миллиметровой бумаге строятся столбиковые диаграммы годового хода осадков по данным таблицы 3.2. При построении диаграмм рекомендуется использовать масштабы: </a:t>
            </a:r>
            <a:r>
              <a:rPr lang="ru-RU" sz="1400" spc="-30" dirty="0">
                <a:latin typeface="Times New Roman" panose="02020603050405020304" pitchFamily="18" charset="0"/>
                <a:ea typeface="Times New Roman" panose="02020603050405020304" pitchFamily="18" charset="0"/>
              </a:rPr>
              <a:t>вертикальный – </a:t>
            </a:r>
            <a:r>
              <a:rPr lang="ru-RU" sz="1400" dirty="0">
                <a:latin typeface="Times New Roman" panose="02020603050405020304" pitchFamily="18" charset="0"/>
                <a:ea typeface="Times New Roman" panose="02020603050405020304" pitchFamily="18" charset="0"/>
              </a:rPr>
              <a:t>в 1 мм – 1 мм осадков, горизонтальный – в 2,5 мм – 1 месяц. Месяцы подписываются римскими цифрами, у основания диаграмм указывается среднемноголетнее годовое количество осадков. Диаграммы для пунктов наблюдений широтного (г. Высокое – ст. </a:t>
            </a:r>
            <a:r>
              <a:rPr lang="ru-RU" sz="1400" dirty="0" err="1">
                <a:latin typeface="Times New Roman" panose="02020603050405020304" pitchFamily="18" charset="0"/>
                <a:ea typeface="Times New Roman" panose="02020603050405020304" pitchFamily="18" charset="0"/>
              </a:rPr>
              <a:t>Полесская</a:t>
            </a:r>
            <a:r>
              <a:rPr lang="ru-RU" sz="1400" dirty="0">
                <a:latin typeface="Times New Roman" panose="02020603050405020304" pitchFamily="18" charset="0"/>
                <a:ea typeface="Times New Roman" panose="02020603050405020304" pitchFamily="18" charset="0"/>
              </a:rPr>
              <a:t>) и меридионального (г. Барановичи – г. Пинск) рядов размещаются рядом. Под диаграммами подписываются их географические координаты и абсолютная высота.</a:t>
            </a:r>
          </a:p>
          <a:p>
            <a:pPr>
              <a:spcBef>
                <a:spcPts val="600"/>
              </a:spcBef>
            </a:pPr>
            <a:r>
              <a:rPr lang="ru-RU" sz="1200" dirty="0">
                <a:latin typeface="Times New Roman" panose="02020603050405020304" pitchFamily="18" charset="0"/>
                <a:ea typeface="Times New Roman" panose="02020603050405020304" pitchFamily="18" charset="0"/>
              </a:rPr>
              <a:t>Таблица 3.2</a:t>
            </a:r>
            <a:r>
              <a:rPr lang="ru-RU" sz="1200" b="1" dirty="0">
                <a:latin typeface="Times New Roman" panose="02020603050405020304" pitchFamily="18" charset="0"/>
                <a:ea typeface="Times New Roman" panose="02020603050405020304" pitchFamily="18" charset="0"/>
              </a:rPr>
              <a:t> – </a:t>
            </a:r>
            <a:r>
              <a:rPr lang="ru-RU" sz="1200" dirty="0">
                <a:latin typeface="Times New Roman" panose="02020603050405020304" pitchFamily="18" charset="0"/>
                <a:ea typeface="Times New Roman" panose="02020603050405020304" pitchFamily="18" charset="0"/>
              </a:rPr>
              <a:t>Среднемноголетний годовой ход осадков для </a:t>
            </a:r>
            <a:r>
              <a:rPr lang="ru-RU" sz="1200" dirty="0" smtClean="0">
                <a:latin typeface="Times New Roman" panose="02020603050405020304" pitchFamily="18" charset="0"/>
                <a:ea typeface="Times New Roman" panose="02020603050405020304" pitchFamily="18" charset="0"/>
              </a:rPr>
              <a:t>крайних</a:t>
            </a:r>
            <a:r>
              <a:rPr lang="en-US" sz="1200" dirty="0" smtClean="0">
                <a:latin typeface="Times New Roman" panose="02020603050405020304" pitchFamily="18" charset="0"/>
                <a:ea typeface="Times New Roman" panose="02020603050405020304" pitchFamily="18" charset="0"/>
              </a:rPr>
              <a:t> </a:t>
            </a:r>
            <a:r>
              <a:rPr lang="ru-RU" sz="1200" dirty="0" smtClean="0">
                <a:latin typeface="Times New Roman" panose="02020603050405020304" pitchFamily="18" charset="0"/>
                <a:ea typeface="Times New Roman" panose="02020603050405020304" pitchFamily="18" charset="0"/>
              </a:rPr>
              <a:t>пунктов </a:t>
            </a:r>
            <a:r>
              <a:rPr lang="ru-RU" sz="1200" dirty="0">
                <a:latin typeface="Times New Roman" panose="02020603050405020304" pitchFamily="18" charset="0"/>
                <a:ea typeface="Times New Roman" panose="02020603050405020304" pitchFamily="18" charset="0"/>
              </a:rPr>
              <a:t>наблюдений на территории Брестской области</a:t>
            </a:r>
            <a:endParaRPr lang="ru-RU" sz="1200" dirty="0">
              <a:effectLst/>
              <a:latin typeface="Times New Roman" panose="02020603050405020304" pitchFamily="18" charset="0"/>
              <a:ea typeface="Times New Roman" panose="02020603050405020304" pitchFamily="18" charset="0"/>
            </a:endParaRPr>
          </a:p>
        </p:txBody>
      </p:sp>
      <p:graphicFrame>
        <p:nvGraphicFramePr>
          <p:cNvPr id="10" name="Таблица 9"/>
          <p:cNvGraphicFramePr>
            <a:graphicFrameLocks noGrp="1"/>
          </p:cNvGraphicFramePr>
          <p:nvPr>
            <p:extLst>
              <p:ext uri="{D42A27DB-BD31-4B8C-83A1-F6EECF244321}">
                <p14:modId xmlns:p14="http://schemas.microsoft.com/office/powerpoint/2010/main" val="2760405773"/>
              </p:ext>
            </p:extLst>
          </p:nvPr>
        </p:nvGraphicFramePr>
        <p:xfrm>
          <a:off x="1945759" y="3334037"/>
          <a:ext cx="6224332" cy="1280160"/>
        </p:xfrm>
        <a:graphic>
          <a:graphicData uri="http://schemas.openxmlformats.org/drawingml/2006/table">
            <a:tbl>
              <a:tblPr firstRow="1" firstCol="1" lastRow="1" lastCol="1" bandRow="1" bandCol="1">
                <a:tableStyleId>{5C22544A-7EE6-4342-B048-85BDC9FD1C3A}</a:tableStyleId>
              </a:tblPr>
              <a:tblGrid>
                <a:gridCol w="1799017"/>
                <a:gridCol w="302895"/>
                <a:gridCol w="302895"/>
                <a:gridCol w="330200"/>
                <a:gridCol w="321310"/>
                <a:gridCol w="302895"/>
                <a:gridCol w="321310"/>
                <a:gridCol w="383540"/>
                <a:gridCol w="445770"/>
                <a:gridCol w="321310"/>
                <a:gridCol w="302895"/>
                <a:gridCol w="321310"/>
                <a:gridCol w="383540"/>
                <a:gridCol w="385445"/>
              </a:tblGrid>
              <a:tr h="0">
                <a:tc>
                  <a:txBody>
                    <a:bodyPr/>
                    <a:lstStyle/>
                    <a:p>
                      <a:pPr algn="ctr">
                        <a:spcAft>
                          <a:spcPts val="0"/>
                        </a:spcAft>
                      </a:pPr>
                      <a:r>
                        <a:rPr lang="ru-RU" sz="1200" b="0" dirty="0">
                          <a:solidFill>
                            <a:schemeClr val="bg1"/>
                          </a:solidFill>
                          <a:effectLst/>
                          <a:latin typeface="Times New Roman" panose="02020603050405020304" pitchFamily="18" charset="0"/>
                          <a:cs typeface="Times New Roman" panose="02020603050405020304" pitchFamily="18" charset="0"/>
                        </a:rPr>
                        <a:t>Пункты (высота над уровнем</a:t>
                      </a:r>
                      <a:br>
                        <a:rPr lang="ru-RU" sz="1200" b="0" dirty="0">
                          <a:solidFill>
                            <a:schemeClr val="bg1"/>
                          </a:solidFill>
                          <a:effectLst/>
                          <a:latin typeface="Times New Roman" panose="02020603050405020304" pitchFamily="18" charset="0"/>
                          <a:cs typeface="Times New Roman" panose="02020603050405020304" pitchFamily="18" charset="0"/>
                        </a:rPr>
                      </a:br>
                      <a:r>
                        <a:rPr lang="ru-RU" sz="1200" b="0" dirty="0">
                          <a:solidFill>
                            <a:schemeClr val="bg1"/>
                          </a:solidFill>
                          <a:effectLst/>
                          <a:latin typeface="Times New Roman" panose="02020603050405020304" pitchFamily="18" charset="0"/>
                          <a:cs typeface="Times New Roman" panose="02020603050405020304" pitchFamily="18" charset="0"/>
                        </a:rPr>
                        <a:t>моря, м)</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b="0" dirty="0">
                          <a:solidFill>
                            <a:schemeClr val="bg1"/>
                          </a:solidFill>
                          <a:effectLst/>
                          <a:latin typeface="Times New Roman" panose="02020603050405020304" pitchFamily="18" charset="0"/>
                          <a:cs typeface="Times New Roman" panose="02020603050405020304" pitchFamily="18" charset="0"/>
                        </a:rPr>
                        <a:t>I</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b="0" dirty="0">
                          <a:solidFill>
                            <a:schemeClr val="bg1"/>
                          </a:solidFill>
                          <a:effectLst/>
                          <a:latin typeface="Times New Roman" panose="02020603050405020304" pitchFamily="18" charset="0"/>
                          <a:cs typeface="Times New Roman" panose="02020603050405020304" pitchFamily="18" charset="0"/>
                        </a:rPr>
                        <a:t>II</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b="0" dirty="0">
                          <a:solidFill>
                            <a:schemeClr val="bg1"/>
                          </a:solidFill>
                          <a:effectLst/>
                          <a:latin typeface="Times New Roman" panose="02020603050405020304" pitchFamily="18" charset="0"/>
                          <a:cs typeface="Times New Roman" panose="02020603050405020304" pitchFamily="18" charset="0"/>
                        </a:rPr>
                        <a:t>III</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b="0" dirty="0">
                          <a:solidFill>
                            <a:schemeClr val="bg1"/>
                          </a:solidFill>
                          <a:effectLst/>
                          <a:latin typeface="Times New Roman" panose="02020603050405020304" pitchFamily="18" charset="0"/>
                          <a:cs typeface="Times New Roman" panose="02020603050405020304" pitchFamily="18" charset="0"/>
                        </a:rPr>
                        <a:t>IV</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b="0" dirty="0">
                          <a:solidFill>
                            <a:schemeClr val="bg1"/>
                          </a:solidFill>
                          <a:effectLst/>
                          <a:latin typeface="Times New Roman" panose="02020603050405020304" pitchFamily="18" charset="0"/>
                          <a:cs typeface="Times New Roman" panose="02020603050405020304" pitchFamily="18" charset="0"/>
                        </a:rPr>
                        <a:t>V</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b="0" dirty="0">
                          <a:solidFill>
                            <a:schemeClr val="bg1"/>
                          </a:solidFill>
                          <a:effectLst/>
                          <a:latin typeface="Times New Roman" panose="02020603050405020304" pitchFamily="18" charset="0"/>
                          <a:cs typeface="Times New Roman" panose="02020603050405020304" pitchFamily="18" charset="0"/>
                        </a:rPr>
                        <a:t>VI</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b="0" dirty="0">
                          <a:solidFill>
                            <a:schemeClr val="bg1"/>
                          </a:solidFill>
                          <a:effectLst/>
                          <a:latin typeface="Times New Roman" panose="02020603050405020304" pitchFamily="18" charset="0"/>
                          <a:cs typeface="Times New Roman" panose="02020603050405020304" pitchFamily="18" charset="0"/>
                        </a:rPr>
                        <a:t>VII</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b="0" dirty="0">
                          <a:solidFill>
                            <a:schemeClr val="bg1"/>
                          </a:solidFill>
                          <a:effectLst/>
                          <a:latin typeface="Times New Roman" panose="02020603050405020304" pitchFamily="18" charset="0"/>
                          <a:cs typeface="Times New Roman" panose="02020603050405020304" pitchFamily="18" charset="0"/>
                        </a:rPr>
                        <a:t>VIII</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b="0" dirty="0">
                          <a:solidFill>
                            <a:schemeClr val="bg1"/>
                          </a:solidFill>
                          <a:effectLst/>
                          <a:latin typeface="Times New Roman" panose="02020603050405020304" pitchFamily="18" charset="0"/>
                          <a:cs typeface="Times New Roman" panose="02020603050405020304" pitchFamily="18" charset="0"/>
                        </a:rPr>
                        <a:t>IX</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b="0" dirty="0">
                          <a:solidFill>
                            <a:schemeClr val="bg1"/>
                          </a:solidFill>
                          <a:effectLst/>
                          <a:latin typeface="Times New Roman" panose="02020603050405020304" pitchFamily="18" charset="0"/>
                          <a:cs typeface="Times New Roman" panose="02020603050405020304" pitchFamily="18" charset="0"/>
                        </a:rPr>
                        <a:t>X</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b="0" dirty="0">
                          <a:solidFill>
                            <a:schemeClr val="bg1"/>
                          </a:solidFill>
                          <a:effectLst/>
                          <a:latin typeface="Times New Roman" panose="02020603050405020304" pitchFamily="18" charset="0"/>
                          <a:cs typeface="Times New Roman" panose="02020603050405020304" pitchFamily="18" charset="0"/>
                        </a:rPr>
                        <a:t>XI</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b="0" dirty="0">
                          <a:solidFill>
                            <a:schemeClr val="bg1"/>
                          </a:solidFill>
                          <a:effectLst/>
                          <a:latin typeface="Times New Roman" panose="02020603050405020304" pitchFamily="18" charset="0"/>
                          <a:cs typeface="Times New Roman" panose="02020603050405020304" pitchFamily="18" charset="0"/>
                        </a:rPr>
                        <a:t>XII</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dirty="0">
                          <a:solidFill>
                            <a:schemeClr val="bg1"/>
                          </a:solidFill>
                          <a:effectLst/>
                          <a:latin typeface="Times New Roman" panose="02020603050405020304" pitchFamily="18" charset="0"/>
                          <a:cs typeface="Times New Roman" panose="02020603050405020304" pitchFamily="18" charset="0"/>
                        </a:rPr>
                        <a:t>год</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r>
              <a:tr h="0">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Высокое (163)</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25</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27</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29</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35</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49</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74</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70</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71</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45</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36</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31</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28</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520</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Полесская (141)</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35</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37</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35</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44</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59</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71</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90</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73</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54</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46</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45</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43</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632</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Барановичи (192)</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31</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33</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31</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40</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62</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83</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84</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81</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58</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47</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41</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39</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630</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Пинск (146)</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30</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32</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31</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41</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54</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65</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83</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67</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49</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43</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41</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37</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573</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11" name="Прямоугольник 10"/>
          <p:cNvSpPr/>
          <p:nvPr/>
        </p:nvSpPr>
        <p:spPr>
          <a:xfrm>
            <a:off x="88683" y="4804527"/>
            <a:ext cx="10429104" cy="2031325"/>
          </a:xfrm>
          <a:prstGeom prst="rect">
            <a:avLst/>
          </a:prstGeom>
          <a:noFill/>
        </p:spPr>
        <p:txBody>
          <a:bodyPr wrap="square">
            <a:spAutoFit/>
          </a:bodyPr>
          <a:lstStyle/>
          <a:p>
            <a:pPr indent="450215" algn="just">
              <a:spcBef>
                <a:spcPts val="600"/>
              </a:spcBef>
              <a:spcAft>
                <a:spcPts val="0"/>
              </a:spcAft>
            </a:pPr>
            <a:r>
              <a:rPr lang="ru-RU" sz="1400" dirty="0">
                <a:latin typeface="Times New Roman" panose="02020603050405020304" pitchFamily="18" charset="0"/>
                <a:ea typeface="Times New Roman" panose="02020603050405020304" pitchFamily="18" charset="0"/>
              </a:rPr>
              <a:t>В тетрадь записываются выявленные закономерности изменения годового хода и количества атмосферных осадков на территории области в широтном и меридиональном направлениях; письменно объясняются выявленные закономерности.</a:t>
            </a:r>
          </a:p>
          <a:p>
            <a:pPr indent="450215" algn="just">
              <a:spcBef>
                <a:spcPts val="600"/>
              </a:spcBef>
              <a:spcAft>
                <a:spcPts val="600"/>
              </a:spcAft>
            </a:pPr>
            <a:r>
              <a:rPr lang="ru-RU" sz="1400" b="1" dirty="0">
                <a:latin typeface="Times New Roman" panose="02020603050405020304" pitchFamily="18" charset="0"/>
                <a:ea typeface="Times New Roman" panose="02020603050405020304" pitchFamily="18" charset="0"/>
              </a:rPr>
              <a:t>Задание 3.3. </a:t>
            </a:r>
            <a:r>
              <a:rPr lang="ru-RU" sz="1400" u="sng" dirty="0">
                <a:latin typeface="Times New Roman" panose="02020603050405020304" pitchFamily="18" charset="0"/>
                <a:ea typeface="Times New Roman" panose="02020603050405020304" pitchFamily="18" charset="0"/>
              </a:rPr>
              <a:t>Дать характеристику термических пор года на территории Брестской области.</a:t>
            </a:r>
            <a:endParaRPr lang="ru-RU" sz="1400" dirty="0">
              <a:latin typeface="Times New Roman" panose="02020603050405020304" pitchFamily="18" charset="0"/>
              <a:ea typeface="Times New Roman" panose="02020603050405020304" pitchFamily="18" charset="0"/>
            </a:endParaRPr>
          </a:p>
          <a:p>
            <a:pPr indent="450215" algn="just">
              <a:spcAft>
                <a:spcPts val="0"/>
              </a:spcAft>
            </a:pPr>
            <a:r>
              <a:rPr lang="ru-RU" sz="1400" dirty="0">
                <a:latin typeface="Times New Roman" panose="02020603050405020304" pitchFamily="18" charset="0"/>
                <a:ea typeface="Times New Roman" panose="02020603050405020304" pitchFamily="18" charset="0"/>
              </a:rPr>
              <a:t>При выполнении задания следует иметь в виду, что начало термических пор года не совпадает с началом пор года календарных. Так, началом термической зимы считается дата перехода среднесуточной температуры воздуха через 0°С в сторону понижения, а началом термической весны – через 0°С в сторону повышения. Началом лета считается дата перехода среднесуточной температуры воздуха через 10°С в сторону повышения, а началом осени – через 10°С в сторону понижения.</a:t>
            </a:r>
          </a:p>
          <a:p>
            <a:r>
              <a:rPr lang="ru-RU" sz="1400" dirty="0">
                <a:latin typeface="Times New Roman" panose="02020603050405020304" pitchFamily="18" charset="0"/>
                <a:ea typeface="Times New Roman" panose="02020603050405020304" pitchFamily="18" charset="0"/>
              </a:rPr>
              <a:t>Задание выполняется по литературным источникам </a:t>
            </a:r>
            <a:r>
              <a:rPr lang="ru-RU" sz="1400" dirty="0">
                <a:latin typeface="Times New Roman" panose="02020603050405020304" pitchFamily="18" charset="0"/>
                <a:cs typeface="Times New Roman" panose="02020603050405020304" pitchFamily="18" charset="0"/>
              </a:rPr>
              <a:t>[3, с. 89–98] </a:t>
            </a:r>
            <a:r>
              <a:rPr lang="ru-RU" sz="1400" dirty="0">
                <a:latin typeface="Times New Roman" panose="02020603050405020304" pitchFamily="18" charset="0"/>
                <a:ea typeface="Times New Roman" panose="02020603050405020304" pitchFamily="18" charset="0"/>
              </a:rPr>
              <a:t>с заполнением </a:t>
            </a:r>
            <a:r>
              <a:rPr lang="ru-RU" sz="1400" dirty="0">
                <a:latin typeface="Times New Roman" panose="02020603050405020304" pitchFamily="18" charset="0"/>
                <a:ea typeface="Times New Roman" panose="02020603050405020304" pitchFamily="18" charset="0"/>
                <a:hlinkClick r:id="rId2" action="ppaction://hlinksldjump"/>
              </a:rPr>
              <a:t>таблицы 3.3</a:t>
            </a:r>
            <a:r>
              <a:rPr lang="ru-RU" sz="1400" dirty="0">
                <a:latin typeface="Times New Roman" panose="02020603050405020304" pitchFamily="18" charset="0"/>
                <a:ea typeface="Times New Roman" panose="02020603050405020304" pitchFamily="18" charset="0"/>
              </a:rPr>
              <a:t>.</a:t>
            </a:r>
            <a:endParaRPr lang="ru-RU" sz="1400" dirty="0"/>
          </a:p>
        </p:txBody>
      </p:sp>
    </p:spTree>
    <p:extLst>
      <p:ext uri="{BB962C8B-B14F-4D97-AF65-F5344CB8AC3E}">
        <p14:creationId xmlns:p14="http://schemas.microsoft.com/office/powerpoint/2010/main" val="1917585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Лабораторная работа № 3. Климатические условия Брестской области</a:t>
            </a:r>
          </a:p>
        </p:txBody>
      </p:sp>
      <p:sp>
        <p:nvSpPr>
          <p:cNvPr id="3" name="Вертикальный текст 2"/>
          <p:cNvSpPr>
            <a:spLocks noGrp="1"/>
          </p:cNvSpPr>
          <p:nvPr>
            <p:ph type="body" orient="vert" idx="14"/>
          </p:nvPr>
        </p:nvSpPr>
        <p:spPr/>
        <p:txBody>
          <a:bodyPr/>
          <a:lstStyle/>
          <a:p>
            <a:pPr algn="just">
              <a:lnSpc>
                <a:spcPct val="100000"/>
              </a:lnSpc>
            </a:pPr>
            <a:r>
              <a:rPr lang="ru-RU" sz="1200" dirty="0"/>
              <a:t>Таблица 3.3</a:t>
            </a:r>
            <a:r>
              <a:rPr lang="ru-RU" sz="1200" b="1" dirty="0"/>
              <a:t> – </a:t>
            </a:r>
            <a:r>
              <a:rPr lang="ru-RU" sz="1200" dirty="0"/>
              <a:t>Характеристика термических пор </a:t>
            </a:r>
            <a:r>
              <a:rPr lang="ru-RU" sz="1200" dirty="0" smtClean="0"/>
              <a:t>года</a:t>
            </a:r>
            <a:endParaRPr lang="en-US" sz="1200" dirty="0" smtClean="0"/>
          </a:p>
          <a:p>
            <a:pPr algn="just">
              <a:lnSpc>
                <a:spcPct val="100000"/>
              </a:lnSpc>
            </a:pPr>
            <a:endParaRPr lang="ru-RU" dirty="0"/>
          </a:p>
        </p:txBody>
      </p:sp>
      <p:sp>
        <p:nvSpPr>
          <p:cNvPr id="7" name="Прямоугольник 6"/>
          <p:cNvSpPr/>
          <p:nvPr/>
        </p:nvSpPr>
        <p:spPr>
          <a:xfrm>
            <a:off x="107055" y="6030937"/>
            <a:ext cx="10419918" cy="276999"/>
          </a:xfrm>
          <a:prstGeom prst="rect">
            <a:avLst/>
          </a:prstGeom>
        </p:spPr>
        <p:txBody>
          <a:bodyPr wrap="square">
            <a:spAutoFit/>
          </a:bodyPr>
          <a:lstStyle/>
          <a:p>
            <a:pPr indent="361950" algn="just">
              <a:spcBef>
                <a:spcPts val="600"/>
              </a:spcBef>
              <a:spcAft>
                <a:spcPts val="600"/>
              </a:spcAft>
            </a:pP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188044098"/>
              </p:ext>
            </p:extLst>
          </p:nvPr>
        </p:nvGraphicFramePr>
        <p:xfrm>
          <a:off x="220149" y="1211344"/>
          <a:ext cx="10175357" cy="1189488"/>
        </p:xfrm>
        <a:graphic>
          <a:graphicData uri="http://schemas.openxmlformats.org/drawingml/2006/table">
            <a:tbl>
              <a:tblPr firstRow="1" firstCol="1" lastRow="1" lastCol="1" bandRow="1" bandCol="1">
                <a:tableStyleId>{5C22544A-7EE6-4342-B048-85BDC9FD1C3A}</a:tableStyleId>
              </a:tblPr>
              <a:tblGrid>
                <a:gridCol w="1684205"/>
                <a:gridCol w="1583125"/>
                <a:gridCol w="1658679"/>
                <a:gridCol w="1212112"/>
                <a:gridCol w="1095153"/>
                <a:gridCol w="1786270"/>
                <a:gridCol w="1155813"/>
              </a:tblGrid>
              <a:tr h="457968">
                <a:tc>
                  <a:txBody>
                    <a:bodyPr/>
                    <a:lstStyle/>
                    <a:p>
                      <a:pPr algn="ctr">
                        <a:spcAft>
                          <a:spcPts val="0"/>
                        </a:spcAft>
                      </a:pPr>
                      <a:r>
                        <a:rPr lang="ru-RU" sz="1200" dirty="0" smtClean="0">
                          <a:solidFill>
                            <a:schemeClr val="bg1"/>
                          </a:solidFill>
                          <a:effectLst/>
                          <a:latin typeface="Times New Roman" panose="02020603050405020304" pitchFamily="18" charset="0"/>
                          <a:cs typeface="Times New Roman" panose="02020603050405020304" pitchFamily="18" charset="0"/>
                        </a:rPr>
                        <a:t>Термическая</a:t>
                      </a:r>
                      <a:r>
                        <a:rPr lang="en-US" sz="1200" dirty="0" smtClean="0">
                          <a:solidFill>
                            <a:schemeClr val="bg1"/>
                          </a:solidFill>
                          <a:effectLst/>
                          <a:latin typeface="Times New Roman" panose="02020603050405020304" pitchFamily="18" charset="0"/>
                          <a:cs typeface="Times New Roman" panose="02020603050405020304" pitchFamily="18" charset="0"/>
                        </a:rPr>
                        <a:t> </a:t>
                      </a:r>
                      <a:r>
                        <a:rPr lang="ru-RU" sz="1200" dirty="0" smtClean="0">
                          <a:solidFill>
                            <a:schemeClr val="bg1"/>
                          </a:solidFill>
                          <a:effectLst/>
                          <a:latin typeface="Times New Roman" panose="02020603050405020304" pitchFamily="18" charset="0"/>
                          <a:cs typeface="Times New Roman" panose="02020603050405020304" pitchFamily="18" charset="0"/>
                        </a:rPr>
                        <a:t>пора </a:t>
                      </a:r>
                      <a:r>
                        <a:rPr lang="ru-RU" sz="1200" dirty="0">
                          <a:solidFill>
                            <a:schemeClr val="bg1"/>
                          </a:solidFill>
                          <a:effectLst/>
                          <a:latin typeface="Times New Roman" panose="02020603050405020304" pitchFamily="18" charset="0"/>
                          <a:cs typeface="Times New Roman" panose="02020603050405020304" pitchFamily="18" charset="0"/>
                        </a:rPr>
                        <a:t>года</a:t>
                      </a:r>
                      <a:endParaRPr lang="ru-RU"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a:solidFill>
                            <a:schemeClr val="bg1"/>
                          </a:solidFill>
                          <a:effectLst/>
                          <a:latin typeface="Times New Roman" panose="02020603050405020304" pitchFamily="18" charset="0"/>
                          <a:cs typeface="Times New Roman" panose="02020603050405020304" pitchFamily="18" charset="0"/>
                        </a:rPr>
                        <a:t>Начало и </a:t>
                      </a:r>
                      <a:r>
                        <a:rPr lang="ru-RU" sz="1200" dirty="0" smtClean="0">
                          <a:solidFill>
                            <a:schemeClr val="bg1"/>
                          </a:solidFill>
                          <a:effectLst/>
                          <a:latin typeface="Times New Roman" panose="02020603050405020304" pitchFamily="18" charset="0"/>
                          <a:cs typeface="Times New Roman" panose="02020603050405020304" pitchFamily="18" charset="0"/>
                        </a:rPr>
                        <a:t>окончание</a:t>
                      </a:r>
                      <a:r>
                        <a:rPr lang="ru-RU" sz="1200" dirty="0">
                          <a:solidFill>
                            <a:schemeClr val="bg1"/>
                          </a:solidFill>
                          <a:effectLst/>
                          <a:latin typeface="Times New Roman" panose="02020603050405020304" pitchFamily="18" charset="0"/>
                          <a:cs typeface="Times New Roman" panose="02020603050405020304" pitchFamily="18" charset="0"/>
                        </a:rPr>
                        <a:t>,</a:t>
                      </a:r>
                      <a:br>
                        <a:rPr lang="ru-RU" sz="1200" dirty="0">
                          <a:solidFill>
                            <a:schemeClr val="bg1"/>
                          </a:solidFill>
                          <a:effectLst/>
                          <a:latin typeface="Times New Roman" panose="02020603050405020304" pitchFamily="18" charset="0"/>
                          <a:cs typeface="Times New Roman" panose="02020603050405020304" pitchFamily="18" charset="0"/>
                        </a:rPr>
                      </a:br>
                      <a:r>
                        <a:rPr lang="ru-RU" sz="1200" dirty="0">
                          <a:solidFill>
                            <a:schemeClr val="bg1"/>
                          </a:solidFill>
                          <a:effectLst/>
                          <a:latin typeface="Times New Roman" panose="02020603050405020304" pitchFamily="18" charset="0"/>
                          <a:cs typeface="Times New Roman" panose="02020603050405020304" pitchFamily="18" charset="0"/>
                        </a:rPr>
                        <a:t>даты</a:t>
                      </a:r>
                      <a:endParaRPr lang="ru-RU"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smtClean="0">
                          <a:solidFill>
                            <a:schemeClr val="bg1"/>
                          </a:solidFill>
                          <a:effectLst/>
                          <a:latin typeface="Times New Roman" panose="02020603050405020304" pitchFamily="18" charset="0"/>
                          <a:cs typeface="Times New Roman" panose="02020603050405020304" pitchFamily="18" charset="0"/>
                        </a:rPr>
                        <a:t>Продолжительность</a:t>
                      </a:r>
                      <a:r>
                        <a:rPr lang="ru-RU" sz="1200" dirty="0">
                          <a:solidFill>
                            <a:schemeClr val="bg1"/>
                          </a:solidFill>
                          <a:effectLst/>
                          <a:latin typeface="Times New Roman" panose="02020603050405020304" pitchFamily="18" charset="0"/>
                          <a:cs typeface="Times New Roman" panose="02020603050405020304" pitchFamily="18" charset="0"/>
                        </a:rPr>
                        <a:t>,</a:t>
                      </a:r>
                      <a:br>
                        <a:rPr lang="ru-RU" sz="1200" dirty="0">
                          <a:solidFill>
                            <a:schemeClr val="bg1"/>
                          </a:solidFill>
                          <a:effectLst/>
                          <a:latin typeface="Times New Roman" panose="02020603050405020304" pitchFamily="18" charset="0"/>
                          <a:cs typeface="Times New Roman" panose="02020603050405020304" pitchFamily="18" charset="0"/>
                        </a:rPr>
                      </a:br>
                      <a:r>
                        <a:rPr lang="ru-RU" sz="1200" dirty="0">
                          <a:solidFill>
                            <a:schemeClr val="bg1"/>
                          </a:solidFill>
                          <a:effectLst/>
                          <a:latin typeface="Times New Roman" panose="02020603050405020304" pitchFamily="18" charset="0"/>
                          <a:cs typeface="Times New Roman" panose="02020603050405020304" pitchFamily="18" charset="0"/>
                        </a:rPr>
                        <a:t>дни</a:t>
                      </a:r>
                      <a:endParaRPr lang="ru-RU"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err="1" smtClean="0">
                          <a:solidFill>
                            <a:schemeClr val="bg1"/>
                          </a:solidFill>
                          <a:effectLst/>
                          <a:latin typeface="Times New Roman" panose="02020603050405020304" pitchFamily="18" charset="0"/>
                          <a:cs typeface="Times New Roman" panose="02020603050405020304" pitchFamily="18" charset="0"/>
                        </a:rPr>
                        <a:t>Тампература</a:t>
                      </a:r>
                      <a:r>
                        <a:rPr lang="en-US" sz="1200" dirty="0" smtClean="0">
                          <a:solidFill>
                            <a:schemeClr val="bg1"/>
                          </a:solidFill>
                          <a:effectLst/>
                          <a:latin typeface="Times New Roman" panose="02020603050405020304" pitchFamily="18" charset="0"/>
                          <a:cs typeface="Times New Roman" panose="02020603050405020304" pitchFamily="18" charset="0"/>
                        </a:rPr>
                        <a:t> </a:t>
                      </a:r>
                      <a:r>
                        <a:rPr lang="ru-RU" sz="1200" dirty="0" smtClean="0">
                          <a:solidFill>
                            <a:schemeClr val="bg1"/>
                          </a:solidFill>
                          <a:effectLst/>
                          <a:latin typeface="Times New Roman" panose="02020603050405020304" pitchFamily="18" charset="0"/>
                          <a:cs typeface="Times New Roman" panose="02020603050405020304" pitchFamily="18" charset="0"/>
                        </a:rPr>
                        <a:t>воздуха,</a:t>
                      </a:r>
                      <a:r>
                        <a:rPr lang="en-US" sz="1200" dirty="0" smtClean="0">
                          <a:solidFill>
                            <a:schemeClr val="bg1"/>
                          </a:solidFill>
                          <a:effectLst/>
                          <a:latin typeface="Times New Roman" panose="02020603050405020304" pitchFamily="18" charset="0"/>
                          <a:cs typeface="Times New Roman" panose="02020603050405020304" pitchFamily="18" charset="0"/>
                        </a:rPr>
                        <a:t> </a:t>
                      </a:r>
                      <a:r>
                        <a:rPr lang="ru-RU" sz="1200" dirty="0" smtClean="0">
                          <a:solidFill>
                            <a:schemeClr val="bg1"/>
                          </a:solidFill>
                          <a:effectLst/>
                          <a:latin typeface="Times New Roman" panose="02020603050405020304" pitchFamily="18" charset="0"/>
                          <a:cs typeface="Times New Roman" panose="02020603050405020304" pitchFamily="18" charset="0"/>
                        </a:rPr>
                        <a:t>°</a:t>
                      </a:r>
                      <a:r>
                        <a:rPr lang="ru-RU" sz="1200" dirty="0">
                          <a:solidFill>
                            <a:schemeClr val="bg1"/>
                          </a:solidFill>
                          <a:effectLst/>
                          <a:latin typeface="Times New Roman" panose="02020603050405020304" pitchFamily="18" charset="0"/>
                          <a:cs typeface="Times New Roman" panose="02020603050405020304" pitchFamily="18" charset="0"/>
                        </a:rPr>
                        <a:t>С</a:t>
                      </a:r>
                      <a:endParaRPr lang="ru-RU"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a:solidFill>
                            <a:schemeClr val="bg1"/>
                          </a:solidFill>
                          <a:effectLst/>
                          <a:latin typeface="Times New Roman" panose="02020603050405020304" pitchFamily="18" charset="0"/>
                          <a:cs typeface="Times New Roman" panose="02020603050405020304" pitchFamily="18" charset="0"/>
                        </a:rPr>
                        <a:t>Осадки</a:t>
                      </a:r>
                      <a:r>
                        <a:rPr lang="ru-RU" sz="1200" dirty="0" smtClean="0">
                          <a:solidFill>
                            <a:schemeClr val="bg1"/>
                          </a:solidFill>
                          <a:effectLst/>
                          <a:latin typeface="Times New Roman" panose="02020603050405020304" pitchFamily="18" charset="0"/>
                          <a:cs typeface="Times New Roman" panose="02020603050405020304" pitchFamily="18" charset="0"/>
                        </a:rPr>
                        <a:t>,</a:t>
                      </a:r>
                      <a:r>
                        <a:rPr lang="en-US" sz="1200" dirty="0" smtClean="0">
                          <a:solidFill>
                            <a:schemeClr val="bg1"/>
                          </a:solidFill>
                          <a:effectLst/>
                          <a:latin typeface="Times New Roman" panose="02020603050405020304" pitchFamily="18" charset="0"/>
                          <a:cs typeface="Times New Roman" panose="02020603050405020304" pitchFamily="18" charset="0"/>
                        </a:rPr>
                        <a:t> </a:t>
                      </a:r>
                      <a:r>
                        <a:rPr lang="ru-RU" sz="1200" dirty="0" smtClean="0">
                          <a:solidFill>
                            <a:schemeClr val="bg1"/>
                          </a:solidFill>
                          <a:effectLst/>
                          <a:latin typeface="Times New Roman" panose="02020603050405020304" pitchFamily="18" charset="0"/>
                          <a:cs typeface="Times New Roman" panose="02020603050405020304" pitchFamily="18" charset="0"/>
                        </a:rPr>
                        <a:t>мм</a:t>
                      </a:r>
                      <a:endParaRPr lang="ru-RU"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smtClean="0">
                          <a:solidFill>
                            <a:schemeClr val="bg1"/>
                          </a:solidFill>
                          <a:effectLst/>
                          <a:latin typeface="Times New Roman" panose="02020603050405020304" pitchFamily="18" charset="0"/>
                          <a:cs typeface="Times New Roman" panose="02020603050405020304" pitchFamily="18" charset="0"/>
                        </a:rPr>
                        <a:t>Преобладающие </a:t>
                      </a:r>
                      <a:r>
                        <a:rPr lang="ru-RU" sz="1200" dirty="0">
                          <a:solidFill>
                            <a:schemeClr val="bg1"/>
                          </a:solidFill>
                          <a:effectLst/>
                          <a:latin typeface="Times New Roman" panose="02020603050405020304" pitchFamily="18" charset="0"/>
                          <a:cs typeface="Times New Roman" panose="02020603050405020304" pitchFamily="18" charset="0"/>
                        </a:rPr>
                        <a:t>ветры,</a:t>
                      </a:r>
                      <a:br>
                        <a:rPr lang="ru-RU" sz="1200" dirty="0">
                          <a:solidFill>
                            <a:schemeClr val="bg1"/>
                          </a:solidFill>
                          <a:effectLst/>
                          <a:latin typeface="Times New Roman" panose="02020603050405020304" pitchFamily="18" charset="0"/>
                          <a:cs typeface="Times New Roman" panose="02020603050405020304" pitchFamily="18" charset="0"/>
                        </a:rPr>
                      </a:br>
                      <a:r>
                        <a:rPr lang="ru-RU" sz="1200" dirty="0" smtClean="0">
                          <a:solidFill>
                            <a:schemeClr val="bg1"/>
                          </a:solidFill>
                          <a:effectLst/>
                          <a:latin typeface="Times New Roman" panose="02020603050405020304" pitchFamily="18" charset="0"/>
                          <a:cs typeface="Times New Roman" panose="02020603050405020304" pitchFamily="18" charset="0"/>
                        </a:rPr>
                        <a:t>направление</a:t>
                      </a:r>
                      <a:endParaRPr lang="ru-RU"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smtClean="0">
                          <a:solidFill>
                            <a:schemeClr val="bg1"/>
                          </a:solidFill>
                          <a:effectLst/>
                          <a:latin typeface="Times New Roman" panose="02020603050405020304" pitchFamily="18" charset="0"/>
                          <a:cs typeface="Times New Roman" panose="02020603050405020304" pitchFamily="18" charset="0"/>
                        </a:rPr>
                        <a:t>Природные</a:t>
                      </a:r>
                      <a:r>
                        <a:rPr lang="ru-RU" sz="1200" dirty="0">
                          <a:solidFill>
                            <a:schemeClr val="bg1"/>
                          </a:solidFill>
                          <a:effectLst/>
                          <a:latin typeface="Times New Roman" panose="02020603050405020304" pitchFamily="18" charset="0"/>
                          <a:cs typeface="Times New Roman" panose="02020603050405020304" pitchFamily="18" charset="0"/>
                        </a:rPr>
                        <a:t/>
                      </a:r>
                      <a:br>
                        <a:rPr lang="ru-RU" sz="1200" dirty="0">
                          <a:solidFill>
                            <a:schemeClr val="bg1"/>
                          </a:solidFill>
                          <a:effectLst/>
                          <a:latin typeface="Times New Roman" panose="02020603050405020304" pitchFamily="18" charset="0"/>
                          <a:cs typeface="Times New Roman" panose="02020603050405020304" pitchFamily="18" charset="0"/>
                        </a:rPr>
                      </a:br>
                      <a:r>
                        <a:rPr lang="ru-RU" sz="1200" dirty="0">
                          <a:solidFill>
                            <a:schemeClr val="bg1"/>
                          </a:solidFill>
                          <a:effectLst/>
                          <a:latin typeface="Times New Roman" panose="02020603050405020304" pitchFamily="18" charset="0"/>
                          <a:cs typeface="Times New Roman" panose="02020603050405020304" pitchFamily="18" charset="0"/>
                        </a:rPr>
                        <a:t>явления</a:t>
                      </a:r>
                      <a:endParaRPr lang="ru-RU"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0">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Зима</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Весна</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Лето</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Осень</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9" name="Прямоугольник 8"/>
          <p:cNvSpPr/>
          <p:nvPr/>
        </p:nvSpPr>
        <p:spPr>
          <a:xfrm>
            <a:off x="107055" y="2485128"/>
            <a:ext cx="10410732" cy="307777"/>
          </a:xfrm>
          <a:prstGeom prst="rect">
            <a:avLst/>
          </a:prstGeom>
        </p:spPr>
        <p:txBody>
          <a:bodyPr wrap="square">
            <a:spAutoFit/>
          </a:bodyPr>
          <a:lstStyle/>
          <a:p>
            <a:pPr indent="450215" algn="just">
              <a:spcBef>
                <a:spcPts val="600"/>
              </a:spcBef>
              <a:spcAft>
                <a:spcPts val="600"/>
              </a:spcAft>
            </a:pPr>
            <a:r>
              <a:rPr lang="ru-RU" sz="1400" b="1" dirty="0">
                <a:latin typeface="Times New Roman" panose="02020603050405020304" pitchFamily="18" charset="0"/>
                <a:ea typeface="Times New Roman" panose="02020603050405020304" pitchFamily="18" charset="0"/>
              </a:rPr>
              <a:t>Отчетность:</a:t>
            </a:r>
            <a:r>
              <a:rPr lang="ru-RU" sz="1400" dirty="0">
                <a:latin typeface="Times New Roman" panose="02020603050405020304" pitchFamily="18" charset="0"/>
                <a:ea typeface="Times New Roman" panose="02020603050405020304" pitchFamily="18" charset="0"/>
              </a:rPr>
              <a:t> защита лабораторной работы </a:t>
            </a:r>
            <a:r>
              <a:rPr lang="ru-RU" sz="1400" dirty="0" smtClean="0">
                <a:latin typeface="Times New Roman" panose="02020603050405020304" pitchFamily="18" charset="0"/>
                <a:ea typeface="Times New Roman" panose="02020603050405020304" pitchFamily="18" charset="0"/>
              </a:rPr>
              <a:t>индивидуально</a:t>
            </a:r>
            <a:r>
              <a:rPr lang="en-US" sz="1400" dirty="0" smtClean="0">
                <a:latin typeface="Times New Roman" panose="02020603050405020304" pitchFamily="18" charset="0"/>
                <a:ea typeface="Times New Roman" panose="02020603050405020304" pitchFamily="18" charset="0"/>
              </a:rPr>
              <a:t> </a:t>
            </a:r>
            <a:r>
              <a:rPr lang="ru-RU" sz="1400" dirty="0" smtClean="0">
                <a:latin typeface="Times New Roman" panose="02020603050405020304" pitchFamily="18" charset="0"/>
                <a:ea typeface="Times New Roman" panose="02020603050405020304" pitchFamily="18" charset="0"/>
              </a:rPr>
              <a:t>каждым </a:t>
            </a:r>
            <a:r>
              <a:rPr lang="ru-RU" sz="1400" dirty="0">
                <a:latin typeface="Times New Roman" panose="02020603050405020304" pitchFamily="18" charset="0"/>
                <a:ea typeface="Times New Roman" panose="02020603050405020304" pitchFamily="18" charset="0"/>
              </a:rPr>
              <a:t>студентом.</a:t>
            </a:r>
            <a:endParaRPr lang="ru-R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655585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Лабораторная работа № 4. Поверхностные воды Брестской области</a:t>
            </a:r>
          </a:p>
        </p:txBody>
      </p:sp>
      <p:sp>
        <p:nvSpPr>
          <p:cNvPr id="3" name="Вертикальный текст 2"/>
          <p:cNvSpPr>
            <a:spLocks noGrp="1"/>
          </p:cNvSpPr>
          <p:nvPr>
            <p:ph type="body" orient="vert" idx="14"/>
          </p:nvPr>
        </p:nvSpPr>
        <p:spPr/>
        <p:txBody>
          <a:bodyPr/>
          <a:lstStyle/>
          <a:p>
            <a:pPr indent="361950" algn="just"/>
            <a:r>
              <a:rPr lang="ru-RU" b="1" dirty="0"/>
              <a:t>Вопросы для самоподготовки и обсуждения:</a:t>
            </a:r>
            <a:endParaRPr lang="ru-RU" dirty="0"/>
          </a:p>
          <a:p>
            <a:pPr indent="361950" algn="just">
              <a:lnSpc>
                <a:spcPct val="100000"/>
              </a:lnSpc>
              <a:spcBef>
                <a:spcPts val="600"/>
              </a:spcBef>
            </a:pPr>
            <a:r>
              <a:rPr lang="ru-RU" i="1" dirty="0"/>
              <a:t>1. Количество и общая протяженность рек области. Речные бассейны. 2. Питание, сток и фазы водного режима рек. 3. Температурный, ледовый, наносов и гидрохимический режимы рек. 4. Антропогенные изменение гидрологического режима рек (влияние осушения, сведения лесов и другой хозяйственной деятельности на водосборах). 5. Основные гидрологические характеристики озер области. 6. Антропогенные водные объекты области (каналы, водохранилища, пруды). 7. Болота на территории области. 8. Гидрологическое районирование территории области.</a:t>
            </a:r>
            <a:endParaRPr lang="ru-RU" dirty="0"/>
          </a:p>
          <a:p>
            <a:pPr indent="361950" algn="just">
              <a:spcBef>
                <a:spcPts val="600"/>
              </a:spcBef>
            </a:pPr>
            <a:r>
              <a:rPr lang="ru-RU" b="1" dirty="0"/>
              <a:t>Оборудование:</a:t>
            </a:r>
            <a:r>
              <a:rPr lang="ru-RU" dirty="0"/>
              <a:t> контурная карта Брестской области, Национальный атлас Беларуси [</a:t>
            </a:r>
            <a:r>
              <a:rPr lang="ru-RU" dirty="0">
                <a:hlinkClick r:id="rId2" action="ppaction://hlinksldjump"/>
              </a:rPr>
              <a:t>1</a:t>
            </a:r>
            <a:r>
              <a:rPr lang="ru-RU" dirty="0"/>
              <a:t>].</a:t>
            </a:r>
          </a:p>
          <a:p>
            <a:pPr indent="361950" algn="just">
              <a:lnSpc>
                <a:spcPct val="100000"/>
              </a:lnSpc>
              <a:spcBef>
                <a:spcPts val="600"/>
              </a:spcBef>
            </a:pPr>
            <a:r>
              <a:rPr lang="ru-RU" b="1" dirty="0"/>
              <a:t>Задание 4.1. </a:t>
            </a:r>
            <a:r>
              <a:rPr lang="ru-RU" u="sng" dirty="0"/>
              <a:t>Составить карту-схему «Поверхностные воды Брестской области».</a:t>
            </a:r>
            <a:endParaRPr lang="ru-RU" dirty="0"/>
          </a:p>
          <a:p>
            <a:pPr indent="361950" algn="just">
              <a:lnSpc>
                <a:spcPct val="100000"/>
              </a:lnSpc>
              <a:spcBef>
                <a:spcPts val="0"/>
              </a:spcBef>
            </a:pPr>
            <a:r>
              <a:rPr lang="ru-RU" dirty="0"/>
              <a:t>Задание выполняется на основе номенклатурного списка основных водных объектов на территории области (</a:t>
            </a:r>
            <a:r>
              <a:rPr lang="ru-RU" dirty="0">
                <a:hlinkClick r:id="rId3" action="ppaction://hlinksldjump"/>
              </a:rPr>
              <a:t>Приложение Б</a:t>
            </a:r>
            <a:r>
              <a:rPr lang="ru-RU" dirty="0"/>
              <a:t>). Естественные водные объекты рекомендуется наносить одним цветом (например, синим), а антропогенные – другим (например, фиолетовым). При нанесении водохранилищ показывается их тип (русловые, озерные, наливные).</a:t>
            </a:r>
          </a:p>
          <a:p>
            <a:pPr indent="361950" algn="just">
              <a:lnSpc>
                <a:spcPct val="100000"/>
              </a:lnSpc>
              <a:spcBef>
                <a:spcPts val="600"/>
              </a:spcBef>
            </a:pPr>
            <a:r>
              <a:rPr lang="ru-RU" b="1" dirty="0"/>
              <a:t>Задание 4.2. </a:t>
            </a:r>
            <a:r>
              <a:rPr lang="ru-RU" dirty="0"/>
              <a:t>С</a:t>
            </a:r>
            <a:r>
              <a:rPr lang="ru-RU" u="sng" dirty="0"/>
              <a:t>оставить карту-схему «Гидрологическое районирование территории Брестской области».</a:t>
            </a:r>
            <a:endParaRPr lang="ru-RU" dirty="0"/>
          </a:p>
          <a:p>
            <a:pPr indent="361950" algn="just">
              <a:lnSpc>
                <a:spcPct val="100000"/>
              </a:lnSpc>
              <a:spcBef>
                <a:spcPts val="0"/>
              </a:spcBef>
            </a:pPr>
            <a:r>
              <a:rPr lang="ru-RU" dirty="0"/>
              <a:t>Задание выполняется с использованием карты «Гидрологическое районирование» [</a:t>
            </a:r>
            <a:r>
              <a:rPr lang="ru-RU" dirty="0">
                <a:hlinkClick r:id="rId2" action="ppaction://hlinksldjump"/>
              </a:rPr>
              <a:t>1, с. 96</a:t>
            </a:r>
            <a:r>
              <a:rPr lang="ru-RU" dirty="0"/>
              <a:t>]. Границы гидрологических районов и подрайонов наносятся на составленную карту-схему «Поверхностные воды Брестской области». В пределах каждого подрайона, либо в привязке к нему на основе данных таблицы 4.1 строится круговая диаграмма среднего многолетнего распределения годового стока рек по сезонам</a:t>
            </a:r>
            <a:r>
              <a:rPr lang="ru-RU" dirty="0" smtClean="0"/>
              <a:t>.</a:t>
            </a:r>
          </a:p>
          <a:p>
            <a:pPr algn="just">
              <a:lnSpc>
                <a:spcPct val="100000"/>
              </a:lnSpc>
              <a:spcBef>
                <a:spcPts val="600"/>
              </a:spcBef>
            </a:pPr>
            <a:r>
              <a:rPr lang="ru-RU" sz="1200" dirty="0" smtClean="0"/>
              <a:t>Таблица 4.1</a:t>
            </a:r>
            <a:r>
              <a:rPr lang="ru-RU" sz="1200" b="1" dirty="0" smtClean="0"/>
              <a:t> – </a:t>
            </a:r>
            <a:r>
              <a:rPr lang="ru-RU" sz="1200" dirty="0" smtClean="0"/>
              <a:t>Среднее многолетнее сезонное распределение годового</a:t>
            </a:r>
            <a:r>
              <a:rPr lang="en-US" sz="1200" dirty="0" smtClean="0"/>
              <a:t> </a:t>
            </a:r>
            <a:r>
              <a:rPr lang="ru-RU" sz="1200" dirty="0" smtClean="0"/>
              <a:t>стока рек в пределах гидрологических районов и под</a:t>
            </a:r>
            <a:r>
              <a:rPr lang="en-US" sz="1200" dirty="0" smtClean="0"/>
              <a:t> </a:t>
            </a:r>
            <a:r>
              <a:rPr lang="ru-RU" sz="1200" dirty="0" smtClean="0"/>
              <a:t>районов по [</a:t>
            </a:r>
            <a:r>
              <a:rPr lang="ru-RU" sz="1200" dirty="0" smtClean="0">
                <a:hlinkClick r:id="rId2" action="ppaction://hlinksldjump"/>
              </a:rPr>
              <a:t>4</a:t>
            </a:r>
            <a:r>
              <a:rPr lang="ru-RU" sz="1200" dirty="0" smtClean="0"/>
              <a:t>]</a:t>
            </a:r>
            <a:r>
              <a:rPr lang="en-US" dirty="0" smtClean="0"/>
              <a:t/>
            </a:r>
            <a:br>
              <a:rPr lang="en-US" dirty="0" smtClean="0"/>
            </a:b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3824466392"/>
              </p:ext>
            </p:extLst>
          </p:nvPr>
        </p:nvGraphicFramePr>
        <p:xfrm>
          <a:off x="220149" y="4965925"/>
          <a:ext cx="10167860" cy="1517794"/>
        </p:xfrm>
        <a:graphic>
          <a:graphicData uri="http://schemas.openxmlformats.org/drawingml/2006/table">
            <a:tbl>
              <a:tblPr firstRow="1" firstCol="1" lastRow="1" lastCol="1" bandRow="1" bandCol="1">
                <a:tableStyleId>{5C22544A-7EE6-4342-B048-85BDC9FD1C3A}</a:tableStyleId>
              </a:tblPr>
              <a:tblGrid>
                <a:gridCol w="4457608"/>
                <a:gridCol w="1972393"/>
                <a:gridCol w="1972393"/>
                <a:gridCol w="1765466"/>
              </a:tblGrid>
              <a:tr h="0">
                <a:tc rowSpan="2">
                  <a:txBody>
                    <a:bodyPr/>
                    <a:lstStyle/>
                    <a:p>
                      <a:pPr algn="ctr">
                        <a:spcAft>
                          <a:spcPts val="0"/>
                        </a:spcAft>
                      </a:pPr>
                      <a:r>
                        <a:rPr lang="ru-RU" sz="1200" dirty="0">
                          <a:solidFill>
                            <a:schemeClr val="bg1"/>
                          </a:solidFill>
                          <a:effectLst/>
                          <a:latin typeface="Times New Roman" panose="02020603050405020304" pitchFamily="18" charset="0"/>
                          <a:cs typeface="Times New Roman" panose="02020603050405020304" pitchFamily="18" charset="0"/>
                        </a:rPr>
                        <a:t>Районы </a:t>
                      </a:r>
                      <a:r>
                        <a:rPr lang="ru-RU" sz="1200" dirty="0" smtClean="0">
                          <a:solidFill>
                            <a:schemeClr val="bg1"/>
                          </a:solidFill>
                          <a:effectLst/>
                          <a:latin typeface="Times New Roman" panose="02020603050405020304" pitchFamily="18" charset="0"/>
                          <a:cs typeface="Times New Roman" panose="02020603050405020304" pitchFamily="18" charset="0"/>
                        </a:rPr>
                        <a:t>и</a:t>
                      </a:r>
                      <a:r>
                        <a:rPr lang="en-US" sz="1200" dirty="0" smtClean="0">
                          <a:solidFill>
                            <a:schemeClr val="bg1"/>
                          </a:solidFill>
                          <a:effectLst/>
                          <a:latin typeface="Times New Roman" panose="02020603050405020304" pitchFamily="18" charset="0"/>
                          <a:cs typeface="Times New Roman" panose="02020603050405020304" pitchFamily="18" charset="0"/>
                        </a:rPr>
                        <a:t> </a:t>
                      </a:r>
                      <a:r>
                        <a:rPr lang="ru-RU" sz="1200" dirty="0" smtClean="0">
                          <a:solidFill>
                            <a:schemeClr val="bg1"/>
                          </a:solidFill>
                          <a:effectLst/>
                          <a:latin typeface="Times New Roman" panose="02020603050405020304" pitchFamily="18" charset="0"/>
                          <a:cs typeface="Times New Roman" panose="02020603050405020304" pitchFamily="18" charset="0"/>
                        </a:rPr>
                        <a:t>подрайоны</a:t>
                      </a:r>
                      <a:endParaRPr lang="ru-RU"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gridSpan="3">
                  <a:txBody>
                    <a:bodyPr/>
                    <a:lstStyle/>
                    <a:p>
                      <a:pPr algn="ctr">
                        <a:spcAft>
                          <a:spcPts val="0"/>
                        </a:spcAft>
                      </a:pPr>
                      <a:r>
                        <a:rPr lang="ru-RU" sz="1200">
                          <a:solidFill>
                            <a:schemeClr val="bg1"/>
                          </a:solidFill>
                          <a:effectLst/>
                          <a:latin typeface="Times New Roman" panose="02020603050405020304" pitchFamily="18" charset="0"/>
                          <a:cs typeface="Times New Roman" panose="02020603050405020304" pitchFamily="18" charset="0"/>
                        </a:rPr>
                        <a:t>Сезонный сток в % от годового</a:t>
                      </a:r>
                      <a:endParaRPr lang="ru-RU"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hMerge="1">
                  <a:txBody>
                    <a:bodyPr/>
                    <a:lstStyle/>
                    <a:p>
                      <a:endParaRPr lang="ru-RU"/>
                    </a:p>
                  </a:txBody>
                  <a:tcPr/>
                </a:tc>
                <a:tc hMerge="1">
                  <a:txBody>
                    <a:bodyPr/>
                    <a:lstStyle/>
                    <a:p>
                      <a:endParaRPr lang="ru-RU"/>
                    </a:p>
                  </a:txBody>
                  <a:tcPr/>
                </a:tc>
              </a:tr>
              <a:tr h="0">
                <a:tc vMerge="1">
                  <a:txBody>
                    <a:bodyPr/>
                    <a:lstStyle/>
                    <a:p>
                      <a:endParaRPr lang="ru-RU"/>
                    </a:p>
                  </a:txBody>
                  <a:tcPr/>
                </a:tc>
                <a:tc>
                  <a:txBody>
                    <a:bodyPr/>
                    <a:lstStyle/>
                    <a:p>
                      <a:pPr algn="ctr">
                        <a:spcAft>
                          <a:spcPts val="0"/>
                        </a:spcAft>
                      </a:pPr>
                      <a:r>
                        <a:rPr lang="ru-RU" sz="1200" b="1" dirty="0" smtClean="0">
                          <a:solidFill>
                            <a:schemeClr val="bg1"/>
                          </a:solidFill>
                          <a:effectLst/>
                          <a:latin typeface="Times New Roman" panose="02020603050405020304" pitchFamily="18" charset="0"/>
                          <a:cs typeface="Times New Roman" panose="02020603050405020304" pitchFamily="18" charset="0"/>
                        </a:rPr>
                        <a:t>Весна</a:t>
                      </a:r>
                      <a:r>
                        <a:rPr lang="en-US" sz="1200" b="1" dirty="0" smtClean="0">
                          <a:solidFill>
                            <a:schemeClr val="bg1"/>
                          </a:solidFill>
                          <a:effectLst/>
                          <a:latin typeface="Times New Roman" panose="02020603050405020304" pitchFamily="18" charset="0"/>
                          <a:cs typeface="Times New Roman" panose="02020603050405020304" pitchFamily="18" charset="0"/>
                        </a:rPr>
                        <a:t> </a:t>
                      </a:r>
                      <a:r>
                        <a:rPr lang="ru-RU" sz="1200" b="1" dirty="0" smtClean="0">
                          <a:solidFill>
                            <a:schemeClr val="bg1"/>
                          </a:solidFill>
                          <a:effectLst/>
                          <a:latin typeface="Times New Roman" panose="02020603050405020304" pitchFamily="18" charset="0"/>
                          <a:cs typeface="Times New Roman" panose="02020603050405020304" pitchFamily="18" charset="0"/>
                        </a:rPr>
                        <a:t>(</a:t>
                      </a:r>
                      <a:r>
                        <a:rPr lang="en-US" sz="1200" b="1" dirty="0">
                          <a:solidFill>
                            <a:schemeClr val="bg1"/>
                          </a:solidFill>
                          <a:effectLst/>
                          <a:latin typeface="Times New Roman" panose="02020603050405020304" pitchFamily="18" charset="0"/>
                          <a:cs typeface="Times New Roman" panose="02020603050405020304" pitchFamily="18" charset="0"/>
                        </a:rPr>
                        <a:t>III</a:t>
                      </a:r>
                      <a:r>
                        <a:rPr lang="ru-RU" sz="1200" b="1" dirty="0">
                          <a:solidFill>
                            <a:schemeClr val="bg1"/>
                          </a:solidFill>
                          <a:effectLst/>
                          <a:latin typeface="Times New Roman" panose="02020603050405020304" pitchFamily="18" charset="0"/>
                          <a:cs typeface="Times New Roman" panose="02020603050405020304" pitchFamily="18" charset="0"/>
                        </a:rPr>
                        <a:t>–</a:t>
                      </a:r>
                      <a:r>
                        <a:rPr lang="en-US" sz="1200" b="1" dirty="0">
                          <a:solidFill>
                            <a:schemeClr val="bg1"/>
                          </a:solidFill>
                          <a:effectLst/>
                          <a:latin typeface="Times New Roman" panose="02020603050405020304" pitchFamily="18" charset="0"/>
                          <a:cs typeface="Times New Roman" panose="02020603050405020304" pitchFamily="18" charset="0"/>
                        </a:rPr>
                        <a:t>V</a:t>
                      </a:r>
                      <a:r>
                        <a:rPr lang="ru-RU" sz="1200" b="1" dirty="0">
                          <a:solidFill>
                            <a:schemeClr val="bg1"/>
                          </a:solidFill>
                          <a:effectLst/>
                          <a:latin typeface="Times New Roman" panose="02020603050405020304" pitchFamily="18" charset="0"/>
                          <a:cs typeface="Times New Roman" panose="02020603050405020304" pitchFamily="18" charset="0"/>
                        </a:rPr>
                        <a:t>)</a:t>
                      </a:r>
                      <a:endParaRPr lang="ru-RU" sz="1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1" dirty="0" smtClean="0">
                          <a:solidFill>
                            <a:schemeClr val="bg1"/>
                          </a:solidFill>
                          <a:effectLst/>
                          <a:latin typeface="Times New Roman" panose="02020603050405020304" pitchFamily="18" charset="0"/>
                          <a:cs typeface="Times New Roman" panose="02020603050405020304" pitchFamily="18" charset="0"/>
                        </a:rPr>
                        <a:t>Лето–осень</a:t>
                      </a:r>
                      <a:r>
                        <a:rPr lang="en-US" sz="1200" b="1" dirty="0" smtClean="0">
                          <a:solidFill>
                            <a:schemeClr val="bg1"/>
                          </a:solidFill>
                          <a:effectLst/>
                          <a:latin typeface="Times New Roman" panose="02020603050405020304" pitchFamily="18" charset="0"/>
                          <a:cs typeface="Times New Roman" panose="02020603050405020304" pitchFamily="18" charset="0"/>
                        </a:rPr>
                        <a:t> </a:t>
                      </a:r>
                      <a:r>
                        <a:rPr lang="ru-RU" sz="1200" b="1" dirty="0" smtClean="0">
                          <a:solidFill>
                            <a:schemeClr val="bg1"/>
                          </a:solidFill>
                          <a:effectLst/>
                          <a:latin typeface="Times New Roman" panose="02020603050405020304" pitchFamily="18" charset="0"/>
                          <a:cs typeface="Times New Roman" panose="02020603050405020304" pitchFamily="18" charset="0"/>
                        </a:rPr>
                        <a:t>(</a:t>
                      </a:r>
                      <a:r>
                        <a:rPr lang="en-US" sz="1200" b="1" dirty="0">
                          <a:solidFill>
                            <a:schemeClr val="bg1"/>
                          </a:solidFill>
                          <a:effectLst/>
                          <a:latin typeface="Times New Roman" panose="02020603050405020304" pitchFamily="18" charset="0"/>
                          <a:cs typeface="Times New Roman" panose="02020603050405020304" pitchFamily="18" charset="0"/>
                        </a:rPr>
                        <a:t>VI</a:t>
                      </a:r>
                      <a:r>
                        <a:rPr lang="ru-RU" sz="1200" b="1" dirty="0">
                          <a:solidFill>
                            <a:schemeClr val="bg1"/>
                          </a:solidFill>
                          <a:effectLst/>
                          <a:latin typeface="Times New Roman" panose="02020603050405020304" pitchFamily="18" charset="0"/>
                          <a:cs typeface="Times New Roman" panose="02020603050405020304" pitchFamily="18" charset="0"/>
                        </a:rPr>
                        <a:t>–</a:t>
                      </a:r>
                      <a:r>
                        <a:rPr lang="en-US" sz="1200" b="1" dirty="0">
                          <a:solidFill>
                            <a:schemeClr val="bg1"/>
                          </a:solidFill>
                          <a:effectLst/>
                          <a:latin typeface="Times New Roman" panose="02020603050405020304" pitchFamily="18" charset="0"/>
                          <a:cs typeface="Times New Roman" panose="02020603050405020304" pitchFamily="18" charset="0"/>
                        </a:rPr>
                        <a:t>XI</a:t>
                      </a:r>
                      <a:r>
                        <a:rPr lang="ru-RU" sz="1200" b="1" dirty="0">
                          <a:solidFill>
                            <a:schemeClr val="bg1"/>
                          </a:solidFill>
                          <a:effectLst/>
                          <a:latin typeface="Times New Roman" panose="02020603050405020304" pitchFamily="18" charset="0"/>
                          <a:cs typeface="Times New Roman" panose="02020603050405020304" pitchFamily="18" charset="0"/>
                        </a:rPr>
                        <a:t>)</a:t>
                      </a:r>
                      <a:endParaRPr lang="ru-RU" sz="1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smtClean="0">
                          <a:solidFill>
                            <a:schemeClr val="bg1"/>
                          </a:solidFill>
                          <a:effectLst/>
                          <a:latin typeface="Times New Roman" panose="02020603050405020304" pitchFamily="18" charset="0"/>
                          <a:cs typeface="Times New Roman" panose="02020603050405020304" pitchFamily="18" charset="0"/>
                        </a:rPr>
                        <a:t>Зима</a:t>
                      </a:r>
                      <a:r>
                        <a:rPr lang="en-US" sz="1200" dirty="0" smtClean="0">
                          <a:solidFill>
                            <a:schemeClr val="bg1"/>
                          </a:solidFill>
                          <a:effectLst/>
                          <a:latin typeface="Times New Roman" panose="02020603050405020304" pitchFamily="18" charset="0"/>
                          <a:cs typeface="Times New Roman" panose="02020603050405020304" pitchFamily="18" charset="0"/>
                        </a:rPr>
                        <a:t> </a:t>
                      </a:r>
                      <a:r>
                        <a:rPr lang="ru-RU" sz="1200" dirty="0" smtClean="0">
                          <a:solidFill>
                            <a:schemeClr val="bg1"/>
                          </a:solidFill>
                          <a:effectLst/>
                          <a:latin typeface="Times New Roman" panose="02020603050405020304" pitchFamily="18" charset="0"/>
                          <a:cs typeface="Times New Roman" panose="02020603050405020304" pitchFamily="18" charset="0"/>
                        </a:rPr>
                        <a:t>(</a:t>
                      </a:r>
                      <a:r>
                        <a:rPr lang="en-US" sz="1200" dirty="0">
                          <a:solidFill>
                            <a:schemeClr val="bg1"/>
                          </a:solidFill>
                          <a:effectLst/>
                          <a:latin typeface="Times New Roman" panose="02020603050405020304" pitchFamily="18" charset="0"/>
                          <a:cs typeface="Times New Roman" panose="02020603050405020304" pitchFamily="18" charset="0"/>
                        </a:rPr>
                        <a:t>XII</a:t>
                      </a:r>
                      <a:r>
                        <a:rPr lang="ru-RU" sz="1200" dirty="0">
                          <a:solidFill>
                            <a:schemeClr val="bg1"/>
                          </a:solidFill>
                          <a:effectLst/>
                          <a:latin typeface="Times New Roman" panose="02020603050405020304" pitchFamily="18" charset="0"/>
                          <a:cs typeface="Times New Roman" panose="02020603050405020304" pitchFamily="18" charset="0"/>
                        </a:rPr>
                        <a:t>–</a:t>
                      </a:r>
                      <a:r>
                        <a:rPr lang="en-US" sz="1200" dirty="0">
                          <a:solidFill>
                            <a:schemeClr val="bg1"/>
                          </a:solidFill>
                          <a:effectLst/>
                          <a:latin typeface="Times New Roman" panose="02020603050405020304" pitchFamily="18" charset="0"/>
                          <a:cs typeface="Times New Roman" panose="02020603050405020304" pitchFamily="18" charset="0"/>
                        </a:rPr>
                        <a:t>II</a:t>
                      </a:r>
                      <a:r>
                        <a:rPr lang="ru-RU" sz="1200" dirty="0">
                          <a:solidFill>
                            <a:schemeClr val="bg1"/>
                          </a:solidFill>
                          <a:effectLst/>
                          <a:latin typeface="Times New Roman" panose="02020603050405020304" pitchFamily="18" charset="0"/>
                          <a:cs typeface="Times New Roman" panose="02020603050405020304" pitchFamily="18" charset="0"/>
                        </a:rPr>
                        <a:t>)</a:t>
                      </a:r>
                      <a:endParaRPr lang="ru-RU"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r>
              <a:tr h="0">
                <a:tc>
                  <a:txBody>
                    <a:bodyPr/>
                    <a:lstStyle/>
                    <a:p>
                      <a:pPr>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Неманский</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45</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35</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20</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237634">
                <a:tc>
                  <a:txBody>
                    <a:bodyPr/>
                    <a:lstStyle/>
                    <a:p>
                      <a:pPr>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Центрально-Березинский подрайон </a:t>
                      </a:r>
                      <a:r>
                        <a:rPr lang="ru-RU" sz="1200" dirty="0">
                          <a:solidFill>
                            <a:schemeClr val="tx1"/>
                          </a:solidFill>
                          <a:effectLst/>
                          <a:latin typeface="Times New Roman" panose="02020603050405020304" pitchFamily="18" charset="0"/>
                          <a:cs typeface="Times New Roman" panose="02020603050405020304" pitchFamily="18" charset="0"/>
                        </a:rPr>
                        <a:t>б</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r>
                        <a:rPr lang="ru-RU" sz="1200" dirty="0" smtClean="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r>
                        <a:rPr lang="ru-RU" sz="1200" dirty="0" smtClean="0">
                          <a:solidFill>
                            <a:schemeClr val="tx1"/>
                          </a:solidFill>
                          <a:effectLst/>
                          <a:latin typeface="Times New Roman" panose="02020603050405020304" pitchFamily="18" charset="0"/>
                          <a:cs typeface="Times New Roman" panose="02020603050405020304" pitchFamily="18" charset="0"/>
                        </a:rPr>
                        <a:t>25</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 </a:t>
                      </a:r>
                      <a:r>
                        <a:rPr lang="ru-RU" sz="1200" b="0" dirty="0" smtClean="0">
                          <a:solidFill>
                            <a:schemeClr val="tx1"/>
                          </a:solidFill>
                          <a:effectLst/>
                          <a:latin typeface="Times New Roman" panose="02020603050405020304" pitchFamily="18" charset="0"/>
                          <a:cs typeface="Times New Roman" panose="02020603050405020304" pitchFamily="18" charset="0"/>
                        </a:rPr>
                        <a:t>15</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a:txBody>
                    <a:bodyPr/>
                    <a:lstStyle/>
                    <a:p>
                      <a:pPr>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Припятский</a:t>
                      </a:r>
                    </a:p>
                    <a:p>
                      <a:pPr>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подрайон а</a:t>
                      </a:r>
                    </a:p>
                    <a:p>
                      <a:pPr>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подрайон б</a:t>
                      </a:r>
                    </a:p>
                    <a:p>
                      <a:pPr>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подрайон в</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 </a:t>
                      </a:r>
                    </a:p>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69</a:t>
                      </a:r>
                    </a:p>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59</a:t>
                      </a:r>
                    </a:p>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49</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 </a:t>
                      </a:r>
                    </a:p>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19</a:t>
                      </a:r>
                    </a:p>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26</a:t>
                      </a:r>
                    </a:p>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28</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 </a:t>
                      </a:r>
                    </a:p>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12</a:t>
                      </a:r>
                    </a:p>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15</a:t>
                      </a:r>
                    </a:p>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23</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224607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blipFill dpi="0" rotWithShape="1">
            <a:blip r:embed="rId2"/>
            <a:srcRect/>
            <a:tile tx="0" ty="0" sx="75000" sy="75000" flip="none" algn="tl"/>
          </a:blipFill>
        </p:spPr>
        <p:txBody>
          <a:bodyPr/>
          <a:lstStyle/>
          <a:p>
            <a:r>
              <a:rPr lang="ru-RU" dirty="0" smtClean="0"/>
              <a:t>Содержание</a:t>
            </a:r>
            <a:endParaRPr lang="ru-RU" dirty="0"/>
          </a:p>
        </p:txBody>
      </p:sp>
      <p:sp>
        <p:nvSpPr>
          <p:cNvPr id="11" name="Вертикальный текст 10"/>
          <p:cNvSpPr>
            <a:spLocks noGrp="1"/>
          </p:cNvSpPr>
          <p:nvPr>
            <p:ph type="body" orient="vert" idx="14"/>
          </p:nvPr>
        </p:nvSpPr>
        <p:spPr/>
        <p:txBody>
          <a:bodyPr>
            <a:normAutofit fontScale="92500" lnSpcReduction="10000"/>
          </a:bodyPr>
          <a:lstStyle/>
          <a:p>
            <a:pPr indent="180975">
              <a:lnSpc>
                <a:spcPct val="100000"/>
              </a:lnSpc>
              <a:spcBef>
                <a:spcPts val="0"/>
              </a:spcBef>
            </a:pPr>
            <a:r>
              <a:rPr lang="ru-RU" sz="1300" dirty="0" smtClean="0">
                <a:hlinkClick r:id="rId3" action="ppaction://hlinksldjump"/>
              </a:rPr>
              <a:t>ВВЕДЕНИЕ</a:t>
            </a:r>
            <a:endParaRPr lang="ru-RU" sz="1300" dirty="0" smtClean="0"/>
          </a:p>
          <a:p>
            <a:pPr indent="180975">
              <a:lnSpc>
                <a:spcPct val="100000"/>
              </a:lnSpc>
              <a:spcBef>
                <a:spcPts val="0"/>
              </a:spcBef>
            </a:pPr>
            <a:r>
              <a:rPr lang="ru-RU" sz="1300" dirty="0" smtClean="0">
                <a:hlinkClick r:id="rId4" action="ppaction://hlinksldjump"/>
              </a:rPr>
              <a:t>ПРОГРАММА КУРСА</a:t>
            </a:r>
            <a:endParaRPr lang="ru-RU" sz="1300" dirty="0" smtClean="0"/>
          </a:p>
          <a:p>
            <a:pPr indent="180975">
              <a:lnSpc>
                <a:spcPct val="100000"/>
              </a:lnSpc>
              <a:spcBef>
                <a:spcPts val="0"/>
              </a:spcBef>
            </a:pPr>
            <a:r>
              <a:rPr lang="ru-RU" sz="1300" dirty="0"/>
              <a:t>ЛЕКЦИОННЫЙ </a:t>
            </a:r>
            <a:r>
              <a:rPr lang="ru-RU" sz="1300" dirty="0" smtClean="0"/>
              <a:t>КУРС</a:t>
            </a:r>
          </a:p>
          <a:p>
            <a:pPr marL="450850" indent="182563">
              <a:lnSpc>
                <a:spcPct val="100000"/>
              </a:lnSpc>
              <a:spcBef>
                <a:spcPts val="0"/>
              </a:spcBef>
              <a:buAutoNum type="arabicPeriod"/>
            </a:pPr>
            <a:r>
              <a:rPr lang="ru-RU" dirty="0" smtClean="0">
                <a:hlinkClick r:id="rId5" action="ppaction://hlinksldjump"/>
              </a:rPr>
              <a:t>Введение в курс «География Брестской области»</a:t>
            </a:r>
            <a:endParaRPr lang="ru-RU" dirty="0" smtClean="0"/>
          </a:p>
          <a:p>
            <a:pPr marL="450850" indent="182563">
              <a:lnSpc>
                <a:spcPct val="100000"/>
              </a:lnSpc>
              <a:spcBef>
                <a:spcPts val="0"/>
              </a:spcBef>
              <a:buAutoNum type="arabicPeriod"/>
            </a:pPr>
            <a:r>
              <a:rPr lang="ru-RU" dirty="0" smtClean="0">
                <a:hlinkClick r:id="rId6" action="ppaction://hlinksldjump"/>
              </a:rPr>
              <a:t>Геологическое строение и полезные ископаемые Брестской области</a:t>
            </a:r>
            <a:endParaRPr lang="ru-RU" dirty="0" smtClean="0"/>
          </a:p>
          <a:p>
            <a:pPr marL="450850" indent="182563">
              <a:lnSpc>
                <a:spcPct val="100000"/>
              </a:lnSpc>
              <a:spcBef>
                <a:spcPts val="0"/>
              </a:spcBef>
              <a:buAutoNum type="arabicPeriod"/>
            </a:pPr>
            <a:r>
              <a:rPr lang="ru-RU" dirty="0" smtClean="0">
                <a:hlinkClick r:id="rId7" action="ppaction://hlinksldjump"/>
              </a:rPr>
              <a:t>Рельеф </a:t>
            </a:r>
            <a:r>
              <a:rPr lang="ru-RU" dirty="0">
                <a:hlinkClick r:id="rId7" action="ppaction://hlinksldjump"/>
              </a:rPr>
              <a:t>Брестской </a:t>
            </a:r>
            <a:r>
              <a:rPr lang="ru-RU" dirty="0" smtClean="0">
                <a:hlinkClick r:id="rId7" action="ppaction://hlinksldjump"/>
              </a:rPr>
              <a:t>области</a:t>
            </a:r>
            <a:endParaRPr lang="ru-RU" dirty="0" smtClean="0"/>
          </a:p>
          <a:p>
            <a:pPr marL="450850" indent="182563">
              <a:lnSpc>
                <a:spcPct val="100000"/>
              </a:lnSpc>
              <a:spcBef>
                <a:spcPts val="0"/>
              </a:spcBef>
              <a:buAutoNum type="arabicPeriod"/>
            </a:pPr>
            <a:r>
              <a:rPr lang="ru-RU" dirty="0">
                <a:hlinkClick r:id="rId8" action="ppaction://hlinksldjump"/>
              </a:rPr>
              <a:t>Климат Брестской </a:t>
            </a:r>
            <a:r>
              <a:rPr lang="ru-RU" dirty="0" smtClean="0">
                <a:hlinkClick r:id="rId8" action="ppaction://hlinksldjump"/>
              </a:rPr>
              <a:t>области</a:t>
            </a:r>
            <a:endParaRPr lang="ru-RU" dirty="0" smtClean="0"/>
          </a:p>
          <a:p>
            <a:pPr marL="450850" indent="182563">
              <a:lnSpc>
                <a:spcPct val="100000"/>
              </a:lnSpc>
              <a:spcBef>
                <a:spcPts val="0"/>
              </a:spcBef>
              <a:buAutoNum type="arabicPeriod"/>
            </a:pPr>
            <a:r>
              <a:rPr lang="ru-RU" dirty="0">
                <a:hlinkClick r:id="rId4" action="ppaction://hlinksldjump"/>
              </a:rPr>
              <a:t>Поверхностные воды Брестской </a:t>
            </a:r>
            <a:r>
              <a:rPr lang="ru-RU" dirty="0" smtClean="0">
                <a:hlinkClick r:id="rId4" action="ppaction://hlinksldjump"/>
              </a:rPr>
              <a:t>области</a:t>
            </a:r>
            <a:endParaRPr lang="ru-RU" dirty="0" smtClean="0"/>
          </a:p>
          <a:p>
            <a:pPr marL="450850" indent="182563">
              <a:lnSpc>
                <a:spcPct val="100000"/>
              </a:lnSpc>
              <a:spcBef>
                <a:spcPts val="0"/>
              </a:spcBef>
              <a:buAutoNum type="arabicPeriod"/>
            </a:pPr>
            <a:r>
              <a:rPr lang="ru-RU" dirty="0">
                <a:hlinkClick r:id="rId9" action="ppaction://hlinksldjump"/>
              </a:rPr>
              <a:t>Почвенный покров Брестской </a:t>
            </a:r>
            <a:r>
              <a:rPr lang="ru-RU" dirty="0" smtClean="0">
                <a:hlinkClick r:id="rId9" action="ppaction://hlinksldjump"/>
              </a:rPr>
              <a:t>области</a:t>
            </a:r>
            <a:endParaRPr lang="ru-RU" dirty="0" smtClean="0"/>
          </a:p>
          <a:p>
            <a:pPr marL="450850" indent="182563">
              <a:lnSpc>
                <a:spcPct val="100000"/>
              </a:lnSpc>
              <a:spcBef>
                <a:spcPts val="0"/>
              </a:spcBef>
              <a:buAutoNum type="arabicPeriod"/>
            </a:pPr>
            <a:r>
              <a:rPr lang="ru-RU" dirty="0" smtClean="0">
                <a:hlinkClick r:id="rId5" action="ppaction://hlinksldjump"/>
              </a:rPr>
              <a:t>Растительный, животный мир и ландшафты Брестской области</a:t>
            </a:r>
            <a:endParaRPr lang="ru-RU" dirty="0" smtClean="0"/>
          </a:p>
          <a:p>
            <a:pPr marL="450850" indent="182563">
              <a:lnSpc>
                <a:spcPct val="100000"/>
              </a:lnSpc>
              <a:spcBef>
                <a:spcPts val="0"/>
              </a:spcBef>
              <a:buAutoNum type="arabicPeriod"/>
            </a:pPr>
            <a:r>
              <a:rPr lang="ru-RU" dirty="0">
                <a:hlinkClick r:id="rId6" action="ppaction://hlinksldjump"/>
              </a:rPr>
              <a:t>Население </a:t>
            </a:r>
            <a:r>
              <a:rPr lang="ru-RU" dirty="0" smtClean="0">
                <a:hlinkClick r:id="rId6" action="ppaction://hlinksldjump"/>
              </a:rPr>
              <a:t>Брестской области</a:t>
            </a:r>
            <a:endParaRPr lang="ru-RU" dirty="0" smtClean="0"/>
          </a:p>
          <a:p>
            <a:pPr marL="450850" indent="182563">
              <a:lnSpc>
                <a:spcPct val="100000"/>
              </a:lnSpc>
              <a:spcBef>
                <a:spcPts val="0"/>
              </a:spcBef>
              <a:buAutoNum type="arabicPeriod"/>
            </a:pPr>
            <a:r>
              <a:rPr lang="ru-RU" dirty="0">
                <a:hlinkClick r:id="rId7" action="ppaction://hlinksldjump"/>
              </a:rPr>
              <a:t>Общая характеристика хозяйства Брестской </a:t>
            </a:r>
            <a:r>
              <a:rPr lang="ru-RU" dirty="0" smtClean="0">
                <a:hlinkClick r:id="rId7" action="ppaction://hlinksldjump"/>
              </a:rPr>
              <a:t>области</a:t>
            </a:r>
            <a:endParaRPr lang="ru-RU" dirty="0" smtClean="0"/>
          </a:p>
          <a:p>
            <a:pPr marL="450850" indent="182563">
              <a:lnSpc>
                <a:spcPct val="100000"/>
              </a:lnSpc>
              <a:spcBef>
                <a:spcPts val="0"/>
              </a:spcBef>
              <a:buAutoNum type="arabicPeriod"/>
            </a:pPr>
            <a:r>
              <a:rPr lang="ru-RU" dirty="0" smtClean="0"/>
              <a:t> </a:t>
            </a:r>
            <a:r>
              <a:rPr lang="ru-RU" dirty="0" smtClean="0">
                <a:hlinkClick r:id="rId8" action="ppaction://hlinksldjump"/>
              </a:rPr>
              <a:t>Характеристика </a:t>
            </a:r>
            <a:r>
              <a:rPr lang="ru-RU" dirty="0">
                <a:hlinkClick r:id="rId8" action="ppaction://hlinksldjump"/>
              </a:rPr>
              <a:t>отдельных отраслей промышленности Брестской </a:t>
            </a:r>
            <a:r>
              <a:rPr lang="ru-RU" dirty="0" smtClean="0">
                <a:hlinkClick r:id="rId8" action="ppaction://hlinksldjump"/>
              </a:rPr>
              <a:t>области</a:t>
            </a:r>
            <a:endParaRPr lang="ru-RU" dirty="0" smtClean="0"/>
          </a:p>
          <a:p>
            <a:pPr marL="450850" indent="182563">
              <a:lnSpc>
                <a:spcPct val="100000"/>
              </a:lnSpc>
              <a:spcBef>
                <a:spcPts val="0"/>
              </a:spcBef>
              <a:buAutoNum type="arabicPeriod"/>
            </a:pPr>
            <a:r>
              <a:rPr lang="ru-RU" dirty="0" smtClean="0"/>
              <a:t> </a:t>
            </a:r>
            <a:r>
              <a:rPr lang="ru-RU" dirty="0" smtClean="0">
                <a:hlinkClick r:id="rId10" action="ppaction://hlinksldjump"/>
              </a:rPr>
              <a:t>Общая </a:t>
            </a:r>
            <a:r>
              <a:rPr lang="ru-RU" dirty="0">
                <a:hlinkClick r:id="rId10" action="ppaction://hlinksldjump"/>
              </a:rPr>
              <a:t>характеристика агропромышленного комплекса Брестской </a:t>
            </a:r>
            <a:r>
              <a:rPr lang="ru-RU" dirty="0" smtClean="0">
                <a:hlinkClick r:id="rId10" action="ppaction://hlinksldjump"/>
              </a:rPr>
              <a:t>области</a:t>
            </a:r>
            <a:endParaRPr lang="ru-RU" dirty="0" smtClean="0"/>
          </a:p>
          <a:p>
            <a:pPr marL="450850" indent="182563">
              <a:lnSpc>
                <a:spcPct val="100000"/>
              </a:lnSpc>
              <a:spcBef>
                <a:spcPts val="0"/>
              </a:spcBef>
              <a:buAutoNum type="arabicPeriod"/>
            </a:pPr>
            <a:r>
              <a:rPr lang="ru-RU" dirty="0" smtClean="0"/>
              <a:t> </a:t>
            </a:r>
            <a:r>
              <a:rPr lang="ru-RU" dirty="0" smtClean="0">
                <a:hlinkClick r:id="rId11" action="ppaction://hlinksldjump"/>
              </a:rPr>
              <a:t>Характеристика </a:t>
            </a:r>
            <a:r>
              <a:rPr lang="ru-RU" dirty="0">
                <a:hlinkClick r:id="rId11" action="ppaction://hlinksldjump"/>
              </a:rPr>
              <a:t>отдельных отраслей сельского хозяйства Брестской </a:t>
            </a:r>
            <a:r>
              <a:rPr lang="ru-RU" dirty="0" smtClean="0">
                <a:hlinkClick r:id="rId11" action="ppaction://hlinksldjump"/>
              </a:rPr>
              <a:t>области</a:t>
            </a:r>
            <a:endParaRPr lang="ru-RU" dirty="0" smtClean="0"/>
          </a:p>
          <a:p>
            <a:pPr indent="180975">
              <a:lnSpc>
                <a:spcPct val="100000"/>
              </a:lnSpc>
              <a:spcBef>
                <a:spcPts val="0"/>
              </a:spcBef>
            </a:pPr>
            <a:r>
              <a:rPr lang="ru-RU" sz="1300" dirty="0"/>
              <a:t>МЕТОДИЧЕСКИЕ УКАЗАНИЯ К ВЫПОЛНЕНИЮ ЛАБОРАТОРНЫХ </a:t>
            </a:r>
            <a:r>
              <a:rPr lang="ru-RU" sz="1300" dirty="0" smtClean="0"/>
              <a:t>РАБОТ</a:t>
            </a:r>
          </a:p>
          <a:p>
            <a:pPr indent="450850">
              <a:lnSpc>
                <a:spcPct val="100000"/>
              </a:lnSpc>
              <a:spcBef>
                <a:spcPts val="0"/>
              </a:spcBef>
            </a:pPr>
            <a:r>
              <a:rPr lang="ru-RU" dirty="0" smtClean="0">
                <a:hlinkClick r:id="rId12" action="ppaction://hlinksldjump"/>
              </a:rPr>
              <a:t>Лабораторная </a:t>
            </a:r>
            <a:r>
              <a:rPr lang="ru-RU" dirty="0">
                <a:hlinkClick r:id="rId12" action="ppaction://hlinksldjump"/>
              </a:rPr>
              <a:t>работа № 1. Геологическое строение и полезные ископаемые Брестской </a:t>
            </a:r>
            <a:r>
              <a:rPr lang="ru-RU" dirty="0" smtClean="0">
                <a:hlinkClick r:id="rId12" action="ppaction://hlinksldjump"/>
              </a:rPr>
              <a:t>области</a:t>
            </a:r>
            <a:endParaRPr lang="ru-RU" dirty="0" smtClean="0"/>
          </a:p>
          <a:p>
            <a:pPr indent="450850">
              <a:lnSpc>
                <a:spcPct val="100000"/>
              </a:lnSpc>
              <a:spcBef>
                <a:spcPts val="0"/>
              </a:spcBef>
            </a:pPr>
            <a:r>
              <a:rPr lang="ru-RU" dirty="0">
                <a:hlinkClick r:id="rId13" action="ppaction://hlinksldjump"/>
              </a:rPr>
              <a:t>Лабораторная работа № 2. Рельеф Брестской </a:t>
            </a:r>
            <a:r>
              <a:rPr lang="ru-RU" dirty="0" smtClean="0">
                <a:hlinkClick r:id="rId13" action="ppaction://hlinksldjump"/>
              </a:rPr>
              <a:t>области</a:t>
            </a:r>
            <a:endParaRPr lang="ru-RU" dirty="0" smtClean="0"/>
          </a:p>
          <a:p>
            <a:pPr indent="450850">
              <a:lnSpc>
                <a:spcPct val="100000"/>
              </a:lnSpc>
              <a:spcBef>
                <a:spcPts val="0"/>
              </a:spcBef>
            </a:pPr>
            <a:r>
              <a:rPr lang="ru-RU" dirty="0">
                <a:hlinkClick r:id="rId14" action="ppaction://hlinksldjump"/>
              </a:rPr>
              <a:t>Лабораторная работа № 3. Климатические условия Брестской </a:t>
            </a:r>
            <a:r>
              <a:rPr lang="ru-RU" dirty="0" smtClean="0">
                <a:hlinkClick r:id="rId14" action="ppaction://hlinksldjump"/>
              </a:rPr>
              <a:t>области</a:t>
            </a:r>
            <a:endParaRPr lang="ru-RU" dirty="0" smtClean="0"/>
          </a:p>
          <a:p>
            <a:pPr indent="450850">
              <a:lnSpc>
                <a:spcPct val="100000"/>
              </a:lnSpc>
              <a:spcBef>
                <a:spcPts val="0"/>
              </a:spcBef>
            </a:pPr>
            <a:r>
              <a:rPr lang="ru-RU" dirty="0">
                <a:hlinkClick r:id="rId15" action="ppaction://hlinksldjump"/>
              </a:rPr>
              <a:t>Лабораторная работа № 4. Поверхностные воды Брестской </a:t>
            </a:r>
            <a:r>
              <a:rPr lang="ru-RU" dirty="0" smtClean="0">
                <a:hlinkClick r:id="rId15" action="ppaction://hlinksldjump"/>
              </a:rPr>
              <a:t>области</a:t>
            </a:r>
            <a:endParaRPr lang="ru-RU" dirty="0" smtClean="0"/>
          </a:p>
          <a:p>
            <a:pPr indent="450850">
              <a:lnSpc>
                <a:spcPct val="100000"/>
              </a:lnSpc>
              <a:spcBef>
                <a:spcPts val="0"/>
              </a:spcBef>
            </a:pPr>
            <a:r>
              <a:rPr lang="ru-RU" dirty="0">
                <a:hlinkClick r:id="rId16" action="ppaction://hlinksldjump"/>
              </a:rPr>
              <a:t>Лабораторная работа № 5. Почвенно-растительный покров Брестской </a:t>
            </a:r>
            <a:r>
              <a:rPr lang="ru-RU" dirty="0" smtClean="0">
                <a:hlinkClick r:id="rId16" action="ppaction://hlinksldjump"/>
              </a:rPr>
              <a:t>области</a:t>
            </a:r>
            <a:endParaRPr lang="ru-RU" dirty="0" smtClean="0"/>
          </a:p>
          <a:p>
            <a:pPr indent="450850">
              <a:lnSpc>
                <a:spcPct val="100000"/>
              </a:lnSpc>
              <a:spcBef>
                <a:spcPts val="0"/>
              </a:spcBef>
            </a:pPr>
            <a:r>
              <a:rPr lang="ru-RU" dirty="0">
                <a:hlinkClick r:id="rId17" action="ppaction://hlinksldjump"/>
              </a:rPr>
              <a:t>Лабораторная работа № 6. Население Брестской </a:t>
            </a:r>
            <a:r>
              <a:rPr lang="ru-RU" dirty="0" smtClean="0">
                <a:hlinkClick r:id="rId17" action="ppaction://hlinksldjump"/>
              </a:rPr>
              <a:t>области</a:t>
            </a:r>
            <a:endParaRPr lang="ru-RU" dirty="0" smtClean="0"/>
          </a:p>
          <a:p>
            <a:pPr indent="450850">
              <a:lnSpc>
                <a:spcPct val="100000"/>
              </a:lnSpc>
              <a:spcBef>
                <a:spcPts val="0"/>
              </a:spcBef>
            </a:pPr>
            <a:r>
              <a:rPr lang="ru-RU" dirty="0">
                <a:hlinkClick r:id="rId18" action="ppaction://hlinksldjump"/>
              </a:rPr>
              <a:t>Лабораторная работа № 7. Промышленность и строительство на территории Брестской </a:t>
            </a:r>
            <a:r>
              <a:rPr lang="ru-RU" dirty="0" smtClean="0">
                <a:hlinkClick r:id="rId18" action="ppaction://hlinksldjump"/>
              </a:rPr>
              <a:t>области</a:t>
            </a:r>
            <a:endParaRPr lang="ru-RU" dirty="0" smtClean="0"/>
          </a:p>
          <a:p>
            <a:pPr indent="450850">
              <a:lnSpc>
                <a:spcPct val="100000"/>
              </a:lnSpc>
              <a:spcBef>
                <a:spcPts val="0"/>
              </a:spcBef>
            </a:pPr>
            <a:r>
              <a:rPr lang="ru-RU" dirty="0">
                <a:hlinkClick r:id="rId19" action="ppaction://hlinksldjump"/>
              </a:rPr>
              <a:t>Лабораторная работа № 8. Сельское и лесное хозяйство на территории Брестской </a:t>
            </a:r>
            <a:r>
              <a:rPr lang="ru-RU" dirty="0" smtClean="0">
                <a:hlinkClick r:id="rId19" action="ppaction://hlinksldjump"/>
              </a:rPr>
              <a:t>области</a:t>
            </a:r>
            <a:endParaRPr lang="ru-RU" dirty="0" smtClean="0"/>
          </a:p>
          <a:p>
            <a:pPr indent="450850">
              <a:lnSpc>
                <a:spcPct val="100000"/>
              </a:lnSpc>
              <a:spcBef>
                <a:spcPts val="0"/>
              </a:spcBef>
            </a:pPr>
            <a:r>
              <a:rPr lang="ru-RU" dirty="0" smtClean="0">
                <a:hlinkClick r:id="rId20" action="ppaction://hlinksldjump"/>
              </a:rPr>
              <a:t>Лабораторная </a:t>
            </a:r>
            <a:r>
              <a:rPr lang="ru-RU" dirty="0">
                <a:hlinkClick r:id="rId20" action="ppaction://hlinksldjump"/>
              </a:rPr>
              <a:t>работа № 9. Транспорт, связь, торговля и общественное питание на территории Брестской </a:t>
            </a:r>
            <a:r>
              <a:rPr lang="ru-RU" dirty="0" smtClean="0">
                <a:hlinkClick r:id="rId20" action="ppaction://hlinksldjump"/>
              </a:rPr>
              <a:t>области</a:t>
            </a:r>
            <a:endParaRPr lang="ru-RU" dirty="0"/>
          </a:p>
          <a:p>
            <a:pPr indent="180975">
              <a:lnSpc>
                <a:spcPct val="100000"/>
              </a:lnSpc>
              <a:spcBef>
                <a:spcPts val="0"/>
              </a:spcBef>
            </a:pPr>
            <a:r>
              <a:rPr lang="ru-RU" sz="1300" dirty="0" smtClean="0"/>
              <a:t>ПРИЛОЖЕНИЯ</a:t>
            </a:r>
          </a:p>
          <a:p>
            <a:pPr lvl="1">
              <a:lnSpc>
                <a:spcPct val="100000"/>
              </a:lnSpc>
              <a:spcBef>
                <a:spcPts val="0"/>
              </a:spcBef>
            </a:pPr>
            <a:r>
              <a:rPr lang="ru-RU" sz="1400" dirty="0">
                <a:hlinkClick r:id="rId21" action="ppaction://hlinksldjump"/>
              </a:rPr>
              <a:t>Приложение А.</a:t>
            </a:r>
            <a:r>
              <a:rPr lang="ru-RU" sz="1200" dirty="0">
                <a:hlinkClick r:id="rId21" action="ppaction://hlinksldjump"/>
              </a:rPr>
              <a:t> ОСНОВНЫЕ РАЗРАБАТЫВАЕМЫЕ МЕСТОРОЖДЕНИЯ ПОЛЕЗНЫХ ИСКОПАЕМЫХ БРЕСТСКОЙ </a:t>
            </a:r>
            <a:r>
              <a:rPr lang="ru-RU" sz="1200" dirty="0" smtClean="0">
                <a:hlinkClick r:id="rId21" action="ppaction://hlinksldjump"/>
              </a:rPr>
              <a:t>ОБЛАСТИ</a:t>
            </a:r>
            <a:endParaRPr lang="ru-RU" sz="1200" dirty="0" smtClean="0"/>
          </a:p>
          <a:p>
            <a:pPr lvl="1">
              <a:lnSpc>
                <a:spcPct val="100000"/>
              </a:lnSpc>
              <a:spcBef>
                <a:spcPts val="0"/>
              </a:spcBef>
            </a:pPr>
            <a:r>
              <a:rPr lang="ru-RU" sz="1400" dirty="0">
                <a:hlinkClick r:id="rId22" action="ppaction://hlinksldjump"/>
              </a:rPr>
              <a:t>Приложение Б.</a:t>
            </a:r>
            <a:r>
              <a:rPr lang="ru-RU" sz="1200" dirty="0">
                <a:hlinkClick r:id="rId22" action="ppaction://hlinksldjump"/>
              </a:rPr>
              <a:t> ОСНОВНЫЕ ВОДНЫЕ ОБЪЕКТЫ НА ТЕРРИТОРИИ БРЕСТСКОЙ </a:t>
            </a:r>
            <a:r>
              <a:rPr lang="ru-RU" sz="1200" dirty="0" smtClean="0">
                <a:hlinkClick r:id="rId22" action="ppaction://hlinksldjump"/>
              </a:rPr>
              <a:t>ОБЛАСТИ</a:t>
            </a:r>
            <a:endParaRPr lang="ru-RU" sz="1200" dirty="0" smtClean="0"/>
          </a:p>
          <a:p>
            <a:pPr lvl="1">
              <a:lnSpc>
                <a:spcPct val="100000"/>
              </a:lnSpc>
              <a:spcBef>
                <a:spcPts val="0"/>
              </a:spcBef>
            </a:pPr>
            <a:r>
              <a:rPr lang="ru-RU" sz="1400" dirty="0">
                <a:hlinkClick r:id="rId23" action="ppaction://hlinksldjump"/>
              </a:rPr>
              <a:t>Приложение B. </a:t>
            </a:r>
            <a:r>
              <a:rPr lang="ru-RU" sz="1200" dirty="0">
                <a:hlinkClick r:id="rId23" action="ppaction://hlinksldjump"/>
              </a:rPr>
              <a:t>ОСНОВНЫЕ ПРЕДПРИЯТИЯ ПРОМЫШЛЕННОСТИ И СТРОИТЕЛЬСТВА НА ТЕРРИТОРИИ БРЕСТСКОЙ </a:t>
            </a:r>
            <a:r>
              <a:rPr lang="ru-RU" sz="1200" dirty="0" smtClean="0">
                <a:hlinkClick r:id="rId23" action="ppaction://hlinksldjump"/>
              </a:rPr>
              <a:t>ОБЛАСТИ</a:t>
            </a:r>
            <a:endParaRPr lang="ru-RU" sz="1200" dirty="0" smtClean="0"/>
          </a:p>
          <a:p>
            <a:pPr lvl="1">
              <a:lnSpc>
                <a:spcPct val="100000"/>
              </a:lnSpc>
              <a:spcBef>
                <a:spcPts val="0"/>
              </a:spcBef>
            </a:pPr>
            <a:r>
              <a:rPr lang="ru-RU" sz="1400" dirty="0">
                <a:hlinkClick r:id="rId24" action="ppaction://hlinksldjump"/>
              </a:rPr>
              <a:t>Приложение Г.</a:t>
            </a:r>
            <a:r>
              <a:rPr lang="ru-RU" sz="1200" dirty="0">
                <a:hlinkClick r:id="rId24" action="ppaction://hlinksldjump"/>
              </a:rPr>
              <a:t> КРУПНЕЙШИЕ ПРЕДПРИЯТИЯ ЖИВОТНОВОДСТВА НА ТЕРРИТОРИИ БРЕСТСКОЙ </a:t>
            </a:r>
            <a:r>
              <a:rPr lang="ru-RU" sz="1200" dirty="0" smtClean="0">
                <a:hlinkClick r:id="rId24" action="ppaction://hlinksldjump"/>
              </a:rPr>
              <a:t>ОБЛАСТИ</a:t>
            </a:r>
            <a:endParaRPr lang="ru-RU" sz="1200" dirty="0" smtClean="0"/>
          </a:p>
          <a:p>
            <a:pPr indent="180975">
              <a:lnSpc>
                <a:spcPct val="100000"/>
              </a:lnSpc>
              <a:spcBef>
                <a:spcPts val="0"/>
              </a:spcBef>
            </a:pPr>
            <a:r>
              <a:rPr lang="ru-RU" sz="1300" dirty="0">
                <a:hlinkClick r:id="rId25" action="ppaction://hlinksldjump"/>
              </a:rPr>
              <a:t>СПИСОК ИСПОЛЬЗОВАННЫХ </a:t>
            </a:r>
            <a:r>
              <a:rPr lang="ru-RU" sz="1300" dirty="0" smtClean="0">
                <a:hlinkClick r:id="rId25" action="ppaction://hlinksldjump"/>
              </a:rPr>
              <a:t>ИСТОЧНИКОВ</a:t>
            </a:r>
            <a:endParaRPr lang="ru-RU" sz="1300" dirty="0" smtClean="0"/>
          </a:p>
          <a:p>
            <a:pPr indent="180975">
              <a:lnSpc>
                <a:spcPct val="100000"/>
              </a:lnSpc>
              <a:spcBef>
                <a:spcPts val="0"/>
              </a:spcBef>
            </a:pPr>
            <a:r>
              <a:rPr lang="ru-RU" sz="1300" dirty="0">
                <a:hlinkClick r:id="rId26" action="ppaction://hlinksldjump"/>
              </a:rPr>
              <a:t>ВОПРОСЫ К ЭКЗАМЕНУ И ЗАЧЕТУ</a:t>
            </a:r>
            <a:endParaRPr lang="ru-RU" sz="1300" dirty="0" smtClean="0"/>
          </a:p>
        </p:txBody>
      </p:sp>
    </p:spTree>
    <p:extLst>
      <p:ext uri="{BB962C8B-B14F-4D97-AF65-F5344CB8AC3E}">
        <p14:creationId xmlns:p14="http://schemas.microsoft.com/office/powerpoint/2010/main" val="15937887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Лабораторная работа № 4. Поверхностные воды Брестской области</a:t>
            </a:r>
          </a:p>
        </p:txBody>
      </p:sp>
      <p:sp>
        <p:nvSpPr>
          <p:cNvPr id="3" name="Вертикальный текст 2"/>
          <p:cNvSpPr>
            <a:spLocks noGrp="1"/>
          </p:cNvSpPr>
          <p:nvPr>
            <p:ph type="body" orient="vert" idx="14"/>
          </p:nvPr>
        </p:nvSpPr>
        <p:spPr/>
        <p:txBody>
          <a:bodyPr/>
          <a:lstStyle/>
          <a:p>
            <a:pPr indent="361950"/>
            <a:r>
              <a:rPr lang="ru-RU" b="1" dirty="0">
                <a:ea typeface="Times New Roman" panose="02020603050405020304" pitchFamily="18" charset="0"/>
              </a:rPr>
              <a:t>Отчетность:</a:t>
            </a:r>
            <a:r>
              <a:rPr lang="ru-RU" dirty="0">
                <a:ea typeface="Times New Roman" panose="02020603050405020304" pitchFamily="18" charset="0"/>
              </a:rPr>
              <a:t> защита лабораторной работы и сдача номенклатуры «Основные водные объекты на территории Брестской области» индивидуально каждым студентом</a:t>
            </a:r>
            <a:r>
              <a:rPr lang="ru-RU" dirty="0" smtClean="0">
                <a:ea typeface="Times New Roman" panose="02020603050405020304" pitchFamily="18" charset="0"/>
              </a:rPr>
              <a:t>.</a:t>
            </a:r>
            <a:endParaRPr lang="ru-RU" sz="1200" dirty="0">
              <a:ea typeface="Times New Roman" panose="02020603050405020304" pitchFamily="18" charset="0"/>
            </a:endParaRPr>
          </a:p>
        </p:txBody>
      </p:sp>
    </p:spTree>
    <p:extLst>
      <p:ext uri="{BB962C8B-B14F-4D97-AF65-F5344CB8AC3E}">
        <p14:creationId xmlns:p14="http://schemas.microsoft.com/office/powerpoint/2010/main" val="38921760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Лабораторная работа № 5. Почвенно-растительный покров Брестской области</a:t>
            </a:r>
          </a:p>
        </p:txBody>
      </p:sp>
      <p:sp>
        <p:nvSpPr>
          <p:cNvPr id="3" name="Вертикальный текст 2"/>
          <p:cNvSpPr>
            <a:spLocks noGrp="1"/>
          </p:cNvSpPr>
          <p:nvPr>
            <p:ph type="body" orient="vert" idx="14"/>
          </p:nvPr>
        </p:nvSpPr>
        <p:spPr/>
        <p:txBody>
          <a:bodyPr>
            <a:noAutofit/>
          </a:bodyPr>
          <a:lstStyle/>
          <a:p>
            <a:pPr indent="361950" algn="just">
              <a:lnSpc>
                <a:spcPct val="100000"/>
              </a:lnSpc>
            </a:pPr>
            <a:r>
              <a:rPr lang="ru-RU" b="1" dirty="0"/>
              <a:t>Вопросы для самоподготовки и обсуждения</a:t>
            </a:r>
            <a:endParaRPr lang="ru-RU" dirty="0"/>
          </a:p>
          <a:p>
            <a:pPr indent="361950" algn="just">
              <a:lnSpc>
                <a:spcPct val="100000"/>
              </a:lnSpc>
              <a:spcBef>
                <a:spcPts val="600"/>
              </a:spcBef>
            </a:pPr>
            <a:r>
              <a:rPr lang="ru-RU" i="1" dirty="0"/>
              <a:t>1. Процессы почвообразования на территории Брестской области. 2. Автоморфные, </a:t>
            </a:r>
            <a:r>
              <a:rPr lang="ru-RU" i="1" dirty="0" err="1"/>
              <a:t>полугидроморфные</a:t>
            </a:r>
            <a:r>
              <a:rPr lang="ru-RU" i="1" dirty="0"/>
              <a:t> и гидроморфные почвы области. 3. История формирования современного растительного покрова области. 4. Современный состав флоры области, характеристика натурального растительного покрова (леса, луга, болота).</a:t>
            </a:r>
            <a:endParaRPr lang="ru-RU" dirty="0"/>
          </a:p>
          <a:p>
            <a:pPr indent="361950" algn="just">
              <a:lnSpc>
                <a:spcPct val="100000"/>
              </a:lnSpc>
              <a:spcBef>
                <a:spcPts val="600"/>
              </a:spcBef>
            </a:pPr>
            <a:r>
              <a:rPr lang="ru-RU" b="1" dirty="0"/>
              <a:t>Оборудование:</a:t>
            </a:r>
            <a:r>
              <a:rPr lang="ru-RU" dirty="0"/>
              <a:t> контурная карта Брестской области, Национальный атлас Беларуси [</a:t>
            </a:r>
            <a:r>
              <a:rPr lang="ru-RU" dirty="0">
                <a:hlinkClick r:id="rId2" action="ppaction://hlinksldjump"/>
              </a:rPr>
              <a:t>1</a:t>
            </a:r>
            <a:r>
              <a:rPr lang="ru-RU" dirty="0"/>
              <a:t>].</a:t>
            </a:r>
          </a:p>
          <a:p>
            <a:pPr indent="361950" algn="just">
              <a:lnSpc>
                <a:spcPct val="100000"/>
              </a:lnSpc>
              <a:spcBef>
                <a:spcPts val="600"/>
              </a:spcBef>
            </a:pPr>
            <a:r>
              <a:rPr lang="ru-RU" b="1" dirty="0"/>
              <a:t>Задание 5.1. </a:t>
            </a:r>
            <a:r>
              <a:rPr lang="ru-RU" u="sng" dirty="0"/>
              <a:t>Построить круговую диаграмму «Распределение сельскохозяйственных земель Брестской области по генетическим типам почв». Выявить закономерности географии генетических типов почв на территории Брестской области.</a:t>
            </a:r>
            <a:endParaRPr lang="ru-RU" dirty="0"/>
          </a:p>
          <a:p>
            <a:pPr indent="361950" algn="just">
              <a:lnSpc>
                <a:spcPct val="100000"/>
              </a:lnSpc>
              <a:spcBef>
                <a:spcPts val="600"/>
              </a:spcBef>
            </a:pPr>
            <a:r>
              <a:rPr lang="ru-RU" dirty="0"/>
              <a:t>Первая часть задания выполняется на основе данных таблицы 5.1 с использованием карты «Распределение сельскохозяйственных земель по типам почв» [</a:t>
            </a:r>
            <a:r>
              <a:rPr lang="ru-RU" dirty="0">
                <a:hlinkClick r:id="rId2" action="ppaction://hlinksldjump"/>
              </a:rPr>
              <a:t>1, с. 101</a:t>
            </a:r>
            <a:r>
              <a:rPr lang="ru-RU" dirty="0"/>
              <a:t>].</a:t>
            </a:r>
          </a:p>
          <a:p>
            <a:pPr>
              <a:lnSpc>
                <a:spcPct val="100000"/>
              </a:lnSpc>
              <a:spcBef>
                <a:spcPts val="600"/>
              </a:spcBef>
            </a:pPr>
            <a:r>
              <a:rPr lang="ru-RU" dirty="0"/>
              <a:t>Таблица 5.1</a:t>
            </a:r>
            <a:r>
              <a:rPr lang="ru-RU" b="1" dirty="0"/>
              <a:t> – </a:t>
            </a:r>
            <a:r>
              <a:rPr lang="ru-RU" dirty="0"/>
              <a:t>Распределение сельскохозяйственных земель </a:t>
            </a:r>
            <a:r>
              <a:rPr lang="ru-RU" dirty="0" smtClean="0"/>
              <a:t>Брестской области </a:t>
            </a:r>
            <a:r>
              <a:rPr lang="ru-RU" dirty="0"/>
              <a:t>по генетическим типам почв, по [</a:t>
            </a:r>
            <a:r>
              <a:rPr lang="ru-RU" dirty="0">
                <a:hlinkClick r:id="rId2" action="ppaction://hlinksldjump"/>
              </a:rPr>
              <a:t>5</a:t>
            </a:r>
            <a:r>
              <a:rPr lang="ru-RU" dirty="0" smtClean="0"/>
              <a:t>]</a:t>
            </a:r>
          </a:p>
          <a:p>
            <a:pPr>
              <a:lnSpc>
                <a:spcPct val="100000"/>
              </a:lnSpc>
              <a:spcBef>
                <a:spcPts val="600"/>
              </a:spcBef>
            </a:pPr>
            <a:endParaRPr lang="ru-RU" dirty="0"/>
          </a:p>
          <a:p>
            <a:pPr>
              <a:lnSpc>
                <a:spcPct val="100000"/>
              </a:lnSpc>
              <a:spcBef>
                <a:spcPts val="600"/>
              </a:spcBef>
            </a:pPr>
            <a:endParaRPr lang="ru-RU" dirty="0" smtClean="0"/>
          </a:p>
          <a:p>
            <a:pPr>
              <a:lnSpc>
                <a:spcPct val="100000"/>
              </a:lnSpc>
              <a:spcBef>
                <a:spcPts val="600"/>
              </a:spcBef>
            </a:pPr>
            <a:endParaRPr lang="ru-RU" dirty="0"/>
          </a:p>
          <a:p>
            <a:pPr>
              <a:lnSpc>
                <a:spcPct val="100000"/>
              </a:lnSpc>
              <a:spcBef>
                <a:spcPts val="600"/>
              </a:spcBef>
            </a:pPr>
            <a:endParaRPr lang="ru-RU" dirty="0" smtClean="0"/>
          </a:p>
          <a:p>
            <a:pPr>
              <a:lnSpc>
                <a:spcPct val="100000"/>
              </a:lnSpc>
              <a:spcBef>
                <a:spcPts val="600"/>
              </a:spcBef>
            </a:pPr>
            <a:endParaRPr lang="ru-RU" dirty="0"/>
          </a:p>
          <a:p>
            <a:pPr indent="361950" algn="just">
              <a:lnSpc>
                <a:spcPct val="100000"/>
              </a:lnSpc>
              <a:spcBef>
                <a:spcPts val="1200"/>
              </a:spcBef>
            </a:pPr>
            <a:r>
              <a:rPr lang="ru-RU" dirty="0" smtClean="0"/>
              <a:t>При </a:t>
            </a:r>
            <a:r>
              <a:rPr lang="ru-RU" dirty="0"/>
              <a:t>построении круговой диаграммы сектора отдельных типов почв рекомендуется показывать общепринятыми цветами </a:t>
            </a:r>
            <a:r>
              <a:rPr lang="en-US" dirty="0" smtClean="0"/>
              <a:t/>
            </a:r>
            <a:br>
              <a:rPr lang="en-US" dirty="0" smtClean="0"/>
            </a:br>
            <a:r>
              <a:rPr lang="ru-RU" dirty="0" smtClean="0"/>
              <a:t>[</a:t>
            </a:r>
            <a:r>
              <a:rPr lang="ru-RU" dirty="0">
                <a:hlinkClick r:id="rId2" action="ppaction://hlinksldjump"/>
              </a:rPr>
              <a:t>1, с. 101</a:t>
            </a:r>
            <a:r>
              <a:rPr lang="ru-RU" dirty="0"/>
              <a:t>]. Почвенные ряды рекомендуется показывать различной штриховкой.</a:t>
            </a:r>
          </a:p>
          <a:p>
            <a:pPr indent="361950" algn="just">
              <a:lnSpc>
                <a:spcPct val="100000"/>
              </a:lnSpc>
              <a:spcBef>
                <a:spcPts val="0"/>
              </a:spcBef>
            </a:pPr>
            <a:r>
              <a:rPr lang="ru-RU" dirty="0"/>
              <a:t>При выявлении закономерностей географии типов почв рекомендуется использовать карту «Почвы» [</a:t>
            </a:r>
            <a:r>
              <a:rPr lang="ru-RU" dirty="0">
                <a:hlinkClick r:id="rId2" action="ppaction://hlinksldjump"/>
              </a:rPr>
              <a:t>1, с. 100–101</a:t>
            </a:r>
            <a:r>
              <a:rPr lang="ru-RU" dirty="0"/>
              <a:t>].</a:t>
            </a:r>
          </a:p>
          <a:p>
            <a:pPr indent="361950" algn="just">
              <a:lnSpc>
                <a:spcPct val="100000"/>
              </a:lnSpc>
              <a:spcBef>
                <a:spcPts val="0"/>
              </a:spcBef>
            </a:pPr>
            <a:r>
              <a:rPr lang="ru-RU" dirty="0"/>
              <a:t>Обязательно необходимо дать ответы на следующие вопросы:</a:t>
            </a:r>
          </a:p>
          <a:p>
            <a:pPr indent="361950" algn="just">
              <a:lnSpc>
                <a:spcPct val="100000"/>
              </a:lnSpc>
              <a:spcBef>
                <a:spcPts val="0"/>
              </a:spcBef>
            </a:pPr>
            <a:r>
              <a:rPr lang="ru-RU" dirty="0"/>
              <a:t>1. Как распространены по территории области отдельные типы почв автоморфного почвенного ряда? Чем это обусловлено?</a:t>
            </a:r>
          </a:p>
          <a:p>
            <a:pPr indent="361950" algn="just">
              <a:lnSpc>
                <a:spcPct val="100000"/>
              </a:lnSpc>
              <a:spcBef>
                <a:spcPts val="0"/>
              </a:spcBef>
            </a:pPr>
            <a:r>
              <a:rPr lang="ru-RU" dirty="0"/>
              <a:t>2. Как распространены по территории области отдельные типы почв </a:t>
            </a:r>
            <a:r>
              <a:rPr lang="ru-RU" dirty="0" err="1"/>
              <a:t>полугидроморфного</a:t>
            </a:r>
            <a:r>
              <a:rPr lang="ru-RU" dirty="0"/>
              <a:t> почвенного ряда? Чем это </a:t>
            </a:r>
            <a:r>
              <a:rPr lang="ru-RU" dirty="0" err="1" smtClean="0"/>
              <a:t>бусловлено</a:t>
            </a:r>
            <a:r>
              <a:rPr lang="ru-RU" dirty="0"/>
              <a:t>?</a:t>
            </a:r>
          </a:p>
          <a:p>
            <a:pPr indent="361950" algn="just">
              <a:lnSpc>
                <a:spcPct val="100000"/>
              </a:lnSpc>
              <a:spcBef>
                <a:spcPts val="0"/>
              </a:spcBef>
            </a:pPr>
            <a:r>
              <a:rPr lang="ru-RU" dirty="0"/>
              <a:t>3. Как распространены по территории области отдельные типы почв гидроморфного почвенного ряда? Чем это обусловлено</a:t>
            </a:r>
            <a:r>
              <a:rPr lang="ru-RU" dirty="0" smtClean="0"/>
              <a:t>?</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140177081"/>
              </p:ext>
            </p:extLst>
          </p:nvPr>
        </p:nvGraphicFramePr>
        <p:xfrm>
          <a:off x="209516" y="3526298"/>
          <a:ext cx="10196624" cy="1463040"/>
        </p:xfrm>
        <a:graphic>
          <a:graphicData uri="http://schemas.openxmlformats.org/drawingml/2006/table">
            <a:tbl>
              <a:tblPr firstRow="1" firstCol="1" lastRow="1" lastCol="1" bandRow="1" bandCol="1">
                <a:tableStyleId>{5C22544A-7EE6-4342-B048-85BDC9FD1C3A}</a:tableStyleId>
              </a:tblPr>
              <a:tblGrid>
                <a:gridCol w="2788865"/>
                <a:gridCol w="4136066"/>
                <a:gridCol w="3271693"/>
              </a:tblGrid>
              <a:tr h="0">
                <a:tc>
                  <a:txBody>
                    <a:bodyPr/>
                    <a:lstStyle/>
                    <a:p>
                      <a:pPr algn="ctr">
                        <a:spcAft>
                          <a:spcPts val="0"/>
                        </a:spcAft>
                      </a:pPr>
                      <a:r>
                        <a:rPr lang="ru-RU" sz="1200" b="0" dirty="0">
                          <a:solidFill>
                            <a:schemeClr val="bg1"/>
                          </a:solidFill>
                          <a:effectLst/>
                          <a:latin typeface="Times New Roman" panose="02020603050405020304" pitchFamily="18" charset="0"/>
                          <a:cs typeface="Times New Roman" panose="02020603050405020304" pitchFamily="18" charset="0"/>
                        </a:rPr>
                        <a:t>Почвенный ряд</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dirty="0">
                          <a:solidFill>
                            <a:schemeClr val="bg1"/>
                          </a:solidFill>
                          <a:effectLst/>
                          <a:latin typeface="Times New Roman" panose="02020603050405020304" pitchFamily="18" charset="0"/>
                          <a:cs typeface="Times New Roman" panose="02020603050405020304" pitchFamily="18" charset="0"/>
                        </a:rPr>
                        <a:t>Почвенный тип</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dirty="0">
                          <a:solidFill>
                            <a:schemeClr val="bg1"/>
                          </a:solidFill>
                          <a:effectLst/>
                          <a:latin typeface="Times New Roman" panose="02020603050405020304" pitchFamily="18" charset="0"/>
                          <a:cs typeface="Times New Roman" panose="02020603050405020304" pitchFamily="18" charset="0"/>
                        </a:rPr>
                        <a:t>Доля </a:t>
                      </a:r>
                      <a:r>
                        <a:rPr lang="ru-RU" sz="1200" b="0" dirty="0" smtClean="0">
                          <a:solidFill>
                            <a:schemeClr val="bg1"/>
                          </a:solidFill>
                          <a:effectLst/>
                          <a:latin typeface="Times New Roman" panose="02020603050405020304" pitchFamily="18" charset="0"/>
                          <a:cs typeface="Times New Roman" panose="02020603050405020304" pitchFamily="18" charset="0"/>
                        </a:rPr>
                        <a:t>от сельскохозяйственных земель</a:t>
                      </a:r>
                      <a:r>
                        <a:rPr lang="ru-RU" sz="1200" b="0" dirty="0">
                          <a:solidFill>
                            <a:schemeClr val="bg1"/>
                          </a:solidFill>
                          <a:effectLst/>
                          <a:latin typeface="Times New Roman" panose="02020603050405020304" pitchFamily="18" charset="0"/>
                          <a:cs typeface="Times New Roman" panose="02020603050405020304" pitchFamily="18" charset="0"/>
                        </a:rPr>
                        <a:t>, %</a:t>
                      </a:r>
                      <a:endParaRPr lang="ru-RU" sz="12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r>
              <a:tr h="0">
                <a:tc rowSpan="2">
                  <a:txBody>
                    <a:bodyPr/>
                    <a:lstStyle/>
                    <a:p>
                      <a:pPr algn="ctr">
                        <a:spcAft>
                          <a:spcPts val="0"/>
                        </a:spcAft>
                      </a:pPr>
                      <a:r>
                        <a:rPr lang="ru-RU" sz="1200" b="1" dirty="0">
                          <a:solidFill>
                            <a:schemeClr val="tx1"/>
                          </a:solidFill>
                          <a:effectLst/>
                          <a:latin typeface="Times New Roman" panose="02020603050405020304" pitchFamily="18" charset="0"/>
                          <a:cs typeface="Times New Roman" panose="02020603050405020304" pitchFamily="18" charset="0"/>
                        </a:rPr>
                        <a:t>Автоморфный</a:t>
                      </a:r>
                      <a:endParaRPr lang="ru-RU" sz="1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Дерново-карбонатные</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0,1</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vMerge="1">
                  <a:txBody>
                    <a:bodyPr/>
                    <a:lstStyle/>
                    <a:p>
                      <a:endParaRPr lang="ru-RU"/>
                    </a:p>
                  </a:txBody>
                  <a:tcPr/>
                </a:tc>
                <a:tc>
                  <a:txBody>
                    <a:bodyPr/>
                    <a:lstStyle/>
                    <a:p>
                      <a:pPr>
                        <a:spcAft>
                          <a:spcPts val="0"/>
                        </a:spcAft>
                      </a:pPr>
                      <a:r>
                        <a:rPr lang="ru-RU" sz="1200" b="0">
                          <a:solidFill>
                            <a:schemeClr val="tx1"/>
                          </a:solidFill>
                          <a:effectLst/>
                          <a:latin typeface="Times New Roman" panose="02020603050405020304" pitchFamily="18" charset="0"/>
                          <a:cs typeface="Times New Roman" panose="02020603050405020304" pitchFamily="18" charset="0"/>
                        </a:rPr>
                        <a:t>Дерново-подзолистые</a:t>
                      </a:r>
                      <a:endParaRPr lang="ru-RU"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20,3</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rowSpan="3">
                  <a:txBody>
                    <a:bodyPr/>
                    <a:lstStyle/>
                    <a:p>
                      <a:pPr algn="ctr">
                        <a:spcAft>
                          <a:spcPts val="0"/>
                        </a:spcAft>
                      </a:pPr>
                      <a:r>
                        <a:rPr lang="ru-RU" sz="1200" b="1" dirty="0" err="1">
                          <a:solidFill>
                            <a:schemeClr val="tx1"/>
                          </a:solidFill>
                          <a:effectLst/>
                          <a:latin typeface="Times New Roman" panose="02020603050405020304" pitchFamily="18" charset="0"/>
                          <a:cs typeface="Times New Roman" panose="02020603050405020304" pitchFamily="18" charset="0"/>
                        </a:rPr>
                        <a:t>Полугидроморфный</a:t>
                      </a:r>
                      <a:endParaRPr lang="ru-RU" sz="1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b="0" dirty="0" smtClean="0">
                          <a:solidFill>
                            <a:schemeClr val="tx1"/>
                          </a:solidFill>
                          <a:effectLst/>
                          <a:latin typeface="Times New Roman" panose="02020603050405020304" pitchFamily="18" charset="0"/>
                          <a:cs typeface="Times New Roman" panose="02020603050405020304" pitchFamily="18" charset="0"/>
                        </a:rPr>
                        <a:t>Дерново-подзолистые заболачиваемые</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anose="02020603050405020304" pitchFamily="18" charset="0"/>
                          <a:cs typeface="Times New Roman" panose="02020603050405020304" pitchFamily="18" charset="0"/>
                        </a:rPr>
                        <a:t>25,4</a:t>
                      </a:r>
                      <a:endParaRPr lang="ru-RU"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vMerge="1">
                  <a:txBody>
                    <a:bodyPr/>
                    <a:lstStyle/>
                    <a:p>
                      <a:endParaRPr lang="ru-RU"/>
                    </a:p>
                  </a:txBody>
                  <a:tcPr/>
                </a:tc>
                <a:tc>
                  <a:txBody>
                    <a:bodyPr/>
                    <a:lstStyle/>
                    <a:p>
                      <a:pP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Дерновые и </a:t>
                      </a:r>
                      <a:r>
                        <a:rPr lang="ru-RU" sz="1200" b="0" dirty="0" smtClean="0">
                          <a:solidFill>
                            <a:schemeClr val="tx1"/>
                          </a:solidFill>
                          <a:effectLst/>
                          <a:latin typeface="Times New Roman" panose="02020603050405020304" pitchFamily="18" charset="0"/>
                          <a:cs typeface="Times New Roman" panose="02020603050405020304" pitchFamily="18" charset="0"/>
                        </a:rPr>
                        <a:t>дерново-карбонатные заболачиваемые</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26,0</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vMerge="1">
                  <a:txBody>
                    <a:bodyPr/>
                    <a:lstStyle/>
                    <a:p>
                      <a:endParaRPr lang="ru-RU"/>
                    </a:p>
                  </a:txBody>
                  <a:tcPr/>
                </a:tc>
                <a:tc>
                  <a:txBody>
                    <a:bodyPr/>
                    <a:lstStyle/>
                    <a:p>
                      <a:pP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Аллювиальные (пойменные</a:t>
                      </a:r>
                      <a:r>
                        <a:rPr lang="ru-RU" sz="1200" b="0" dirty="0" smtClean="0">
                          <a:solidFill>
                            <a:schemeClr val="tx1"/>
                          </a:solidFill>
                          <a:effectLst/>
                          <a:latin typeface="Times New Roman" panose="02020603050405020304" pitchFamily="18" charset="0"/>
                          <a:cs typeface="Times New Roman" panose="02020603050405020304" pitchFamily="18" charset="0"/>
                        </a:rPr>
                        <a:t>) дерновые </a:t>
                      </a:r>
                      <a:r>
                        <a:rPr lang="ru-RU" sz="1200" b="0" dirty="0">
                          <a:solidFill>
                            <a:schemeClr val="tx1"/>
                          </a:solidFill>
                          <a:effectLst/>
                          <a:latin typeface="Times New Roman" panose="02020603050405020304" pitchFamily="18" charset="0"/>
                          <a:cs typeface="Times New Roman" panose="02020603050405020304" pitchFamily="18" charset="0"/>
                        </a:rPr>
                        <a:t>заболачиваемые</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anose="02020603050405020304" pitchFamily="18" charset="0"/>
                          <a:cs typeface="Times New Roman" panose="02020603050405020304" pitchFamily="18" charset="0"/>
                        </a:rPr>
                        <a:t>4</a:t>
                      </a:r>
                      <a:endParaRPr lang="ru-RU"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a:txBody>
                    <a:bodyPr/>
                    <a:lstStyle/>
                    <a:p>
                      <a:pPr algn="ctr">
                        <a:spcAft>
                          <a:spcPts val="0"/>
                        </a:spcAft>
                      </a:pPr>
                      <a:r>
                        <a:rPr lang="ru-RU" sz="1200" b="1" dirty="0">
                          <a:solidFill>
                            <a:schemeClr val="tx1"/>
                          </a:solidFill>
                          <a:effectLst/>
                          <a:latin typeface="Times New Roman" panose="02020603050405020304" pitchFamily="18" charset="0"/>
                          <a:cs typeface="Times New Roman" panose="02020603050405020304" pitchFamily="18" charset="0"/>
                        </a:rPr>
                        <a:t>Гидроморфный</a:t>
                      </a:r>
                      <a:endParaRPr lang="ru-RU" sz="1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Торфяно-болотные</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anose="02020603050405020304" pitchFamily="18" charset="0"/>
                          <a:cs typeface="Times New Roman" panose="02020603050405020304" pitchFamily="18" charset="0"/>
                        </a:rPr>
                        <a:t>18,8</a:t>
                      </a:r>
                      <a:endParaRPr lang="ru-RU"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gridSpan="2">
                  <a:txBody>
                    <a:bodyPr/>
                    <a:lstStyle/>
                    <a:p>
                      <a:pPr algn="ctr">
                        <a:spcAft>
                          <a:spcPts val="0"/>
                        </a:spcAft>
                      </a:pPr>
                      <a:r>
                        <a:rPr lang="ru-RU" sz="1200" b="0" dirty="0" err="1">
                          <a:solidFill>
                            <a:schemeClr val="tx1"/>
                          </a:solidFill>
                          <a:effectLst/>
                          <a:latin typeface="Times New Roman" panose="02020603050405020304" pitchFamily="18" charset="0"/>
                          <a:cs typeface="Times New Roman" panose="02020603050405020304" pitchFamily="18" charset="0"/>
                        </a:rPr>
                        <a:t>Антропогенно</a:t>
                      </a:r>
                      <a:r>
                        <a:rPr lang="ru-RU" sz="1200" b="0" dirty="0">
                          <a:solidFill>
                            <a:schemeClr val="tx1"/>
                          </a:solidFill>
                          <a:effectLst/>
                          <a:latin typeface="Times New Roman" panose="02020603050405020304" pitchFamily="18" charset="0"/>
                          <a:cs typeface="Times New Roman" panose="02020603050405020304" pitchFamily="18" charset="0"/>
                        </a:rPr>
                        <a:t>-преобразованные</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lang="ru-RU"/>
                    </a:p>
                  </a:txBody>
                  <a:tcPr/>
                </a:tc>
                <a:tc>
                  <a:txBody>
                    <a:bodyPr/>
                    <a:lstStyle/>
                    <a:p>
                      <a:pPr algn="ctr">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5,4</a:t>
                      </a:r>
                      <a:endParaRPr lang="ru-RU"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443858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Лабораторная работа № 5. Почвенно-растительный покров Брестской области</a:t>
            </a:r>
          </a:p>
        </p:txBody>
      </p:sp>
      <p:sp>
        <p:nvSpPr>
          <p:cNvPr id="3" name="Вертикальный текст 2"/>
          <p:cNvSpPr>
            <a:spLocks noGrp="1"/>
          </p:cNvSpPr>
          <p:nvPr>
            <p:ph type="body" orient="vert" idx="14"/>
          </p:nvPr>
        </p:nvSpPr>
        <p:spPr/>
        <p:txBody>
          <a:bodyPr/>
          <a:lstStyle/>
          <a:p>
            <a:pPr indent="361950"/>
            <a:r>
              <a:rPr lang="ru-RU" b="1" dirty="0"/>
              <a:t>Задание 5.2. </a:t>
            </a:r>
            <a:r>
              <a:rPr lang="ru-RU" u="sng" dirty="0"/>
              <a:t>Построить круговую диаграмму «Основные типы растительности Брестской области». Выявить закономерности географии основных типов растительного покрова на территории Брестской области.</a:t>
            </a:r>
            <a:endParaRPr lang="ru-RU" dirty="0"/>
          </a:p>
          <a:p>
            <a:pPr indent="361950"/>
            <a:r>
              <a:rPr lang="ru-RU" dirty="0"/>
              <a:t>Первая часть задания выполняется на основе данных о видах земель [</a:t>
            </a:r>
            <a:r>
              <a:rPr lang="ru-RU" dirty="0">
                <a:hlinkClick r:id="rId2" action="ppaction://hlinksldjump"/>
              </a:rPr>
              <a:t>6</a:t>
            </a:r>
            <a:r>
              <a:rPr lang="ru-RU" dirty="0"/>
              <a:t>] и распространении основных типов лесов и болот [</a:t>
            </a:r>
            <a:r>
              <a:rPr lang="be-BY" dirty="0">
                <a:hlinkClick r:id="rId2" action="ppaction://hlinksldjump"/>
              </a:rPr>
              <a:t>3</a:t>
            </a:r>
            <a:r>
              <a:rPr lang="ru-RU" dirty="0"/>
              <a:t>] на территории Брестской области, обобщенных в таблице 5.2. Также рекомендуется использовать карту «Растительность» [</a:t>
            </a:r>
            <a:r>
              <a:rPr lang="ru-RU" dirty="0">
                <a:hlinkClick r:id="rId2" action="ppaction://hlinksldjump"/>
              </a:rPr>
              <a:t>1, с. 114–115</a:t>
            </a:r>
            <a:r>
              <a:rPr lang="ru-RU" dirty="0"/>
              <a:t>].</a:t>
            </a:r>
          </a:p>
          <a:p>
            <a:r>
              <a:rPr lang="ru-RU" dirty="0"/>
              <a:t>Таблица 5.2</a:t>
            </a:r>
            <a:r>
              <a:rPr lang="ru-RU" b="1" dirty="0"/>
              <a:t> – </a:t>
            </a:r>
            <a:r>
              <a:rPr lang="ru-RU" dirty="0"/>
              <a:t>Основные типы и подтипы растительного </a:t>
            </a:r>
            <a:r>
              <a:rPr lang="ru-RU" dirty="0" smtClean="0"/>
              <a:t>покрова Брестской </a:t>
            </a:r>
            <a:r>
              <a:rPr lang="ru-RU" dirty="0"/>
              <a:t>области</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064706936"/>
              </p:ext>
            </p:extLst>
          </p:nvPr>
        </p:nvGraphicFramePr>
        <p:xfrm>
          <a:off x="2015988" y="2226993"/>
          <a:ext cx="6583680" cy="3840480"/>
        </p:xfrm>
        <a:graphic>
          <a:graphicData uri="http://schemas.openxmlformats.org/drawingml/2006/table">
            <a:tbl>
              <a:tblPr firstRow="1" firstCol="1" lastRow="1" lastCol="1" bandRow="1" bandCol="1">
                <a:tableStyleId>{5C22544A-7EE6-4342-B048-85BDC9FD1C3A}</a:tableStyleId>
              </a:tblPr>
              <a:tblGrid>
                <a:gridCol w="2652395"/>
                <a:gridCol w="2652395"/>
                <a:gridCol w="1278890"/>
              </a:tblGrid>
              <a:tr h="0">
                <a:tc>
                  <a:txBody>
                    <a:bodyPr/>
                    <a:lstStyle/>
                    <a:p>
                      <a:pPr algn="ctr">
                        <a:spcAft>
                          <a:spcPts val="0"/>
                        </a:spcAft>
                      </a:pPr>
                      <a:r>
                        <a:rPr lang="ru-RU" sz="1200" b="0" i="0" dirty="0">
                          <a:solidFill>
                            <a:schemeClr val="bg1"/>
                          </a:solidFill>
                          <a:effectLst/>
                          <a:latin typeface="Times New Roman" panose="02020603050405020304" pitchFamily="18" charset="0"/>
                          <a:cs typeface="Times New Roman" panose="02020603050405020304" pitchFamily="18" charset="0"/>
                        </a:rPr>
                        <a:t>Тип растительного</a:t>
                      </a:r>
                      <a:br>
                        <a:rPr lang="ru-RU" sz="1200" b="0" i="0" dirty="0">
                          <a:solidFill>
                            <a:schemeClr val="bg1"/>
                          </a:solidFill>
                          <a:effectLst/>
                          <a:latin typeface="Times New Roman" panose="02020603050405020304" pitchFamily="18" charset="0"/>
                          <a:cs typeface="Times New Roman" panose="02020603050405020304" pitchFamily="18" charset="0"/>
                        </a:rPr>
                      </a:br>
                      <a:r>
                        <a:rPr lang="ru-RU" sz="1200" b="0" i="0" dirty="0">
                          <a:solidFill>
                            <a:schemeClr val="bg1"/>
                          </a:solidFill>
                          <a:effectLst/>
                          <a:latin typeface="Times New Roman" panose="02020603050405020304" pitchFamily="18" charset="0"/>
                          <a:cs typeface="Times New Roman" panose="02020603050405020304" pitchFamily="18" charset="0"/>
                        </a:rPr>
                        <a:t>покрова</a:t>
                      </a:r>
                      <a:endParaRPr lang="ru-RU" sz="1200" b="0" i="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i="0" dirty="0">
                          <a:solidFill>
                            <a:schemeClr val="bg1"/>
                          </a:solidFill>
                          <a:effectLst/>
                          <a:latin typeface="Times New Roman" panose="02020603050405020304" pitchFamily="18" charset="0"/>
                          <a:cs typeface="Times New Roman" panose="02020603050405020304" pitchFamily="18" charset="0"/>
                        </a:rPr>
                        <a:t>Подтип растительного</a:t>
                      </a:r>
                      <a:br>
                        <a:rPr lang="ru-RU" sz="1200" b="0" i="0" dirty="0">
                          <a:solidFill>
                            <a:schemeClr val="bg1"/>
                          </a:solidFill>
                          <a:effectLst/>
                          <a:latin typeface="Times New Roman" panose="02020603050405020304" pitchFamily="18" charset="0"/>
                          <a:cs typeface="Times New Roman" panose="02020603050405020304" pitchFamily="18" charset="0"/>
                        </a:rPr>
                      </a:br>
                      <a:r>
                        <a:rPr lang="ru-RU" sz="1200" b="0" i="0" dirty="0">
                          <a:solidFill>
                            <a:schemeClr val="bg1"/>
                          </a:solidFill>
                          <a:effectLst/>
                          <a:latin typeface="Times New Roman" panose="02020603050405020304" pitchFamily="18" charset="0"/>
                          <a:cs typeface="Times New Roman" panose="02020603050405020304" pitchFamily="18" charset="0"/>
                        </a:rPr>
                        <a:t>покрова</a:t>
                      </a:r>
                      <a:endParaRPr lang="ru-RU" sz="1200" b="0" i="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i="0" dirty="0">
                          <a:solidFill>
                            <a:schemeClr val="bg1"/>
                          </a:solidFill>
                          <a:effectLst/>
                          <a:latin typeface="Times New Roman" panose="02020603050405020304" pitchFamily="18" charset="0"/>
                          <a:cs typeface="Times New Roman" panose="02020603050405020304" pitchFamily="18" charset="0"/>
                        </a:rPr>
                        <a:t>Доля от площади</a:t>
                      </a:r>
                      <a:br>
                        <a:rPr lang="ru-RU" sz="1200" b="0" i="0" dirty="0">
                          <a:solidFill>
                            <a:schemeClr val="bg1"/>
                          </a:solidFill>
                          <a:effectLst/>
                          <a:latin typeface="Times New Roman" panose="02020603050405020304" pitchFamily="18" charset="0"/>
                          <a:cs typeface="Times New Roman" panose="02020603050405020304" pitchFamily="18" charset="0"/>
                        </a:rPr>
                      </a:br>
                      <a:r>
                        <a:rPr lang="ru-RU" sz="1200" b="0" i="0" dirty="0">
                          <a:solidFill>
                            <a:schemeClr val="bg1"/>
                          </a:solidFill>
                          <a:effectLst/>
                          <a:latin typeface="Times New Roman" panose="02020603050405020304" pitchFamily="18" charset="0"/>
                          <a:cs typeface="Times New Roman" panose="02020603050405020304" pitchFamily="18" charset="0"/>
                        </a:rPr>
                        <a:t>области, %</a:t>
                      </a:r>
                      <a:endParaRPr lang="ru-RU" sz="1200" b="0" i="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50000"/>
                      </a:schemeClr>
                    </a:solidFill>
                  </a:tcPr>
                </a:tc>
              </a:tr>
              <a:tr h="0">
                <a:tc rowSpan="6">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Лесная</a:t>
                      </a:r>
                      <a:br>
                        <a:rPr lang="ru-RU" sz="1200">
                          <a:solidFill>
                            <a:schemeClr val="tx1"/>
                          </a:solidFill>
                          <a:effectLst/>
                          <a:latin typeface="Times New Roman" panose="02020603050405020304" pitchFamily="18" charset="0"/>
                          <a:cs typeface="Times New Roman" panose="02020603050405020304" pitchFamily="18" charset="0"/>
                        </a:rPr>
                      </a:br>
                      <a:r>
                        <a:rPr lang="ru-RU" sz="1200">
                          <a:solidFill>
                            <a:schemeClr val="tx1"/>
                          </a:solidFill>
                          <a:effectLst/>
                          <a:latin typeface="Times New Roman" panose="02020603050405020304" pitchFamily="18" charset="0"/>
                          <a:cs typeface="Times New Roman" panose="02020603050405020304" pitchFamily="18" charset="0"/>
                        </a:rPr>
                        <a:t>растительность</a:t>
                      </a:r>
                      <a:br>
                        <a:rPr lang="ru-RU" sz="1200">
                          <a:solidFill>
                            <a:schemeClr val="tx1"/>
                          </a:solidFill>
                          <a:effectLst/>
                          <a:latin typeface="Times New Roman" panose="02020603050405020304" pitchFamily="18" charset="0"/>
                          <a:cs typeface="Times New Roman" panose="02020603050405020304" pitchFamily="18" charset="0"/>
                        </a:rPr>
                      </a:b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a:solidFill>
                            <a:schemeClr val="tx1"/>
                          </a:solidFill>
                          <a:effectLst/>
                          <a:latin typeface="Times New Roman" panose="02020603050405020304" pitchFamily="18" charset="0"/>
                          <a:cs typeface="Times New Roman" panose="02020603050405020304" pitchFamily="18" charset="0"/>
                        </a:rPr>
                        <a:t>Сосновые леса</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22,7</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vMerge="1">
                  <a:txBody>
                    <a:bodyPr/>
                    <a:lstStyle/>
                    <a:p>
                      <a:endParaRPr lang="ru-RU"/>
                    </a:p>
                  </a:txBody>
                  <a:tcPr/>
                </a:tc>
                <a:tc>
                  <a:txBody>
                    <a:bodyPr/>
                    <a:lstStyle/>
                    <a:p>
                      <a:pPr>
                        <a:spcAft>
                          <a:spcPts val="0"/>
                        </a:spcAft>
                      </a:pPr>
                      <a:r>
                        <a:rPr lang="ru-RU" sz="1200">
                          <a:solidFill>
                            <a:schemeClr val="tx1"/>
                          </a:solidFill>
                          <a:effectLst/>
                          <a:latin typeface="Times New Roman" panose="02020603050405020304" pitchFamily="18" charset="0"/>
                          <a:cs typeface="Times New Roman" panose="02020603050405020304" pitchFamily="18" charset="0"/>
                        </a:rPr>
                        <a:t>Березовые леса</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6,4</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vMerge="1">
                  <a:txBody>
                    <a:bodyPr/>
                    <a:lstStyle/>
                    <a:p>
                      <a:endParaRPr lang="ru-RU"/>
                    </a:p>
                  </a:txBody>
                  <a:tcPr/>
                </a:tc>
                <a:tc>
                  <a:txBody>
                    <a:bodyPr/>
                    <a:lstStyle/>
                    <a:p>
                      <a:pPr>
                        <a:spcAft>
                          <a:spcPts val="0"/>
                        </a:spcAft>
                      </a:pPr>
                      <a:r>
                        <a:rPr lang="ru-RU" sz="1200">
                          <a:solidFill>
                            <a:schemeClr val="tx1"/>
                          </a:solidFill>
                          <a:effectLst/>
                          <a:latin typeface="Times New Roman" panose="02020603050405020304" pitchFamily="18" charset="0"/>
                          <a:cs typeface="Times New Roman" panose="02020603050405020304" pitchFamily="18" charset="0"/>
                        </a:rPr>
                        <a:t>Черноольховые леса</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5,7</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vMerge="1">
                  <a:txBody>
                    <a:bodyPr/>
                    <a:lstStyle/>
                    <a:p>
                      <a:endParaRPr lang="ru-RU"/>
                    </a:p>
                  </a:txBody>
                  <a:tcPr/>
                </a:tc>
                <a:tc>
                  <a:txBody>
                    <a:bodyPr/>
                    <a:lstStyle/>
                    <a:p>
                      <a:pPr>
                        <a:spcAft>
                          <a:spcPts val="0"/>
                        </a:spcAft>
                      </a:pPr>
                      <a:r>
                        <a:rPr lang="ru-RU" sz="1200">
                          <a:solidFill>
                            <a:schemeClr val="tx1"/>
                          </a:solidFill>
                          <a:effectLst/>
                          <a:latin typeface="Times New Roman" panose="02020603050405020304" pitchFamily="18" charset="0"/>
                          <a:cs typeface="Times New Roman" panose="02020603050405020304" pitchFamily="18" charset="0"/>
                        </a:rPr>
                        <a:t>Дубовые леса</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1,4</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vMerge="1">
                  <a:txBody>
                    <a:bodyPr/>
                    <a:lstStyle/>
                    <a:p>
                      <a:endParaRPr lang="ru-RU"/>
                    </a:p>
                  </a:txBody>
                  <a:tcPr/>
                </a:tc>
                <a:tc>
                  <a:txBody>
                    <a:bodyPr/>
                    <a:lstStyle/>
                    <a:p>
                      <a:pPr>
                        <a:spcAft>
                          <a:spcPts val="0"/>
                        </a:spcAft>
                      </a:pPr>
                      <a:r>
                        <a:rPr lang="ru-RU" sz="1200">
                          <a:solidFill>
                            <a:schemeClr val="tx1"/>
                          </a:solidFill>
                          <a:effectLst/>
                          <a:latin typeface="Times New Roman" panose="02020603050405020304" pitchFamily="18" charset="0"/>
                          <a:cs typeface="Times New Roman" panose="02020603050405020304" pitchFamily="18" charset="0"/>
                        </a:rPr>
                        <a:t>Еловые леса</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1,2</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vMerge="1">
                  <a:txBody>
                    <a:bodyPr/>
                    <a:lstStyle/>
                    <a:p>
                      <a:endParaRPr lang="ru-RU"/>
                    </a:p>
                  </a:txBody>
                  <a:tcPr/>
                </a:tc>
                <a:tc>
                  <a:txBody>
                    <a:bodyPr/>
                    <a:lstStyle/>
                    <a:p>
                      <a:pPr>
                        <a:spcAft>
                          <a:spcPts val="0"/>
                        </a:spcAft>
                      </a:pPr>
                      <a:r>
                        <a:rPr lang="ru-RU" sz="1200">
                          <a:solidFill>
                            <a:schemeClr val="tx1"/>
                          </a:solidFill>
                          <a:effectLst/>
                          <a:latin typeface="Times New Roman" panose="02020603050405020304" pitchFamily="18" charset="0"/>
                          <a:cs typeface="Times New Roman" panose="02020603050405020304" pitchFamily="18" charset="0"/>
                        </a:rPr>
                        <a:t>Другие леса</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0,6</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rowSpan="2">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Болотная</a:t>
                      </a:r>
                      <a:br>
                        <a:rPr lang="ru-RU" sz="1200">
                          <a:solidFill>
                            <a:schemeClr val="tx1"/>
                          </a:solidFill>
                          <a:effectLst/>
                          <a:latin typeface="Times New Roman" panose="02020603050405020304" pitchFamily="18" charset="0"/>
                          <a:cs typeface="Times New Roman" panose="02020603050405020304" pitchFamily="18" charset="0"/>
                        </a:rPr>
                      </a:br>
                      <a:r>
                        <a:rPr lang="ru-RU" sz="1200">
                          <a:solidFill>
                            <a:schemeClr val="tx1"/>
                          </a:solidFill>
                          <a:effectLst/>
                          <a:latin typeface="Times New Roman" panose="02020603050405020304" pitchFamily="18" charset="0"/>
                          <a:cs typeface="Times New Roman" panose="02020603050405020304" pitchFamily="18" charset="0"/>
                        </a:rPr>
                        <a:t>растительность</a:t>
                      </a:r>
                    </a:p>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 </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a:solidFill>
                            <a:schemeClr val="tx1"/>
                          </a:solidFill>
                          <a:effectLst/>
                          <a:latin typeface="Times New Roman" panose="02020603050405020304" pitchFamily="18" charset="0"/>
                          <a:cs typeface="Times New Roman" panose="02020603050405020304" pitchFamily="18" charset="0"/>
                        </a:rPr>
                        <a:t>Болота низинные</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7,3</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49250">
                <a:tc vMerge="1">
                  <a:txBody>
                    <a:bodyPr/>
                    <a:lstStyle/>
                    <a:p>
                      <a:endParaRPr lang="ru-RU"/>
                    </a:p>
                  </a:txBody>
                  <a:tcPr/>
                </a:tc>
                <a:tc>
                  <a:txBody>
                    <a:bodyPr/>
                    <a:lstStyle/>
                    <a:p>
                      <a:pPr>
                        <a:spcAft>
                          <a:spcPts val="0"/>
                        </a:spcAft>
                      </a:pPr>
                      <a:r>
                        <a:rPr lang="ru-RU" sz="1200">
                          <a:solidFill>
                            <a:schemeClr val="tx1"/>
                          </a:solidFill>
                          <a:effectLst/>
                          <a:latin typeface="Times New Roman" panose="02020603050405020304" pitchFamily="18" charset="0"/>
                          <a:cs typeface="Times New Roman" panose="02020603050405020304" pitchFamily="18" charset="0"/>
                        </a:rPr>
                        <a:t>Болота верховые и</a:t>
                      </a:r>
                      <a:br>
                        <a:rPr lang="ru-RU" sz="1200">
                          <a:solidFill>
                            <a:schemeClr val="tx1"/>
                          </a:solidFill>
                          <a:effectLst/>
                          <a:latin typeface="Times New Roman" panose="02020603050405020304" pitchFamily="18" charset="0"/>
                          <a:cs typeface="Times New Roman" panose="02020603050405020304" pitchFamily="18" charset="0"/>
                        </a:rPr>
                      </a:br>
                      <a:r>
                        <a:rPr lang="ru-RU" sz="1200">
                          <a:solidFill>
                            <a:schemeClr val="tx1"/>
                          </a:solidFill>
                          <a:effectLst/>
                          <a:latin typeface="Times New Roman" panose="02020603050405020304" pitchFamily="18" charset="0"/>
                          <a:cs typeface="Times New Roman" panose="02020603050405020304" pitchFamily="18" charset="0"/>
                        </a:rPr>
                        <a:t>переходные</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1,0</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gridSpan="2">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Земли под водными объектами</a:t>
                      </a:r>
                      <a:br>
                        <a:rPr lang="ru-RU" sz="1200">
                          <a:solidFill>
                            <a:schemeClr val="tx1"/>
                          </a:solidFill>
                          <a:effectLst/>
                          <a:latin typeface="Times New Roman" panose="02020603050405020304" pitchFamily="18" charset="0"/>
                          <a:cs typeface="Times New Roman" panose="02020603050405020304" pitchFamily="18" charset="0"/>
                        </a:rPr>
                      </a:br>
                      <a:r>
                        <a:rPr lang="ru-RU" sz="1200">
                          <a:solidFill>
                            <a:schemeClr val="tx1"/>
                          </a:solidFill>
                          <a:effectLst/>
                          <a:latin typeface="Times New Roman" panose="02020603050405020304" pitchFamily="18" charset="0"/>
                          <a:cs typeface="Times New Roman" panose="02020603050405020304" pitchFamily="18" charset="0"/>
                        </a:rPr>
                        <a:t>(частично водная растительность)</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lang="ru-RU"/>
                    </a:p>
                  </a:txBody>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2,5</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rowSpan="4">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Растительность сельскохозяйственных</a:t>
                      </a:r>
                      <a:br>
                        <a:rPr lang="ru-RU" sz="1200">
                          <a:solidFill>
                            <a:schemeClr val="tx1"/>
                          </a:solidFill>
                          <a:effectLst/>
                          <a:latin typeface="Times New Roman" panose="02020603050405020304" pitchFamily="18" charset="0"/>
                          <a:cs typeface="Times New Roman" panose="02020603050405020304" pitchFamily="18" charset="0"/>
                        </a:rPr>
                      </a:br>
                      <a:r>
                        <a:rPr lang="ru-RU" sz="1200">
                          <a:solidFill>
                            <a:schemeClr val="tx1"/>
                          </a:solidFill>
                          <a:effectLst/>
                          <a:latin typeface="Times New Roman" panose="02020603050405020304" pitchFamily="18" charset="0"/>
                          <a:cs typeface="Times New Roman" panose="02020603050405020304" pitchFamily="18" charset="0"/>
                        </a:rPr>
                        <a:t>земель</a:t>
                      </a:r>
                      <a:br>
                        <a:rPr lang="ru-RU" sz="1200">
                          <a:solidFill>
                            <a:schemeClr val="tx1"/>
                          </a:solidFill>
                          <a:effectLst/>
                          <a:latin typeface="Times New Roman" panose="02020603050405020304" pitchFamily="18" charset="0"/>
                          <a:cs typeface="Times New Roman" panose="02020603050405020304" pitchFamily="18" charset="0"/>
                        </a:rPr>
                      </a:b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spcAft>
                          <a:spcPts val="0"/>
                        </a:spcAft>
                      </a:pPr>
                      <a:r>
                        <a:rPr lang="ru-RU" sz="1200">
                          <a:solidFill>
                            <a:schemeClr val="tx1"/>
                          </a:solidFill>
                          <a:effectLst/>
                          <a:latin typeface="Times New Roman" panose="02020603050405020304" pitchFamily="18" charset="0"/>
                          <a:cs typeface="Times New Roman" panose="02020603050405020304" pitchFamily="18" charset="0"/>
                        </a:rPr>
                        <a:t>Культурная растительность на пахотных землях</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11,0</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vMerge="1">
                  <a:txBody>
                    <a:bodyPr/>
                    <a:lstStyle/>
                    <a:p>
                      <a:endParaRPr lang="ru-RU"/>
                    </a:p>
                  </a:txBody>
                  <a:tcPr/>
                </a:tc>
                <a:tc>
                  <a:txBody>
                    <a:bodyPr/>
                    <a:lstStyle/>
                    <a:p>
                      <a:pPr>
                        <a:spcAft>
                          <a:spcPts val="0"/>
                        </a:spcAft>
                      </a:pPr>
                      <a:r>
                        <a:rPr lang="ru-RU" sz="1200">
                          <a:solidFill>
                            <a:schemeClr val="tx1"/>
                          </a:solidFill>
                          <a:effectLst/>
                          <a:latin typeface="Times New Roman" panose="02020603050405020304" pitchFamily="18" charset="0"/>
                          <a:cs typeface="Times New Roman" panose="02020603050405020304" pitchFamily="18" charset="0"/>
                        </a:rPr>
                        <a:t>Луговая растительность</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7,9</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vMerge="1">
                  <a:txBody>
                    <a:bodyPr/>
                    <a:lstStyle/>
                    <a:p>
                      <a:endParaRPr lang="ru-RU"/>
                    </a:p>
                  </a:txBody>
                  <a:tcPr/>
                </a:tc>
                <a:tc>
                  <a:txBody>
                    <a:bodyPr/>
                    <a:lstStyle/>
                    <a:p>
                      <a:pPr>
                        <a:spcAft>
                          <a:spcPts val="0"/>
                        </a:spcAft>
                      </a:pPr>
                      <a:r>
                        <a:rPr lang="ru-RU" sz="1200">
                          <a:solidFill>
                            <a:schemeClr val="tx1"/>
                          </a:solidFill>
                          <a:effectLst/>
                          <a:latin typeface="Times New Roman" panose="02020603050405020304" pitchFamily="18" charset="0"/>
                          <a:cs typeface="Times New Roman" panose="02020603050405020304" pitchFamily="18" charset="0"/>
                        </a:rPr>
                        <a:t>Растительность залежных земель</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0,5</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vMerge="1">
                  <a:txBody>
                    <a:bodyPr/>
                    <a:lstStyle/>
                    <a:p>
                      <a:endParaRPr lang="ru-RU"/>
                    </a:p>
                  </a:txBody>
                  <a:tcPr/>
                </a:tc>
                <a:tc>
                  <a:txBody>
                    <a:bodyPr/>
                    <a:lstStyle/>
                    <a:p>
                      <a:pPr>
                        <a:spcAft>
                          <a:spcPts val="0"/>
                        </a:spcAft>
                      </a:pPr>
                      <a:r>
                        <a:rPr lang="ru-RU" sz="1200">
                          <a:solidFill>
                            <a:schemeClr val="tx1"/>
                          </a:solidFill>
                          <a:effectLst/>
                          <a:latin typeface="Times New Roman" panose="02020603050405020304" pitchFamily="18" charset="0"/>
                          <a:cs typeface="Times New Roman" panose="02020603050405020304" pitchFamily="18" charset="0"/>
                        </a:rPr>
                        <a:t>Постоянные сельскохозяйственные культуры</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anose="02020603050405020304" pitchFamily="18" charset="0"/>
                          <a:cs typeface="Times New Roman" panose="02020603050405020304" pitchFamily="18" charset="0"/>
                        </a:rPr>
                        <a:t>0,3</a:t>
                      </a:r>
                      <a:endParaRPr lang="ru-RU"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0">
                <a:tc gridSpan="2">
                  <a:txBody>
                    <a:bodyPr/>
                    <a:lstStyle/>
                    <a:p>
                      <a:pPr algn="ctr">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Селитебные и промышленные территории, дороги и другие земли с редкой растительностью</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lang="ru-RU"/>
                    </a:p>
                  </a:txBody>
                  <a:tcPr/>
                </a:tc>
                <a:tc>
                  <a:txBody>
                    <a:bodyPr/>
                    <a:lstStyle/>
                    <a:p>
                      <a:pPr algn="ctr">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6,9</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430092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Лабораторная работа № 5. Почвенно-растительный покров Брестской области</a:t>
            </a:r>
          </a:p>
        </p:txBody>
      </p:sp>
      <p:sp>
        <p:nvSpPr>
          <p:cNvPr id="3" name="Вертикальный текст 2"/>
          <p:cNvSpPr>
            <a:spLocks noGrp="1"/>
          </p:cNvSpPr>
          <p:nvPr>
            <p:ph type="body" orient="vert" idx="14"/>
          </p:nvPr>
        </p:nvSpPr>
        <p:spPr/>
        <p:txBody>
          <a:bodyPr/>
          <a:lstStyle/>
          <a:p>
            <a:pPr indent="361950" algn="just">
              <a:lnSpc>
                <a:spcPct val="100000"/>
              </a:lnSpc>
              <a:spcBef>
                <a:spcPts val="0"/>
              </a:spcBef>
            </a:pPr>
            <a:r>
              <a:rPr lang="ru-RU" dirty="0"/>
              <a:t>При построении круговой диаграммы сектора отдельных подтипов растительного покрова в пределах типа рекомендуется показывать оттенками одного цвета или близкими цветами. Возможно также выделение отдельных типов растительного </a:t>
            </a:r>
            <a:r>
              <a:rPr lang="en-US" dirty="0" smtClean="0"/>
              <a:t/>
            </a:r>
            <a:br>
              <a:rPr lang="en-US" dirty="0" smtClean="0"/>
            </a:br>
            <a:r>
              <a:rPr lang="ru-RU" dirty="0" smtClean="0"/>
              <a:t>покрова </a:t>
            </a:r>
            <a:r>
              <a:rPr lang="ru-RU" dirty="0"/>
              <a:t>штриховкой.</a:t>
            </a:r>
          </a:p>
          <a:p>
            <a:pPr indent="361950" algn="just">
              <a:lnSpc>
                <a:spcPct val="100000"/>
              </a:lnSpc>
              <a:spcBef>
                <a:spcPts val="0"/>
              </a:spcBef>
            </a:pPr>
            <a:r>
              <a:rPr lang="ru-RU" dirty="0"/>
              <a:t>При выявлении закономерностей географии основных типов растительного покрова на территории Брестской области рекомендуется использовать карты «Растительность» и «Леса» [</a:t>
            </a:r>
            <a:r>
              <a:rPr lang="ru-RU" dirty="0">
                <a:hlinkClick r:id="rId2" action="ppaction://hlinksldjump"/>
              </a:rPr>
              <a:t>1, с. 114–115, 116</a:t>
            </a:r>
            <a:r>
              <a:rPr lang="ru-RU" dirty="0"/>
              <a:t>].</a:t>
            </a:r>
          </a:p>
          <a:p>
            <a:pPr indent="361950" algn="just">
              <a:lnSpc>
                <a:spcPct val="100000"/>
              </a:lnSpc>
              <a:spcBef>
                <a:spcPts val="0"/>
              </a:spcBef>
            </a:pPr>
            <a:r>
              <a:rPr lang="ru-RU" dirty="0"/>
              <a:t>Обязательно необходимо дать ответы на следующие вопросы: </a:t>
            </a:r>
          </a:p>
          <a:p>
            <a:pPr indent="361950" algn="just">
              <a:lnSpc>
                <a:spcPct val="100000"/>
              </a:lnSpc>
              <a:spcBef>
                <a:spcPts val="0"/>
              </a:spcBef>
            </a:pPr>
            <a:r>
              <a:rPr lang="ru-RU" dirty="0"/>
              <a:t>1. Как меняется лесистость и формационная структура лесов по территории области? Чем это обусловлено?</a:t>
            </a:r>
          </a:p>
          <a:p>
            <a:pPr indent="361950" algn="just">
              <a:lnSpc>
                <a:spcPct val="100000"/>
              </a:lnSpc>
              <a:spcBef>
                <a:spcPts val="0"/>
              </a:spcBef>
            </a:pPr>
            <a:r>
              <a:rPr lang="ru-RU" dirty="0"/>
              <a:t>2. Где в области сохранилась болотная растительность и почему?</a:t>
            </a:r>
          </a:p>
          <a:p>
            <a:pPr indent="361950" algn="just">
              <a:lnSpc>
                <a:spcPct val="100000"/>
              </a:lnSpc>
              <a:spcBef>
                <a:spcPts val="0"/>
              </a:spcBef>
            </a:pPr>
            <a:r>
              <a:rPr lang="ru-RU" dirty="0"/>
              <a:t>3. На месте каких типов растительности расположены пахотные земли? Как распространены луга по территории области?</a:t>
            </a:r>
          </a:p>
          <a:p>
            <a:pPr indent="361950" algn="just">
              <a:lnSpc>
                <a:spcPct val="100000"/>
              </a:lnSpc>
              <a:spcBef>
                <a:spcPts val="600"/>
              </a:spcBef>
            </a:pPr>
            <a:r>
              <a:rPr lang="ru-RU" b="1" dirty="0"/>
              <a:t>Отчетность:</a:t>
            </a:r>
            <a:r>
              <a:rPr lang="ru-RU" dirty="0"/>
              <a:t> защита лабораторной работы индивидуально каждым студентом.</a:t>
            </a:r>
          </a:p>
        </p:txBody>
      </p:sp>
    </p:spTree>
    <p:extLst>
      <p:ext uri="{BB962C8B-B14F-4D97-AF65-F5344CB8AC3E}">
        <p14:creationId xmlns:p14="http://schemas.microsoft.com/office/powerpoint/2010/main" val="23195680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Лабораторная работа № 6. Население Брестской области</a:t>
            </a:r>
          </a:p>
        </p:txBody>
      </p:sp>
      <p:sp>
        <p:nvSpPr>
          <p:cNvPr id="3" name="Вертикальный текст 2"/>
          <p:cNvSpPr>
            <a:spLocks noGrp="1"/>
          </p:cNvSpPr>
          <p:nvPr>
            <p:ph type="body" orient="vert" idx="14"/>
          </p:nvPr>
        </p:nvSpPr>
        <p:spPr/>
        <p:txBody>
          <a:bodyPr>
            <a:normAutofit/>
          </a:bodyPr>
          <a:lstStyle/>
          <a:p>
            <a:pPr indent="361950" algn="just">
              <a:spcBef>
                <a:spcPts val="600"/>
              </a:spcBef>
            </a:pPr>
            <a:r>
              <a:rPr lang="ru-RU" b="1" dirty="0"/>
              <a:t>Вопросы для самоподготовки и обсуждения</a:t>
            </a:r>
            <a:endParaRPr lang="ru-RU" dirty="0"/>
          </a:p>
          <a:p>
            <a:pPr indent="361950" algn="just">
              <a:spcBef>
                <a:spcPts val="600"/>
              </a:spcBef>
            </a:pPr>
            <a:r>
              <a:rPr lang="ru-RU" i="1" dirty="0"/>
              <a:t>1. Динамика количества населения. Его размещение и плотность. 2. Географические формы расселения. Городское и сельское расселение. 3. Натуральное движение населения. Динамика рождаемости и смертности. 4. Половозрастная структура и трудовые ресурсы. 5. Национальная и конфессиональная структура населения. 6. Миграции населения.</a:t>
            </a:r>
            <a:endParaRPr lang="ru-RU" dirty="0"/>
          </a:p>
          <a:p>
            <a:pPr indent="361950" algn="just">
              <a:spcBef>
                <a:spcPts val="600"/>
              </a:spcBef>
            </a:pPr>
            <a:r>
              <a:rPr lang="ru-RU" b="1" dirty="0"/>
              <a:t>Оборудование:</a:t>
            </a:r>
            <a:r>
              <a:rPr lang="ru-RU" dirty="0"/>
              <a:t> контурная карта Брестской области, Национальный атлас Беларуси [</a:t>
            </a:r>
            <a:r>
              <a:rPr lang="ru-RU" dirty="0">
                <a:hlinkClick r:id="rId2" action="ppaction://hlinksldjump"/>
              </a:rPr>
              <a:t>1</a:t>
            </a:r>
            <a:r>
              <a:rPr lang="ru-RU" dirty="0"/>
              <a:t>].</a:t>
            </a:r>
          </a:p>
          <a:p>
            <a:pPr indent="361950" algn="just">
              <a:spcBef>
                <a:spcPts val="600"/>
              </a:spcBef>
            </a:pPr>
            <a:r>
              <a:rPr lang="ru-RU" b="1" dirty="0"/>
              <a:t>Задание 6.1. </a:t>
            </a:r>
            <a:r>
              <a:rPr lang="ru-RU" u="sng" dirty="0"/>
              <a:t>Составить карту-схему «Размещение населения на территории Брестской области».</a:t>
            </a:r>
            <a:endParaRPr lang="ru-RU" dirty="0"/>
          </a:p>
          <a:p>
            <a:pPr indent="361950" algn="just">
              <a:spcBef>
                <a:spcPts val="600"/>
              </a:spcBef>
            </a:pPr>
            <a:r>
              <a:rPr lang="ru-RU" dirty="0"/>
              <a:t>На карте-схеме показываются:</a:t>
            </a:r>
          </a:p>
          <a:p>
            <a:pPr indent="361950" algn="just">
              <a:spcBef>
                <a:spcPts val="0"/>
              </a:spcBef>
            </a:pPr>
            <a:r>
              <a:rPr lang="ru-RU" i="1" dirty="0"/>
              <a:t>1. Городские поселения области и их людность. </a:t>
            </a:r>
            <a:r>
              <a:rPr lang="ru-RU" dirty="0"/>
              <a:t>Используются масштабные значки. Диаметр значка должен отображать количество жителей (используются данные </a:t>
            </a:r>
            <a:r>
              <a:rPr lang="ru-RU" dirty="0">
                <a:hlinkClick r:id="rId3" action="ppaction://hlinksldjump"/>
              </a:rPr>
              <a:t>таблицы 6.1</a:t>
            </a:r>
            <a:r>
              <a:rPr lang="ru-RU" dirty="0"/>
              <a:t>), рекомендуется следующая условная ступенчатая шкала численности населения: менее 2 000, 2 000–10 000, 10 000–20 000, 20 000–50 000, 50 000–100 000, 100 000–250 000, более 250 000 человек.</a:t>
            </a:r>
          </a:p>
          <a:p>
            <a:pPr indent="361950" algn="just">
              <a:spcBef>
                <a:spcPts val="0"/>
              </a:spcBef>
            </a:pPr>
            <a:r>
              <a:rPr lang="ru-RU" dirty="0"/>
              <a:t>2. </a:t>
            </a:r>
            <a:r>
              <a:rPr lang="ru-RU" i="1" dirty="0"/>
              <a:t>Численность сельского населения, сельских населенных пунктов и их средняя величина по административным районам.</a:t>
            </a:r>
            <a:r>
              <a:rPr lang="ru-RU" dirty="0"/>
              <a:t> Данные характеристики должны быть показаны в виде дроби, расположенной в пределах района (используются данные </a:t>
            </a:r>
            <a:r>
              <a:rPr lang="ru-RU" dirty="0">
                <a:hlinkClick r:id="rId4" action="ppaction://hlinksldjump"/>
              </a:rPr>
              <a:t>таблицы 6.2</a:t>
            </a:r>
            <a:r>
              <a:rPr lang="ru-RU" dirty="0"/>
              <a:t>). Например: , где 42,3 – общая численность населения, тыс. человек, а 152 – число сельских населенных пунктов административного района, 278 – средняя людность сельского населенного пункта.</a:t>
            </a:r>
          </a:p>
          <a:p>
            <a:pPr indent="361950" algn="just">
              <a:spcBef>
                <a:spcPts val="0"/>
              </a:spcBef>
            </a:pPr>
            <a:r>
              <a:rPr lang="ru-RU" i="1" dirty="0"/>
              <a:t>3. Средняя плотность сельского населения по административным районам </a:t>
            </a:r>
            <a:r>
              <a:rPr lang="ru-RU" dirty="0"/>
              <a:t>изображается способом картограммы (используются данные </a:t>
            </a:r>
            <a:r>
              <a:rPr lang="ru-RU" dirty="0">
                <a:hlinkClick r:id="rId4" action="ppaction://hlinksldjump"/>
              </a:rPr>
              <a:t>таблицы 6.2</a:t>
            </a:r>
            <a:r>
              <a:rPr lang="ru-RU" dirty="0"/>
              <a:t>). При этом колонки 4 и 5 </a:t>
            </a:r>
            <a:r>
              <a:rPr lang="ru-RU" dirty="0">
                <a:hlinkClick r:id="rId4" action="ppaction://hlinksldjump"/>
              </a:rPr>
              <a:t>таблицы 6.2 </a:t>
            </a:r>
            <a:r>
              <a:rPr lang="ru-RU" dirty="0"/>
              <a:t>необходимо рассчитать самостоятельно. Рекомендуется использовать следующую шкалу плотности населения: 10–15, 15–20, 20–25, 25–35 человек/км</a:t>
            </a:r>
            <a:r>
              <a:rPr lang="ru-RU" baseline="30000" dirty="0"/>
              <a:t>2</a:t>
            </a:r>
            <a:r>
              <a:rPr lang="ru-RU" dirty="0" smtClean="0"/>
              <a:t>.</a:t>
            </a:r>
          </a:p>
          <a:p>
            <a:pPr indent="361950" algn="just">
              <a:spcBef>
                <a:spcPts val="600"/>
              </a:spcBef>
            </a:pPr>
            <a:r>
              <a:rPr lang="ru-RU" i="1" dirty="0" smtClean="0"/>
              <a:t>Выполняется анализ построенной карты-схемы по плану:</a:t>
            </a:r>
            <a:endParaRPr lang="ru-RU" dirty="0" smtClean="0"/>
          </a:p>
          <a:p>
            <a:pPr indent="361950" algn="just">
              <a:spcBef>
                <a:spcPts val="0"/>
              </a:spcBef>
            </a:pPr>
            <a:r>
              <a:rPr lang="ru-RU" dirty="0" smtClean="0"/>
              <a:t>1.</a:t>
            </a:r>
            <a:r>
              <a:rPr lang="ru-RU" i="1" dirty="0" smtClean="0"/>
              <a:t> </a:t>
            </a:r>
            <a:r>
              <a:rPr lang="ru-RU" dirty="0" smtClean="0"/>
              <a:t>Закономерности размещения городских поселений по территории Брестской области, их людность, причины выявленных закономерностей.</a:t>
            </a:r>
          </a:p>
          <a:p>
            <a:pPr indent="361950" algn="just">
              <a:spcBef>
                <a:spcPts val="0"/>
              </a:spcBef>
            </a:pPr>
            <a:r>
              <a:rPr lang="ru-RU" dirty="0" smtClean="0"/>
              <a:t>2. Закономерности изменения количества сельского населения, количества сельских населённых пунктов и их средней величины по административным районам области, причины выявленных закономерностей.</a:t>
            </a:r>
          </a:p>
          <a:p>
            <a:pPr indent="361950" algn="just">
              <a:spcBef>
                <a:spcPts val="0"/>
              </a:spcBef>
            </a:pPr>
            <a:r>
              <a:rPr lang="ru-RU" dirty="0" smtClean="0"/>
              <a:t>3. Закономерности изменения средней плотности сельского населения по районам, причины выявленных закономерностей (показать влияние отдельных факторов: природных, экономических и т. д.).</a:t>
            </a:r>
          </a:p>
          <a:p>
            <a:pPr indent="361950" algn="just">
              <a:spcBef>
                <a:spcPts val="0"/>
              </a:spcBef>
            </a:pPr>
            <a:r>
              <a:rPr lang="ru-RU" dirty="0" smtClean="0"/>
              <a:t>Анализ рекомендуется проводить в группах из двух студентов. Результаты анализа обсуждаются.</a:t>
            </a:r>
          </a:p>
        </p:txBody>
      </p:sp>
    </p:spTree>
    <p:extLst>
      <p:ext uri="{BB962C8B-B14F-4D97-AF65-F5344CB8AC3E}">
        <p14:creationId xmlns:p14="http://schemas.microsoft.com/office/powerpoint/2010/main" val="7999708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Лабораторная работа № 6. Население Брестской области</a:t>
            </a:r>
          </a:p>
        </p:txBody>
      </p:sp>
      <p:sp>
        <p:nvSpPr>
          <p:cNvPr id="3" name="Вертикальный текст 2"/>
          <p:cNvSpPr>
            <a:spLocks noGrp="1"/>
          </p:cNvSpPr>
          <p:nvPr>
            <p:ph type="body" orient="vert" idx="14"/>
          </p:nvPr>
        </p:nvSpPr>
        <p:spPr/>
        <p:txBody>
          <a:bodyPr/>
          <a:lstStyle/>
          <a:p>
            <a:pPr algn="just"/>
            <a:r>
              <a:rPr lang="ru-RU" sz="1200" dirty="0"/>
              <a:t>Таблица 6.1</a:t>
            </a:r>
            <a:r>
              <a:rPr lang="ru-RU" sz="1200" b="1" dirty="0"/>
              <a:t> – </a:t>
            </a:r>
            <a:r>
              <a:rPr lang="ru-RU" sz="1200" dirty="0"/>
              <a:t>Численность населения в городских поселениях Брестской области (по состоянию на 01.01.2015 г.), по [</a:t>
            </a:r>
            <a:r>
              <a:rPr lang="ru-RU" sz="1200" dirty="0">
                <a:hlinkClick r:id="rId2" action="ppaction://hlinksldjump"/>
              </a:rPr>
              <a:t>7</a:t>
            </a:r>
            <a:r>
              <a:rPr lang="ru-RU" sz="1200" dirty="0" smtClean="0"/>
              <a:t>]</a:t>
            </a:r>
            <a:endParaRPr lang="ru-RU" sz="1200" dirty="0"/>
          </a:p>
        </p:txBody>
      </p:sp>
      <p:graphicFrame>
        <p:nvGraphicFramePr>
          <p:cNvPr id="4" name="Таблица 3"/>
          <p:cNvGraphicFramePr>
            <a:graphicFrameLocks noGrp="1"/>
          </p:cNvGraphicFramePr>
          <p:nvPr>
            <p:extLst>
              <p:ext uri="{D42A27DB-BD31-4B8C-83A1-F6EECF244321}">
                <p14:modId xmlns:p14="http://schemas.microsoft.com/office/powerpoint/2010/main" val="1089180556"/>
              </p:ext>
            </p:extLst>
          </p:nvPr>
        </p:nvGraphicFramePr>
        <p:xfrm>
          <a:off x="1573618" y="1161610"/>
          <a:ext cx="7591646" cy="5492243"/>
        </p:xfrm>
        <a:graphic>
          <a:graphicData uri="http://schemas.openxmlformats.org/drawingml/2006/table">
            <a:tbl>
              <a:tblPr firstRow="1" firstCol="1" lastRow="1" lastCol="1" bandRow="1" bandCol="1">
                <a:tableStyleId>{5C22544A-7EE6-4342-B048-85BDC9FD1C3A}</a:tableStyleId>
              </a:tblPr>
              <a:tblGrid>
                <a:gridCol w="2296632"/>
                <a:gridCol w="2296633"/>
                <a:gridCol w="2998381"/>
              </a:tblGrid>
              <a:tr h="188723">
                <a:tc>
                  <a:txBody>
                    <a:bodyPr/>
                    <a:lstStyle/>
                    <a:p>
                      <a:pPr algn="ctr">
                        <a:lnSpc>
                          <a:spcPct val="100000"/>
                        </a:lnSpc>
                        <a:spcAft>
                          <a:spcPts val="0"/>
                        </a:spcAft>
                      </a:pPr>
                      <a:r>
                        <a:rPr lang="ru-RU" sz="1200" b="0" dirty="0" smtClean="0">
                          <a:solidFill>
                            <a:schemeClr val="bg1"/>
                          </a:solidFill>
                          <a:effectLst/>
                          <a:latin typeface="Times New Roman" pitchFamily="18" charset="0"/>
                          <a:cs typeface="Times New Roman" pitchFamily="18" charset="0"/>
                        </a:rPr>
                        <a:t>Административные</a:t>
                      </a:r>
                      <a:r>
                        <a:rPr lang="en-US" sz="1200" b="0" dirty="0" smtClean="0">
                          <a:solidFill>
                            <a:schemeClr val="bg1"/>
                          </a:solidFill>
                          <a:effectLst/>
                          <a:latin typeface="Times New Roman" pitchFamily="18" charset="0"/>
                          <a:cs typeface="Times New Roman" pitchFamily="18" charset="0"/>
                        </a:rPr>
                        <a:t> </a:t>
                      </a:r>
                      <a:r>
                        <a:rPr lang="ru-RU" sz="1200" b="0" dirty="0" smtClean="0">
                          <a:solidFill>
                            <a:schemeClr val="bg1"/>
                          </a:solidFill>
                          <a:effectLst/>
                          <a:latin typeface="Times New Roman" pitchFamily="18" charset="0"/>
                          <a:cs typeface="Times New Roman" pitchFamily="18" charset="0"/>
                        </a:rPr>
                        <a:t>районы</a:t>
                      </a:r>
                      <a:endParaRPr lang="ru-RU" sz="1100" b="0" dirty="0">
                        <a:solidFill>
                          <a:schemeClr val="bg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lnSpc>
                          <a:spcPct val="100000"/>
                        </a:lnSpc>
                        <a:spcAft>
                          <a:spcPts val="0"/>
                        </a:spcAft>
                      </a:pPr>
                      <a:r>
                        <a:rPr lang="ru-RU" sz="1200" b="0" dirty="0">
                          <a:solidFill>
                            <a:schemeClr val="bg1"/>
                          </a:solidFill>
                          <a:effectLst/>
                          <a:latin typeface="Times New Roman" pitchFamily="18" charset="0"/>
                          <a:cs typeface="Times New Roman" pitchFamily="18" charset="0"/>
                        </a:rPr>
                        <a:t>Городские поселения</a:t>
                      </a:r>
                      <a:endParaRPr lang="ru-RU" sz="1100" b="0" dirty="0">
                        <a:solidFill>
                          <a:schemeClr val="bg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lnSpc>
                          <a:spcPct val="100000"/>
                        </a:lnSpc>
                        <a:spcAft>
                          <a:spcPts val="0"/>
                        </a:spcAft>
                      </a:pPr>
                      <a:r>
                        <a:rPr lang="ru-RU" sz="1200" b="0" dirty="0" smtClean="0">
                          <a:solidFill>
                            <a:schemeClr val="bg1"/>
                          </a:solidFill>
                          <a:effectLst/>
                          <a:latin typeface="Times New Roman" pitchFamily="18" charset="0"/>
                          <a:cs typeface="Times New Roman" pitchFamily="18" charset="0"/>
                        </a:rPr>
                        <a:t>Численность</a:t>
                      </a:r>
                      <a:r>
                        <a:rPr lang="en-US" sz="1200" b="0" dirty="0" smtClean="0">
                          <a:solidFill>
                            <a:schemeClr val="bg1"/>
                          </a:solidFill>
                          <a:effectLst/>
                          <a:latin typeface="Times New Roman" pitchFamily="18" charset="0"/>
                          <a:cs typeface="Times New Roman" pitchFamily="18" charset="0"/>
                        </a:rPr>
                        <a:t> </a:t>
                      </a:r>
                      <a:r>
                        <a:rPr lang="ru-RU" sz="1200" b="0" dirty="0" smtClean="0">
                          <a:solidFill>
                            <a:schemeClr val="bg1"/>
                          </a:solidFill>
                          <a:effectLst/>
                          <a:latin typeface="Times New Roman" pitchFamily="18" charset="0"/>
                          <a:cs typeface="Times New Roman" pitchFamily="18" charset="0"/>
                        </a:rPr>
                        <a:t>населения,</a:t>
                      </a:r>
                      <a:r>
                        <a:rPr lang="en-US" sz="1200" b="0" dirty="0" smtClean="0">
                          <a:solidFill>
                            <a:schemeClr val="bg1"/>
                          </a:solidFill>
                          <a:effectLst/>
                          <a:latin typeface="Times New Roman" pitchFamily="18" charset="0"/>
                          <a:cs typeface="Times New Roman" pitchFamily="18" charset="0"/>
                        </a:rPr>
                        <a:t> </a:t>
                      </a:r>
                      <a:r>
                        <a:rPr lang="ru-RU" sz="1200" b="0" dirty="0" smtClean="0">
                          <a:solidFill>
                            <a:schemeClr val="bg1"/>
                          </a:solidFill>
                          <a:effectLst/>
                          <a:latin typeface="Times New Roman" pitchFamily="18" charset="0"/>
                          <a:cs typeface="Times New Roman" pitchFamily="18" charset="0"/>
                        </a:rPr>
                        <a:t>тысяч</a:t>
                      </a:r>
                      <a:r>
                        <a:rPr lang="en-US" sz="1200" b="0" dirty="0" smtClean="0">
                          <a:solidFill>
                            <a:schemeClr val="bg1"/>
                          </a:solidFill>
                          <a:effectLst/>
                          <a:latin typeface="Times New Roman" pitchFamily="18" charset="0"/>
                          <a:cs typeface="Times New Roman" pitchFamily="18" charset="0"/>
                        </a:rPr>
                        <a:t> </a:t>
                      </a:r>
                      <a:r>
                        <a:rPr lang="ru-RU" sz="1200" b="0" dirty="0" smtClean="0">
                          <a:solidFill>
                            <a:schemeClr val="bg1"/>
                          </a:solidFill>
                          <a:effectLst/>
                          <a:latin typeface="Times New Roman" pitchFamily="18" charset="0"/>
                          <a:cs typeface="Times New Roman" pitchFamily="18" charset="0"/>
                        </a:rPr>
                        <a:t>человек</a:t>
                      </a:r>
                      <a:endParaRPr lang="ru-RU" sz="1100" b="0" dirty="0">
                        <a:solidFill>
                          <a:schemeClr val="bg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178233">
                <a:tc>
                  <a:txBody>
                    <a:bodyPr/>
                    <a:lstStyle/>
                    <a:p>
                      <a:pPr algn="ctr">
                        <a:lnSpc>
                          <a:spcPct val="100000"/>
                        </a:lnSpc>
                        <a:spcAft>
                          <a:spcPts val="0"/>
                        </a:spcAft>
                      </a:pPr>
                      <a:r>
                        <a:rPr lang="ru-RU" sz="1200" dirty="0">
                          <a:solidFill>
                            <a:schemeClr val="tx1"/>
                          </a:solidFill>
                          <a:effectLst/>
                          <a:latin typeface="Times New Roman" pitchFamily="18" charset="0"/>
                          <a:cs typeface="Times New Roman" pitchFamily="18" charset="0"/>
                        </a:rPr>
                        <a:t> </a:t>
                      </a:r>
                      <a:endParaRPr lang="ru-RU" sz="110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b="1" dirty="0">
                          <a:solidFill>
                            <a:schemeClr val="tx1"/>
                          </a:solidFill>
                          <a:effectLst/>
                          <a:latin typeface="Times New Roman" pitchFamily="18" charset="0"/>
                          <a:cs typeface="Times New Roman" pitchFamily="18" charset="0"/>
                        </a:rPr>
                        <a:t>г. Брест</a:t>
                      </a:r>
                      <a:endParaRPr lang="ru-RU" sz="1100" b="1"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335,6</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233">
                <a:tc>
                  <a:txBody>
                    <a:bodyPr/>
                    <a:lstStyle/>
                    <a:p>
                      <a:pPr algn="ctr">
                        <a:lnSpc>
                          <a:spcPct val="100000"/>
                        </a:lnSpc>
                        <a:spcAft>
                          <a:spcPts val="0"/>
                        </a:spcAft>
                      </a:pPr>
                      <a:r>
                        <a:rPr lang="ru-RU" sz="1200">
                          <a:solidFill>
                            <a:schemeClr val="tx1"/>
                          </a:solidFill>
                          <a:effectLst/>
                          <a:latin typeface="Times New Roman" pitchFamily="18" charset="0"/>
                          <a:cs typeface="Times New Roman" pitchFamily="18" charset="0"/>
                        </a:rPr>
                        <a:t> </a:t>
                      </a:r>
                      <a:endParaRPr lang="ru-RU" sz="110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b="1" dirty="0">
                          <a:solidFill>
                            <a:schemeClr val="tx1"/>
                          </a:solidFill>
                          <a:effectLst/>
                          <a:latin typeface="Times New Roman" pitchFamily="18" charset="0"/>
                          <a:cs typeface="Times New Roman" pitchFamily="18" charset="0"/>
                        </a:rPr>
                        <a:t>г. Барановичи</a:t>
                      </a:r>
                      <a:endParaRPr lang="ru-RU" sz="1100" b="1"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178,9</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233">
                <a:tc>
                  <a:txBody>
                    <a:bodyPr/>
                    <a:lstStyle/>
                    <a:p>
                      <a:pPr algn="ctr">
                        <a:lnSpc>
                          <a:spcPct val="100000"/>
                        </a:lnSpc>
                        <a:spcAft>
                          <a:spcPts val="0"/>
                        </a:spcAft>
                      </a:pPr>
                      <a:r>
                        <a:rPr lang="ru-RU" sz="1200">
                          <a:solidFill>
                            <a:schemeClr val="tx1"/>
                          </a:solidFill>
                          <a:effectLst/>
                          <a:latin typeface="Times New Roman" pitchFamily="18" charset="0"/>
                          <a:cs typeface="Times New Roman" pitchFamily="18" charset="0"/>
                        </a:rPr>
                        <a:t> </a:t>
                      </a:r>
                      <a:endParaRPr lang="ru-RU" sz="110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b="1" dirty="0">
                          <a:solidFill>
                            <a:schemeClr val="tx1"/>
                          </a:solidFill>
                          <a:effectLst/>
                          <a:latin typeface="Times New Roman" pitchFamily="18" charset="0"/>
                          <a:cs typeface="Times New Roman" pitchFamily="18" charset="0"/>
                        </a:rPr>
                        <a:t>г. Пинск</a:t>
                      </a:r>
                      <a:endParaRPr lang="ru-RU" sz="1100" b="1"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137,5</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233">
                <a:tc>
                  <a:txBody>
                    <a:bodyPr/>
                    <a:lstStyle/>
                    <a:p>
                      <a:pPr algn="just">
                        <a:lnSpc>
                          <a:spcPct val="100000"/>
                        </a:lnSpc>
                        <a:spcAft>
                          <a:spcPts val="0"/>
                        </a:spcAft>
                      </a:pPr>
                      <a:r>
                        <a:rPr lang="ru-RU" sz="1200" b="0" dirty="0" err="1">
                          <a:solidFill>
                            <a:schemeClr val="tx1"/>
                          </a:solidFill>
                          <a:effectLst/>
                          <a:latin typeface="Times New Roman" pitchFamily="18" charset="0"/>
                          <a:cs typeface="Times New Roman" pitchFamily="18" charset="0"/>
                        </a:rPr>
                        <a:t>Барановичский</a:t>
                      </a:r>
                      <a:r>
                        <a:rPr lang="ru-RU" sz="1200" b="0" dirty="0">
                          <a:solidFill>
                            <a:schemeClr val="tx1"/>
                          </a:solidFill>
                          <a:effectLst/>
                          <a:latin typeface="Times New Roman" pitchFamily="18" charset="0"/>
                          <a:cs typeface="Times New Roman" pitchFamily="18" charset="0"/>
                        </a:rPr>
                        <a:t> район</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a:solidFill>
                            <a:schemeClr val="tx1"/>
                          </a:solidFill>
                          <a:effectLst/>
                          <a:latin typeface="Times New Roman" pitchFamily="18" charset="0"/>
                          <a:cs typeface="Times New Roman" pitchFamily="18" charset="0"/>
                        </a:rPr>
                        <a:t>гп. Городище</a:t>
                      </a:r>
                      <a:endParaRPr lang="ru-RU" sz="110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2,1</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6466">
                <a:tc>
                  <a:txBody>
                    <a:bodyPr/>
                    <a:lstStyle/>
                    <a:p>
                      <a:pPr algn="just">
                        <a:lnSpc>
                          <a:spcPct val="100000"/>
                        </a:lnSpc>
                        <a:spcAft>
                          <a:spcPts val="0"/>
                        </a:spcAft>
                      </a:pPr>
                      <a:r>
                        <a:rPr lang="ru-RU" sz="1200" b="0" dirty="0">
                          <a:solidFill>
                            <a:schemeClr val="tx1"/>
                          </a:solidFill>
                          <a:effectLst/>
                          <a:latin typeface="Times New Roman" pitchFamily="18" charset="0"/>
                          <a:cs typeface="Times New Roman" pitchFamily="18" charset="0"/>
                        </a:rPr>
                        <a:t>Березовский район</a:t>
                      </a:r>
                      <a:endParaRPr lang="ru-RU" sz="1100" b="0" dirty="0">
                        <a:solidFill>
                          <a:schemeClr val="tx1"/>
                        </a:solidFill>
                        <a:effectLst/>
                        <a:latin typeface="Times New Roman" pitchFamily="18" charset="0"/>
                        <a:cs typeface="Times New Roman" pitchFamily="18" charset="0"/>
                      </a:endParaRPr>
                    </a:p>
                    <a:p>
                      <a:pPr algn="just">
                        <a:lnSpc>
                          <a:spcPct val="100000"/>
                        </a:lnSpc>
                        <a:spcAft>
                          <a:spcPts val="0"/>
                        </a:spcAft>
                      </a:pPr>
                      <a:r>
                        <a:rPr lang="ru-RU" sz="1200" b="0" dirty="0">
                          <a:solidFill>
                            <a:schemeClr val="tx1"/>
                          </a:solidFill>
                          <a:effectLst/>
                          <a:latin typeface="Times New Roman" pitchFamily="18" charset="0"/>
                          <a:cs typeface="Times New Roman" pitchFamily="18" charset="0"/>
                        </a:rPr>
                        <a:t> </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a:solidFill>
                            <a:schemeClr val="tx1"/>
                          </a:solidFill>
                          <a:effectLst/>
                          <a:latin typeface="Times New Roman" pitchFamily="18" charset="0"/>
                          <a:cs typeface="Times New Roman" pitchFamily="18" charset="0"/>
                        </a:rPr>
                        <a:t>г. Береза</a:t>
                      </a:r>
                      <a:endParaRPr lang="ru-RU" sz="1100">
                        <a:solidFill>
                          <a:schemeClr val="tx1"/>
                        </a:solidFill>
                        <a:effectLst/>
                        <a:latin typeface="Times New Roman" pitchFamily="18" charset="0"/>
                        <a:cs typeface="Times New Roman" pitchFamily="18" charset="0"/>
                      </a:endParaRPr>
                    </a:p>
                    <a:p>
                      <a:pPr>
                        <a:lnSpc>
                          <a:spcPct val="100000"/>
                        </a:lnSpc>
                        <a:spcAft>
                          <a:spcPts val="0"/>
                        </a:spcAft>
                      </a:pPr>
                      <a:r>
                        <a:rPr lang="ru-RU" sz="1200">
                          <a:solidFill>
                            <a:schemeClr val="tx1"/>
                          </a:solidFill>
                          <a:effectLst/>
                          <a:latin typeface="Times New Roman" pitchFamily="18" charset="0"/>
                          <a:cs typeface="Times New Roman" pitchFamily="18" charset="0"/>
                        </a:rPr>
                        <a:t>г. Белоозерск</a:t>
                      </a:r>
                      <a:endParaRPr lang="ru-RU" sz="110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29,5</a:t>
                      </a:r>
                      <a:endParaRPr lang="ru-RU" sz="1100" b="0" dirty="0">
                        <a:solidFill>
                          <a:schemeClr val="tx1"/>
                        </a:solidFill>
                        <a:effectLst/>
                        <a:latin typeface="Times New Roman" pitchFamily="18" charset="0"/>
                        <a:cs typeface="Times New Roman" pitchFamily="18" charset="0"/>
                      </a:endParaRPr>
                    </a:p>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12,6</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233">
                <a:tc>
                  <a:txBody>
                    <a:bodyPr/>
                    <a:lstStyle/>
                    <a:p>
                      <a:pPr algn="just">
                        <a:lnSpc>
                          <a:spcPct val="100000"/>
                        </a:lnSpc>
                        <a:spcAft>
                          <a:spcPts val="0"/>
                        </a:spcAft>
                      </a:pPr>
                      <a:r>
                        <a:rPr lang="ru-RU" sz="1200" b="0" dirty="0">
                          <a:solidFill>
                            <a:schemeClr val="tx1"/>
                          </a:solidFill>
                          <a:effectLst/>
                          <a:latin typeface="Times New Roman" pitchFamily="18" charset="0"/>
                          <a:cs typeface="Times New Roman" pitchFamily="18" charset="0"/>
                        </a:rPr>
                        <a:t>Брестский район</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a:solidFill>
                            <a:schemeClr val="tx1"/>
                          </a:solidFill>
                          <a:effectLst/>
                          <a:latin typeface="Times New Roman" pitchFamily="18" charset="0"/>
                          <a:cs typeface="Times New Roman" pitchFamily="18" charset="0"/>
                        </a:rPr>
                        <a:t>гп. Домачево</a:t>
                      </a:r>
                      <a:endParaRPr lang="ru-RU" sz="110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1,2</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233">
                <a:tc>
                  <a:txBody>
                    <a:bodyPr/>
                    <a:lstStyle/>
                    <a:p>
                      <a:pPr algn="just">
                        <a:lnSpc>
                          <a:spcPct val="100000"/>
                        </a:lnSpc>
                        <a:spcAft>
                          <a:spcPts val="0"/>
                        </a:spcAft>
                      </a:pPr>
                      <a:r>
                        <a:rPr lang="ru-RU" sz="1200" b="0" dirty="0" err="1">
                          <a:solidFill>
                            <a:schemeClr val="tx1"/>
                          </a:solidFill>
                          <a:effectLst/>
                          <a:latin typeface="Times New Roman" pitchFamily="18" charset="0"/>
                          <a:cs typeface="Times New Roman" pitchFamily="18" charset="0"/>
                        </a:rPr>
                        <a:t>Ганцевичский</a:t>
                      </a:r>
                      <a:r>
                        <a:rPr lang="ru-RU" sz="1200" b="0" dirty="0">
                          <a:solidFill>
                            <a:schemeClr val="tx1"/>
                          </a:solidFill>
                          <a:effectLst/>
                          <a:latin typeface="Times New Roman" pitchFamily="18" charset="0"/>
                          <a:cs typeface="Times New Roman" pitchFamily="18" charset="0"/>
                        </a:rPr>
                        <a:t> район</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a:solidFill>
                            <a:schemeClr val="tx1"/>
                          </a:solidFill>
                          <a:effectLst/>
                          <a:latin typeface="Times New Roman" pitchFamily="18" charset="0"/>
                          <a:cs typeface="Times New Roman" pitchFamily="18" charset="0"/>
                        </a:rPr>
                        <a:t>г. Ганцевичи</a:t>
                      </a:r>
                      <a:endParaRPr lang="ru-RU" sz="110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14,0</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6466">
                <a:tc>
                  <a:txBody>
                    <a:bodyPr/>
                    <a:lstStyle/>
                    <a:p>
                      <a:pPr algn="just">
                        <a:lnSpc>
                          <a:spcPct val="100000"/>
                        </a:lnSpc>
                        <a:spcAft>
                          <a:spcPts val="0"/>
                        </a:spcAft>
                      </a:pPr>
                      <a:r>
                        <a:rPr lang="ru-RU" sz="1200" b="0" dirty="0" err="1">
                          <a:solidFill>
                            <a:schemeClr val="tx1"/>
                          </a:solidFill>
                          <a:effectLst/>
                          <a:latin typeface="Times New Roman" pitchFamily="18" charset="0"/>
                          <a:cs typeface="Times New Roman" pitchFamily="18" charset="0"/>
                        </a:rPr>
                        <a:t>Дрогичинский</a:t>
                      </a:r>
                      <a:r>
                        <a:rPr lang="ru-RU" sz="1200" b="0" dirty="0">
                          <a:solidFill>
                            <a:schemeClr val="tx1"/>
                          </a:solidFill>
                          <a:effectLst/>
                          <a:latin typeface="Times New Roman" pitchFamily="18" charset="0"/>
                          <a:cs typeface="Times New Roman" pitchFamily="18" charset="0"/>
                        </a:rPr>
                        <a:t> район</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dirty="0">
                          <a:solidFill>
                            <a:schemeClr val="tx1"/>
                          </a:solidFill>
                          <a:effectLst/>
                          <a:latin typeface="Times New Roman" pitchFamily="18" charset="0"/>
                          <a:cs typeface="Times New Roman" pitchFamily="18" charset="0"/>
                        </a:rPr>
                        <a:t>г. Дрогичин</a:t>
                      </a:r>
                      <a:endParaRPr lang="ru-RU" sz="1100" dirty="0">
                        <a:solidFill>
                          <a:schemeClr val="tx1"/>
                        </a:solidFill>
                        <a:effectLst/>
                        <a:latin typeface="Times New Roman" pitchFamily="18" charset="0"/>
                        <a:cs typeface="Times New Roman" pitchFamily="18" charset="0"/>
                      </a:endParaRPr>
                    </a:p>
                    <a:p>
                      <a:pPr>
                        <a:lnSpc>
                          <a:spcPct val="100000"/>
                        </a:lnSpc>
                        <a:spcAft>
                          <a:spcPts val="0"/>
                        </a:spcAft>
                      </a:pPr>
                      <a:r>
                        <a:rPr lang="ru-RU" sz="1200" dirty="0" err="1">
                          <a:solidFill>
                            <a:schemeClr val="tx1"/>
                          </a:solidFill>
                          <a:effectLst/>
                          <a:latin typeface="Times New Roman" pitchFamily="18" charset="0"/>
                          <a:cs typeface="Times New Roman" pitchFamily="18" charset="0"/>
                        </a:rPr>
                        <a:t>гп</a:t>
                      </a:r>
                      <a:r>
                        <a:rPr lang="ru-RU" sz="1200" dirty="0">
                          <a:solidFill>
                            <a:schemeClr val="tx1"/>
                          </a:solidFill>
                          <a:effectLst/>
                          <a:latin typeface="Times New Roman" pitchFamily="18" charset="0"/>
                          <a:cs typeface="Times New Roman" pitchFamily="18" charset="0"/>
                        </a:rPr>
                        <a:t>. Антополь</a:t>
                      </a:r>
                      <a:endParaRPr lang="ru-RU" sz="110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14,8</a:t>
                      </a:r>
                      <a:endParaRPr lang="ru-RU" sz="1100" b="0" dirty="0">
                        <a:solidFill>
                          <a:schemeClr val="tx1"/>
                        </a:solidFill>
                        <a:effectLst/>
                        <a:latin typeface="Times New Roman" pitchFamily="18" charset="0"/>
                        <a:cs typeface="Times New Roman" pitchFamily="18" charset="0"/>
                      </a:endParaRPr>
                    </a:p>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1,5</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233">
                <a:tc>
                  <a:txBody>
                    <a:bodyPr/>
                    <a:lstStyle/>
                    <a:p>
                      <a:pPr algn="just">
                        <a:lnSpc>
                          <a:spcPct val="100000"/>
                        </a:lnSpc>
                        <a:spcAft>
                          <a:spcPts val="0"/>
                        </a:spcAft>
                      </a:pPr>
                      <a:r>
                        <a:rPr lang="ru-RU" sz="1200" b="0" dirty="0" err="1">
                          <a:solidFill>
                            <a:schemeClr val="tx1"/>
                          </a:solidFill>
                          <a:effectLst/>
                          <a:latin typeface="Times New Roman" pitchFamily="18" charset="0"/>
                          <a:cs typeface="Times New Roman" pitchFamily="18" charset="0"/>
                        </a:rPr>
                        <a:t>Жабинковский</a:t>
                      </a:r>
                      <a:r>
                        <a:rPr lang="ru-RU" sz="1200" b="0" dirty="0">
                          <a:solidFill>
                            <a:schemeClr val="tx1"/>
                          </a:solidFill>
                          <a:effectLst/>
                          <a:latin typeface="Times New Roman" pitchFamily="18" charset="0"/>
                          <a:cs typeface="Times New Roman" pitchFamily="18" charset="0"/>
                        </a:rPr>
                        <a:t> район</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a:solidFill>
                            <a:schemeClr val="tx1"/>
                          </a:solidFill>
                          <a:effectLst/>
                          <a:latin typeface="Times New Roman" pitchFamily="18" charset="0"/>
                          <a:cs typeface="Times New Roman" pitchFamily="18" charset="0"/>
                        </a:rPr>
                        <a:t>г. Жабинка</a:t>
                      </a:r>
                      <a:endParaRPr lang="ru-RU" sz="110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a:solidFill>
                            <a:schemeClr val="tx1"/>
                          </a:solidFill>
                          <a:effectLst/>
                          <a:latin typeface="Times New Roman" pitchFamily="18" charset="0"/>
                          <a:cs typeface="Times New Roman" pitchFamily="18" charset="0"/>
                        </a:rPr>
                        <a:t>13,4</a:t>
                      </a:r>
                      <a:endParaRPr lang="ru-RU" sz="1100" b="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233">
                <a:tc>
                  <a:txBody>
                    <a:bodyPr/>
                    <a:lstStyle/>
                    <a:p>
                      <a:pPr algn="just">
                        <a:lnSpc>
                          <a:spcPct val="100000"/>
                        </a:lnSpc>
                        <a:spcAft>
                          <a:spcPts val="0"/>
                        </a:spcAft>
                      </a:pPr>
                      <a:r>
                        <a:rPr lang="ru-RU" sz="1200" b="0" dirty="0">
                          <a:solidFill>
                            <a:schemeClr val="tx1"/>
                          </a:solidFill>
                          <a:effectLst/>
                          <a:latin typeface="Times New Roman" pitchFamily="18" charset="0"/>
                          <a:cs typeface="Times New Roman" pitchFamily="18" charset="0"/>
                        </a:rPr>
                        <a:t>Ивановский район</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a:solidFill>
                            <a:schemeClr val="tx1"/>
                          </a:solidFill>
                          <a:effectLst/>
                          <a:latin typeface="Times New Roman" pitchFamily="18" charset="0"/>
                          <a:cs typeface="Times New Roman" pitchFamily="18" charset="0"/>
                        </a:rPr>
                        <a:t>г. Иваново</a:t>
                      </a:r>
                      <a:endParaRPr lang="ru-RU" sz="110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16,6</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4699">
                <a:tc>
                  <a:txBody>
                    <a:bodyPr/>
                    <a:lstStyle/>
                    <a:p>
                      <a:pPr algn="just">
                        <a:lnSpc>
                          <a:spcPct val="100000"/>
                        </a:lnSpc>
                        <a:spcAft>
                          <a:spcPts val="0"/>
                        </a:spcAft>
                      </a:pPr>
                      <a:r>
                        <a:rPr lang="ru-RU" sz="1200" b="0" dirty="0" err="1">
                          <a:solidFill>
                            <a:schemeClr val="tx1"/>
                          </a:solidFill>
                          <a:effectLst/>
                          <a:latin typeface="Times New Roman" pitchFamily="18" charset="0"/>
                          <a:cs typeface="Times New Roman" pitchFamily="18" charset="0"/>
                        </a:rPr>
                        <a:t>Ивацевичский</a:t>
                      </a:r>
                      <a:r>
                        <a:rPr lang="ru-RU" sz="1200" b="0" dirty="0">
                          <a:solidFill>
                            <a:schemeClr val="tx1"/>
                          </a:solidFill>
                          <a:effectLst/>
                          <a:latin typeface="Times New Roman" pitchFamily="18" charset="0"/>
                          <a:cs typeface="Times New Roman" pitchFamily="18" charset="0"/>
                        </a:rPr>
                        <a:t> район</a:t>
                      </a:r>
                      <a:endParaRPr lang="ru-RU" sz="1100" b="0" dirty="0">
                        <a:solidFill>
                          <a:schemeClr val="tx1"/>
                        </a:solidFill>
                        <a:effectLst/>
                        <a:latin typeface="Times New Roman" pitchFamily="18" charset="0"/>
                        <a:cs typeface="Times New Roman" pitchFamily="18" charset="0"/>
                      </a:endParaRPr>
                    </a:p>
                    <a:p>
                      <a:pPr algn="just">
                        <a:lnSpc>
                          <a:spcPct val="100000"/>
                        </a:lnSpc>
                        <a:spcAft>
                          <a:spcPts val="0"/>
                        </a:spcAft>
                      </a:pPr>
                      <a:r>
                        <a:rPr lang="ru-RU" sz="1200" b="0" dirty="0">
                          <a:solidFill>
                            <a:schemeClr val="tx1"/>
                          </a:solidFill>
                          <a:effectLst/>
                          <a:latin typeface="Times New Roman" pitchFamily="18" charset="0"/>
                          <a:cs typeface="Times New Roman" pitchFamily="18" charset="0"/>
                        </a:rPr>
                        <a:t> </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a:solidFill>
                            <a:schemeClr val="tx1"/>
                          </a:solidFill>
                          <a:effectLst/>
                          <a:latin typeface="Times New Roman" pitchFamily="18" charset="0"/>
                          <a:cs typeface="Times New Roman" pitchFamily="18" charset="0"/>
                        </a:rPr>
                        <a:t>г. Ивацевичи</a:t>
                      </a:r>
                      <a:endParaRPr lang="ru-RU" sz="1100">
                        <a:solidFill>
                          <a:schemeClr val="tx1"/>
                        </a:solidFill>
                        <a:effectLst/>
                        <a:latin typeface="Times New Roman" pitchFamily="18" charset="0"/>
                        <a:cs typeface="Times New Roman" pitchFamily="18" charset="0"/>
                      </a:endParaRPr>
                    </a:p>
                    <a:p>
                      <a:pPr>
                        <a:lnSpc>
                          <a:spcPct val="100000"/>
                        </a:lnSpc>
                        <a:spcAft>
                          <a:spcPts val="0"/>
                        </a:spcAft>
                      </a:pPr>
                      <a:r>
                        <a:rPr lang="ru-RU" sz="1200">
                          <a:solidFill>
                            <a:schemeClr val="tx1"/>
                          </a:solidFill>
                          <a:effectLst/>
                          <a:latin typeface="Times New Roman" pitchFamily="18" charset="0"/>
                          <a:cs typeface="Times New Roman" pitchFamily="18" charset="0"/>
                        </a:rPr>
                        <a:t>г. Косово</a:t>
                      </a:r>
                      <a:endParaRPr lang="ru-RU" sz="1100">
                        <a:solidFill>
                          <a:schemeClr val="tx1"/>
                        </a:solidFill>
                        <a:effectLst/>
                        <a:latin typeface="Times New Roman" pitchFamily="18" charset="0"/>
                        <a:cs typeface="Times New Roman" pitchFamily="18" charset="0"/>
                      </a:endParaRPr>
                    </a:p>
                    <a:p>
                      <a:pPr>
                        <a:lnSpc>
                          <a:spcPct val="100000"/>
                        </a:lnSpc>
                        <a:spcAft>
                          <a:spcPts val="0"/>
                        </a:spcAft>
                      </a:pPr>
                      <a:r>
                        <a:rPr lang="ru-RU" sz="1200">
                          <a:solidFill>
                            <a:schemeClr val="tx1"/>
                          </a:solidFill>
                          <a:effectLst/>
                          <a:latin typeface="Times New Roman" pitchFamily="18" charset="0"/>
                          <a:cs typeface="Times New Roman" pitchFamily="18" charset="0"/>
                        </a:rPr>
                        <a:t>гп. Телеханы</a:t>
                      </a:r>
                      <a:endParaRPr lang="ru-RU" sz="110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23,4</a:t>
                      </a:r>
                      <a:endParaRPr lang="ru-RU" sz="1100" b="0" dirty="0">
                        <a:solidFill>
                          <a:schemeClr val="tx1"/>
                        </a:solidFill>
                        <a:effectLst/>
                        <a:latin typeface="Times New Roman" pitchFamily="18" charset="0"/>
                        <a:cs typeface="Times New Roman" pitchFamily="18" charset="0"/>
                      </a:endParaRPr>
                    </a:p>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1,9</a:t>
                      </a:r>
                      <a:endParaRPr lang="ru-RU" sz="1100" b="0" dirty="0">
                        <a:solidFill>
                          <a:schemeClr val="tx1"/>
                        </a:solidFill>
                        <a:effectLst/>
                        <a:latin typeface="Times New Roman" pitchFamily="18" charset="0"/>
                        <a:cs typeface="Times New Roman" pitchFamily="18" charset="0"/>
                      </a:endParaRPr>
                    </a:p>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4,0</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6466">
                <a:tc>
                  <a:txBody>
                    <a:bodyPr/>
                    <a:lstStyle/>
                    <a:p>
                      <a:pPr algn="just">
                        <a:lnSpc>
                          <a:spcPct val="100000"/>
                        </a:lnSpc>
                        <a:spcAft>
                          <a:spcPts val="0"/>
                        </a:spcAft>
                      </a:pPr>
                      <a:r>
                        <a:rPr lang="ru-RU" sz="1200" b="0" dirty="0" err="1">
                          <a:solidFill>
                            <a:schemeClr val="tx1"/>
                          </a:solidFill>
                          <a:effectLst/>
                          <a:latin typeface="Times New Roman" pitchFamily="18" charset="0"/>
                          <a:cs typeface="Times New Roman" pitchFamily="18" charset="0"/>
                        </a:rPr>
                        <a:t>Каменецкий</a:t>
                      </a:r>
                      <a:r>
                        <a:rPr lang="ru-RU" sz="1200" b="0" dirty="0">
                          <a:solidFill>
                            <a:schemeClr val="tx1"/>
                          </a:solidFill>
                          <a:effectLst/>
                          <a:latin typeface="Times New Roman" pitchFamily="18" charset="0"/>
                          <a:cs typeface="Times New Roman" pitchFamily="18" charset="0"/>
                        </a:rPr>
                        <a:t> район</a:t>
                      </a:r>
                      <a:endParaRPr lang="ru-RU" sz="1100" b="0" dirty="0">
                        <a:solidFill>
                          <a:schemeClr val="tx1"/>
                        </a:solidFill>
                        <a:effectLst/>
                        <a:latin typeface="Times New Roman" pitchFamily="18" charset="0"/>
                        <a:cs typeface="Times New Roman" pitchFamily="18" charset="0"/>
                      </a:endParaRPr>
                    </a:p>
                    <a:p>
                      <a:pPr algn="just">
                        <a:lnSpc>
                          <a:spcPct val="100000"/>
                        </a:lnSpc>
                        <a:spcAft>
                          <a:spcPts val="0"/>
                        </a:spcAft>
                      </a:pPr>
                      <a:r>
                        <a:rPr lang="ru-RU" sz="1200" b="0" dirty="0">
                          <a:solidFill>
                            <a:schemeClr val="tx1"/>
                          </a:solidFill>
                          <a:effectLst/>
                          <a:latin typeface="Times New Roman" pitchFamily="18" charset="0"/>
                          <a:cs typeface="Times New Roman" pitchFamily="18" charset="0"/>
                        </a:rPr>
                        <a:t> </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a:solidFill>
                            <a:schemeClr val="tx1"/>
                          </a:solidFill>
                          <a:effectLst/>
                          <a:latin typeface="Times New Roman" pitchFamily="18" charset="0"/>
                          <a:cs typeface="Times New Roman" pitchFamily="18" charset="0"/>
                        </a:rPr>
                        <a:t>г. Каменец</a:t>
                      </a:r>
                      <a:endParaRPr lang="ru-RU" sz="1100">
                        <a:solidFill>
                          <a:schemeClr val="tx1"/>
                        </a:solidFill>
                        <a:effectLst/>
                        <a:latin typeface="Times New Roman" pitchFamily="18" charset="0"/>
                        <a:cs typeface="Times New Roman" pitchFamily="18" charset="0"/>
                      </a:endParaRPr>
                    </a:p>
                    <a:p>
                      <a:pPr>
                        <a:lnSpc>
                          <a:spcPct val="100000"/>
                        </a:lnSpc>
                        <a:spcAft>
                          <a:spcPts val="0"/>
                        </a:spcAft>
                      </a:pPr>
                      <a:r>
                        <a:rPr lang="ru-RU" sz="1200">
                          <a:solidFill>
                            <a:schemeClr val="tx1"/>
                          </a:solidFill>
                          <a:effectLst/>
                          <a:latin typeface="Times New Roman" pitchFamily="18" charset="0"/>
                          <a:cs typeface="Times New Roman" pitchFamily="18" charset="0"/>
                        </a:rPr>
                        <a:t>г. Высокое</a:t>
                      </a:r>
                      <a:endParaRPr lang="ru-RU" sz="110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8,4</a:t>
                      </a:r>
                      <a:endParaRPr lang="ru-RU" sz="1100" b="0" dirty="0">
                        <a:solidFill>
                          <a:schemeClr val="tx1"/>
                        </a:solidFill>
                        <a:effectLst/>
                        <a:latin typeface="Times New Roman" pitchFamily="18" charset="0"/>
                        <a:cs typeface="Times New Roman" pitchFamily="18" charset="0"/>
                      </a:endParaRPr>
                    </a:p>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5,2</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233">
                <a:tc>
                  <a:txBody>
                    <a:bodyPr/>
                    <a:lstStyle/>
                    <a:p>
                      <a:pPr algn="just">
                        <a:lnSpc>
                          <a:spcPct val="100000"/>
                        </a:lnSpc>
                        <a:spcAft>
                          <a:spcPts val="0"/>
                        </a:spcAft>
                      </a:pPr>
                      <a:r>
                        <a:rPr lang="ru-RU" sz="1200" b="0" dirty="0">
                          <a:solidFill>
                            <a:schemeClr val="tx1"/>
                          </a:solidFill>
                          <a:effectLst/>
                          <a:latin typeface="Times New Roman" pitchFamily="18" charset="0"/>
                          <a:cs typeface="Times New Roman" pitchFamily="18" charset="0"/>
                        </a:rPr>
                        <a:t>Кобринский район</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a:solidFill>
                            <a:schemeClr val="tx1"/>
                          </a:solidFill>
                          <a:effectLst/>
                          <a:latin typeface="Times New Roman" pitchFamily="18" charset="0"/>
                          <a:cs typeface="Times New Roman" pitchFamily="18" charset="0"/>
                        </a:rPr>
                        <a:t>г. Кобрин</a:t>
                      </a:r>
                      <a:endParaRPr lang="ru-RU" sz="110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52,7</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6466">
                <a:tc>
                  <a:txBody>
                    <a:bodyPr/>
                    <a:lstStyle/>
                    <a:p>
                      <a:pPr algn="just">
                        <a:lnSpc>
                          <a:spcPct val="100000"/>
                        </a:lnSpc>
                        <a:spcAft>
                          <a:spcPts val="0"/>
                        </a:spcAft>
                      </a:pPr>
                      <a:r>
                        <a:rPr lang="ru-RU" sz="1200" b="0" dirty="0" err="1">
                          <a:solidFill>
                            <a:schemeClr val="tx1"/>
                          </a:solidFill>
                          <a:effectLst/>
                          <a:latin typeface="Times New Roman" pitchFamily="18" charset="0"/>
                          <a:cs typeface="Times New Roman" pitchFamily="18" charset="0"/>
                        </a:rPr>
                        <a:t>Лунинецкий</a:t>
                      </a:r>
                      <a:r>
                        <a:rPr lang="ru-RU" sz="1200" b="0" dirty="0">
                          <a:solidFill>
                            <a:schemeClr val="tx1"/>
                          </a:solidFill>
                          <a:effectLst/>
                          <a:latin typeface="Times New Roman" pitchFamily="18" charset="0"/>
                          <a:cs typeface="Times New Roman" pitchFamily="18" charset="0"/>
                        </a:rPr>
                        <a:t> район</a:t>
                      </a:r>
                      <a:endParaRPr lang="ru-RU" sz="1100" b="0" dirty="0">
                        <a:solidFill>
                          <a:schemeClr val="tx1"/>
                        </a:solidFill>
                        <a:effectLst/>
                        <a:latin typeface="Times New Roman" pitchFamily="18" charset="0"/>
                        <a:cs typeface="Times New Roman" pitchFamily="18" charset="0"/>
                      </a:endParaRPr>
                    </a:p>
                    <a:p>
                      <a:pPr algn="just">
                        <a:lnSpc>
                          <a:spcPct val="100000"/>
                        </a:lnSpc>
                        <a:spcAft>
                          <a:spcPts val="0"/>
                        </a:spcAft>
                      </a:pPr>
                      <a:r>
                        <a:rPr lang="ru-RU" sz="1200" b="0" dirty="0">
                          <a:solidFill>
                            <a:schemeClr val="tx1"/>
                          </a:solidFill>
                          <a:effectLst/>
                          <a:latin typeface="Times New Roman" pitchFamily="18" charset="0"/>
                          <a:cs typeface="Times New Roman" pitchFamily="18" charset="0"/>
                        </a:rPr>
                        <a:t> </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a:solidFill>
                            <a:schemeClr val="tx1"/>
                          </a:solidFill>
                          <a:effectLst/>
                          <a:latin typeface="Times New Roman" pitchFamily="18" charset="0"/>
                          <a:cs typeface="Times New Roman" pitchFamily="18" charset="0"/>
                        </a:rPr>
                        <a:t>г. Лунинец</a:t>
                      </a:r>
                      <a:endParaRPr lang="ru-RU" sz="1100">
                        <a:solidFill>
                          <a:schemeClr val="tx1"/>
                        </a:solidFill>
                        <a:effectLst/>
                        <a:latin typeface="Times New Roman" pitchFamily="18" charset="0"/>
                        <a:cs typeface="Times New Roman" pitchFamily="18" charset="0"/>
                      </a:endParaRPr>
                    </a:p>
                    <a:p>
                      <a:pPr>
                        <a:lnSpc>
                          <a:spcPct val="100000"/>
                        </a:lnSpc>
                        <a:spcAft>
                          <a:spcPts val="0"/>
                        </a:spcAft>
                      </a:pPr>
                      <a:r>
                        <a:rPr lang="ru-RU" sz="1200">
                          <a:solidFill>
                            <a:schemeClr val="tx1"/>
                          </a:solidFill>
                          <a:effectLst/>
                          <a:latin typeface="Times New Roman" pitchFamily="18" charset="0"/>
                          <a:cs typeface="Times New Roman" pitchFamily="18" charset="0"/>
                        </a:rPr>
                        <a:t>г. Микашевичи</a:t>
                      </a:r>
                      <a:endParaRPr lang="ru-RU" sz="110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24,2</a:t>
                      </a:r>
                      <a:endParaRPr lang="ru-RU" sz="1100" b="0" dirty="0">
                        <a:solidFill>
                          <a:schemeClr val="tx1"/>
                        </a:solidFill>
                        <a:effectLst/>
                        <a:latin typeface="Times New Roman" pitchFamily="18" charset="0"/>
                        <a:cs typeface="Times New Roman" pitchFamily="18" charset="0"/>
                      </a:endParaRPr>
                    </a:p>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12,9</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233">
                <a:tc>
                  <a:txBody>
                    <a:bodyPr/>
                    <a:lstStyle/>
                    <a:p>
                      <a:pPr algn="just">
                        <a:lnSpc>
                          <a:spcPct val="100000"/>
                        </a:lnSpc>
                        <a:spcAft>
                          <a:spcPts val="0"/>
                        </a:spcAft>
                      </a:pPr>
                      <a:r>
                        <a:rPr lang="ru-RU" sz="1200" b="0" dirty="0" err="1">
                          <a:solidFill>
                            <a:schemeClr val="tx1"/>
                          </a:solidFill>
                          <a:effectLst/>
                          <a:latin typeface="Times New Roman" pitchFamily="18" charset="0"/>
                          <a:cs typeface="Times New Roman" pitchFamily="18" charset="0"/>
                        </a:rPr>
                        <a:t>Ляховичский</a:t>
                      </a:r>
                      <a:r>
                        <a:rPr lang="ru-RU" sz="1200" b="0" dirty="0">
                          <a:solidFill>
                            <a:schemeClr val="tx1"/>
                          </a:solidFill>
                          <a:effectLst/>
                          <a:latin typeface="Times New Roman" pitchFamily="18" charset="0"/>
                          <a:cs typeface="Times New Roman" pitchFamily="18" charset="0"/>
                        </a:rPr>
                        <a:t> район</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dirty="0">
                          <a:solidFill>
                            <a:schemeClr val="tx1"/>
                          </a:solidFill>
                          <a:effectLst/>
                          <a:latin typeface="Times New Roman" pitchFamily="18" charset="0"/>
                          <a:cs typeface="Times New Roman" pitchFamily="18" charset="0"/>
                        </a:rPr>
                        <a:t>г. </a:t>
                      </a:r>
                      <a:r>
                        <a:rPr lang="ru-RU" sz="1200" dirty="0" err="1">
                          <a:solidFill>
                            <a:schemeClr val="tx1"/>
                          </a:solidFill>
                          <a:effectLst/>
                          <a:latin typeface="Times New Roman" pitchFamily="18" charset="0"/>
                          <a:cs typeface="Times New Roman" pitchFamily="18" charset="0"/>
                        </a:rPr>
                        <a:t>Ляховичи</a:t>
                      </a:r>
                      <a:endParaRPr lang="ru-RU" sz="110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10,9</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233">
                <a:tc>
                  <a:txBody>
                    <a:bodyPr/>
                    <a:lstStyle/>
                    <a:p>
                      <a:pPr algn="just">
                        <a:lnSpc>
                          <a:spcPct val="100000"/>
                        </a:lnSpc>
                        <a:spcAft>
                          <a:spcPts val="0"/>
                        </a:spcAft>
                      </a:pPr>
                      <a:r>
                        <a:rPr lang="ru-RU" sz="1200" b="0" dirty="0" err="1">
                          <a:solidFill>
                            <a:schemeClr val="tx1"/>
                          </a:solidFill>
                          <a:effectLst/>
                          <a:latin typeface="Times New Roman" pitchFamily="18" charset="0"/>
                          <a:cs typeface="Times New Roman" pitchFamily="18" charset="0"/>
                        </a:rPr>
                        <a:t>Малоритский</a:t>
                      </a:r>
                      <a:r>
                        <a:rPr lang="ru-RU" sz="1200" b="0" dirty="0">
                          <a:solidFill>
                            <a:schemeClr val="tx1"/>
                          </a:solidFill>
                          <a:effectLst/>
                          <a:latin typeface="Times New Roman" pitchFamily="18" charset="0"/>
                          <a:cs typeface="Times New Roman" pitchFamily="18" charset="0"/>
                        </a:rPr>
                        <a:t> район</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a:solidFill>
                            <a:schemeClr val="tx1"/>
                          </a:solidFill>
                          <a:effectLst/>
                          <a:latin typeface="Times New Roman" pitchFamily="18" charset="0"/>
                          <a:cs typeface="Times New Roman" pitchFamily="18" charset="0"/>
                        </a:rPr>
                        <a:t>г. Малорита</a:t>
                      </a:r>
                      <a:endParaRPr lang="ru-RU" sz="110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11,8</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233">
                <a:tc>
                  <a:txBody>
                    <a:bodyPr/>
                    <a:lstStyle/>
                    <a:p>
                      <a:pPr algn="just">
                        <a:lnSpc>
                          <a:spcPct val="100000"/>
                        </a:lnSpc>
                        <a:spcAft>
                          <a:spcPts val="0"/>
                        </a:spcAft>
                      </a:pPr>
                      <a:r>
                        <a:rPr lang="ru-RU" sz="1200" b="0" dirty="0" err="1">
                          <a:solidFill>
                            <a:schemeClr val="tx1"/>
                          </a:solidFill>
                          <a:effectLst/>
                          <a:latin typeface="Times New Roman" pitchFamily="18" charset="0"/>
                          <a:cs typeface="Times New Roman" pitchFamily="18" charset="0"/>
                        </a:rPr>
                        <a:t>Пинский</a:t>
                      </a:r>
                      <a:r>
                        <a:rPr lang="ru-RU" sz="1200" b="0" dirty="0">
                          <a:solidFill>
                            <a:schemeClr val="tx1"/>
                          </a:solidFill>
                          <a:effectLst/>
                          <a:latin typeface="Times New Roman" pitchFamily="18" charset="0"/>
                          <a:cs typeface="Times New Roman" pitchFamily="18" charset="0"/>
                        </a:rPr>
                        <a:t> район</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a:solidFill>
                            <a:schemeClr val="tx1"/>
                          </a:solidFill>
                          <a:effectLst/>
                          <a:latin typeface="Times New Roman" pitchFamily="18" charset="0"/>
                          <a:cs typeface="Times New Roman" pitchFamily="18" charset="0"/>
                        </a:rPr>
                        <a:t>гп. Логишин</a:t>
                      </a:r>
                      <a:endParaRPr lang="ru-RU" sz="110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a:solidFill>
                            <a:schemeClr val="tx1"/>
                          </a:solidFill>
                          <a:effectLst/>
                          <a:latin typeface="Times New Roman" pitchFamily="18" charset="0"/>
                          <a:cs typeface="Times New Roman" pitchFamily="18" charset="0"/>
                        </a:rPr>
                        <a:t>2,1</a:t>
                      </a:r>
                      <a:endParaRPr lang="ru-RU" sz="1100" b="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4699">
                <a:tc>
                  <a:txBody>
                    <a:bodyPr/>
                    <a:lstStyle/>
                    <a:p>
                      <a:pPr algn="just">
                        <a:lnSpc>
                          <a:spcPct val="100000"/>
                        </a:lnSpc>
                        <a:spcAft>
                          <a:spcPts val="0"/>
                        </a:spcAft>
                      </a:pPr>
                      <a:r>
                        <a:rPr lang="ru-RU" sz="1200" b="0" dirty="0" err="1">
                          <a:solidFill>
                            <a:schemeClr val="tx1"/>
                          </a:solidFill>
                          <a:effectLst/>
                          <a:latin typeface="Times New Roman" pitchFamily="18" charset="0"/>
                          <a:cs typeface="Times New Roman" pitchFamily="18" charset="0"/>
                        </a:rPr>
                        <a:t>Пружанский</a:t>
                      </a:r>
                      <a:r>
                        <a:rPr lang="ru-RU" sz="1200" b="0" dirty="0">
                          <a:solidFill>
                            <a:schemeClr val="tx1"/>
                          </a:solidFill>
                          <a:effectLst/>
                          <a:latin typeface="Times New Roman" pitchFamily="18" charset="0"/>
                          <a:cs typeface="Times New Roman" pitchFamily="18" charset="0"/>
                        </a:rPr>
                        <a:t> район</a:t>
                      </a:r>
                      <a:endParaRPr lang="ru-RU" sz="1100" b="0" dirty="0">
                        <a:solidFill>
                          <a:schemeClr val="tx1"/>
                        </a:solidFill>
                        <a:effectLst/>
                        <a:latin typeface="Times New Roman" pitchFamily="18" charset="0"/>
                        <a:cs typeface="Times New Roman" pitchFamily="18" charset="0"/>
                      </a:endParaRPr>
                    </a:p>
                    <a:p>
                      <a:pPr algn="just">
                        <a:lnSpc>
                          <a:spcPct val="100000"/>
                        </a:lnSpc>
                        <a:spcAft>
                          <a:spcPts val="0"/>
                        </a:spcAft>
                      </a:pPr>
                      <a:r>
                        <a:rPr lang="ru-RU" sz="1200" b="0" dirty="0">
                          <a:solidFill>
                            <a:schemeClr val="tx1"/>
                          </a:solidFill>
                          <a:effectLst/>
                          <a:latin typeface="Times New Roman" pitchFamily="18" charset="0"/>
                          <a:cs typeface="Times New Roman" pitchFamily="18" charset="0"/>
                        </a:rPr>
                        <a:t> </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a:solidFill>
                            <a:schemeClr val="tx1"/>
                          </a:solidFill>
                          <a:effectLst/>
                          <a:latin typeface="Times New Roman" pitchFamily="18" charset="0"/>
                          <a:cs typeface="Times New Roman" pitchFamily="18" charset="0"/>
                        </a:rPr>
                        <a:t>г. Пружаны</a:t>
                      </a:r>
                      <a:endParaRPr lang="ru-RU" sz="1100">
                        <a:solidFill>
                          <a:schemeClr val="tx1"/>
                        </a:solidFill>
                        <a:effectLst/>
                        <a:latin typeface="Times New Roman" pitchFamily="18" charset="0"/>
                        <a:cs typeface="Times New Roman" pitchFamily="18" charset="0"/>
                      </a:endParaRPr>
                    </a:p>
                    <a:p>
                      <a:pPr>
                        <a:lnSpc>
                          <a:spcPct val="100000"/>
                        </a:lnSpc>
                        <a:spcAft>
                          <a:spcPts val="0"/>
                        </a:spcAft>
                      </a:pPr>
                      <a:r>
                        <a:rPr lang="ru-RU" sz="1200">
                          <a:solidFill>
                            <a:schemeClr val="tx1"/>
                          </a:solidFill>
                          <a:effectLst/>
                          <a:latin typeface="Times New Roman" pitchFamily="18" charset="0"/>
                          <a:cs typeface="Times New Roman" pitchFamily="18" charset="0"/>
                        </a:rPr>
                        <a:t>гп. Ружаны</a:t>
                      </a:r>
                      <a:endParaRPr lang="ru-RU" sz="1100">
                        <a:solidFill>
                          <a:schemeClr val="tx1"/>
                        </a:solidFill>
                        <a:effectLst/>
                        <a:latin typeface="Times New Roman" pitchFamily="18" charset="0"/>
                        <a:cs typeface="Times New Roman" pitchFamily="18" charset="0"/>
                      </a:endParaRPr>
                    </a:p>
                    <a:p>
                      <a:pPr>
                        <a:lnSpc>
                          <a:spcPct val="100000"/>
                        </a:lnSpc>
                        <a:spcAft>
                          <a:spcPts val="0"/>
                        </a:spcAft>
                      </a:pPr>
                      <a:r>
                        <a:rPr lang="ru-RU" sz="1200">
                          <a:solidFill>
                            <a:schemeClr val="tx1"/>
                          </a:solidFill>
                          <a:effectLst/>
                          <a:latin typeface="Times New Roman" pitchFamily="18" charset="0"/>
                          <a:cs typeface="Times New Roman" pitchFamily="18" charset="0"/>
                        </a:rPr>
                        <a:t>гп. Шерешево</a:t>
                      </a:r>
                      <a:endParaRPr lang="ru-RU" sz="110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18,6</a:t>
                      </a:r>
                      <a:endParaRPr lang="ru-RU" sz="1100" b="0" dirty="0">
                        <a:solidFill>
                          <a:schemeClr val="tx1"/>
                        </a:solidFill>
                        <a:effectLst/>
                        <a:latin typeface="Times New Roman" pitchFamily="18" charset="0"/>
                        <a:cs typeface="Times New Roman" pitchFamily="18" charset="0"/>
                      </a:endParaRPr>
                    </a:p>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3,0</a:t>
                      </a:r>
                      <a:endParaRPr lang="ru-RU" sz="1100" b="0" dirty="0">
                        <a:solidFill>
                          <a:schemeClr val="tx1"/>
                        </a:solidFill>
                        <a:effectLst/>
                        <a:latin typeface="Times New Roman" pitchFamily="18" charset="0"/>
                        <a:cs typeface="Times New Roman" pitchFamily="18" charset="0"/>
                      </a:endParaRPr>
                    </a:p>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1,8</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4699">
                <a:tc>
                  <a:txBody>
                    <a:bodyPr/>
                    <a:lstStyle/>
                    <a:p>
                      <a:pPr algn="just">
                        <a:lnSpc>
                          <a:spcPct val="100000"/>
                        </a:lnSpc>
                        <a:spcAft>
                          <a:spcPts val="0"/>
                        </a:spcAft>
                      </a:pPr>
                      <a:r>
                        <a:rPr lang="ru-RU" sz="1200" b="0" dirty="0" err="1">
                          <a:solidFill>
                            <a:schemeClr val="tx1"/>
                          </a:solidFill>
                          <a:effectLst/>
                          <a:latin typeface="Times New Roman" pitchFamily="18" charset="0"/>
                          <a:cs typeface="Times New Roman" pitchFamily="18" charset="0"/>
                        </a:rPr>
                        <a:t>Столинский</a:t>
                      </a:r>
                      <a:r>
                        <a:rPr lang="ru-RU" sz="1200" b="0" dirty="0">
                          <a:solidFill>
                            <a:schemeClr val="tx1"/>
                          </a:solidFill>
                          <a:effectLst/>
                          <a:latin typeface="Times New Roman" pitchFamily="18" charset="0"/>
                          <a:cs typeface="Times New Roman" pitchFamily="18" charset="0"/>
                        </a:rPr>
                        <a:t> район</a:t>
                      </a:r>
                      <a:endParaRPr lang="ru-RU" sz="1100" b="0" dirty="0">
                        <a:solidFill>
                          <a:schemeClr val="tx1"/>
                        </a:solidFill>
                        <a:effectLst/>
                        <a:latin typeface="Times New Roman" pitchFamily="18" charset="0"/>
                        <a:cs typeface="Times New Roman" pitchFamily="18" charset="0"/>
                      </a:endParaRPr>
                    </a:p>
                    <a:p>
                      <a:pPr algn="just">
                        <a:lnSpc>
                          <a:spcPct val="100000"/>
                        </a:lnSpc>
                        <a:spcAft>
                          <a:spcPts val="0"/>
                        </a:spcAft>
                      </a:pPr>
                      <a:r>
                        <a:rPr lang="ru-RU" sz="1200" b="0" dirty="0">
                          <a:solidFill>
                            <a:schemeClr val="tx1"/>
                          </a:solidFill>
                          <a:effectLst/>
                          <a:latin typeface="Times New Roman" pitchFamily="18" charset="0"/>
                          <a:cs typeface="Times New Roman" pitchFamily="18" charset="0"/>
                        </a:rPr>
                        <a:t> </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ru-RU" sz="1200" b="0" dirty="0">
                          <a:solidFill>
                            <a:schemeClr val="tx1"/>
                          </a:solidFill>
                          <a:effectLst/>
                          <a:latin typeface="Times New Roman" pitchFamily="18" charset="0"/>
                          <a:cs typeface="Times New Roman" pitchFamily="18" charset="0"/>
                        </a:rPr>
                        <a:t>г. </a:t>
                      </a:r>
                      <a:r>
                        <a:rPr lang="ru-RU" sz="1200" b="0" dirty="0" err="1">
                          <a:solidFill>
                            <a:schemeClr val="tx1"/>
                          </a:solidFill>
                          <a:effectLst/>
                          <a:latin typeface="Times New Roman" pitchFamily="18" charset="0"/>
                          <a:cs typeface="Times New Roman" pitchFamily="18" charset="0"/>
                        </a:rPr>
                        <a:t>Столин</a:t>
                      </a:r>
                      <a:endParaRPr lang="ru-RU" sz="1100" b="0" dirty="0">
                        <a:solidFill>
                          <a:schemeClr val="tx1"/>
                        </a:solidFill>
                        <a:effectLst/>
                        <a:latin typeface="Times New Roman" pitchFamily="18" charset="0"/>
                        <a:cs typeface="Times New Roman" pitchFamily="18" charset="0"/>
                      </a:endParaRPr>
                    </a:p>
                    <a:p>
                      <a:pPr>
                        <a:lnSpc>
                          <a:spcPct val="100000"/>
                        </a:lnSpc>
                        <a:spcAft>
                          <a:spcPts val="0"/>
                        </a:spcAft>
                      </a:pPr>
                      <a:r>
                        <a:rPr lang="ru-RU" sz="1200" b="0" dirty="0">
                          <a:solidFill>
                            <a:schemeClr val="tx1"/>
                          </a:solidFill>
                          <a:effectLst/>
                          <a:latin typeface="Times New Roman" pitchFamily="18" charset="0"/>
                          <a:cs typeface="Times New Roman" pitchFamily="18" charset="0"/>
                        </a:rPr>
                        <a:t>г. Давид-Городок</a:t>
                      </a:r>
                      <a:endParaRPr lang="ru-RU" sz="1100" b="0" dirty="0">
                        <a:solidFill>
                          <a:schemeClr val="tx1"/>
                        </a:solidFill>
                        <a:effectLst/>
                        <a:latin typeface="Times New Roman" pitchFamily="18" charset="0"/>
                        <a:cs typeface="Times New Roman" pitchFamily="18" charset="0"/>
                      </a:endParaRPr>
                    </a:p>
                    <a:p>
                      <a:pPr>
                        <a:lnSpc>
                          <a:spcPct val="100000"/>
                        </a:lnSpc>
                        <a:spcAft>
                          <a:spcPts val="0"/>
                        </a:spcAft>
                      </a:pPr>
                      <a:r>
                        <a:rPr lang="ru-RU" sz="1200" b="0" dirty="0" err="1">
                          <a:solidFill>
                            <a:schemeClr val="tx1"/>
                          </a:solidFill>
                          <a:effectLst/>
                          <a:latin typeface="Times New Roman" pitchFamily="18" charset="0"/>
                          <a:cs typeface="Times New Roman" pitchFamily="18" charset="0"/>
                        </a:rPr>
                        <a:t>рп</a:t>
                      </a:r>
                      <a:r>
                        <a:rPr lang="ru-RU" sz="1200" b="0" dirty="0">
                          <a:solidFill>
                            <a:schemeClr val="tx1"/>
                          </a:solidFill>
                          <a:effectLst/>
                          <a:latin typeface="Times New Roman" pitchFamily="18" charset="0"/>
                          <a:cs typeface="Times New Roman" pitchFamily="18" charset="0"/>
                        </a:rPr>
                        <a:t>. Речица</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12,8</a:t>
                      </a:r>
                      <a:endParaRPr lang="ru-RU" sz="1100" b="0" dirty="0">
                        <a:solidFill>
                          <a:schemeClr val="tx1"/>
                        </a:solidFill>
                        <a:effectLst/>
                        <a:latin typeface="Times New Roman" pitchFamily="18" charset="0"/>
                        <a:cs typeface="Times New Roman" pitchFamily="18" charset="0"/>
                      </a:endParaRPr>
                    </a:p>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6,1</a:t>
                      </a:r>
                      <a:endParaRPr lang="ru-RU" sz="1100" b="0" dirty="0">
                        <a:solidFill>
                          <a:schemeClr val="tx1"/>
                        </a:solidFill>
                        <a:effectLst/>
                        <a:latin typeface="Times New Roman" pitchFamily="18" charset="0"/>
                        <a:cs typeface="Times New Roman" pitchFamily="18" charset="0"/>
                      </a:endParaRPr>
                    </a:p>
                    <a:p>
                      <a:pPr algn="ctr">
                        <a:lnSpc>
                          <a:spcPct val="100000"/>
                        </a:lnSpc>
                        <a:spcAft>
                          <a:spcPts val="0"/>
                        </a:spcAft>
                      </a:pPr>
                      <a:r>
                        <a:rPr lang="ru-RU" sz="1200" b="0" dirty="0">
                          <a:solidFill>
                            <a:schemeClr val="tx1"/>
                          </a:solidFill>
                          <a:effectLst/>
                          <a:latin typeface="Times New Roman" pitchFamily="18" charset="0"/>
                          <a:cs typeface="Times New Roman" pitchFamily="18" charset="0"/>
                        </a:rPr>
                        <a:t>6,1</a:t>
                      </a:r>
                      <a:endParaRPr lang="ru-RU" sz="1100" b="0" dirty="0">
                        <a:solidFill>
                          <a:schemeClr val="tx1"/>
                        </a:solidFill>
                        <a:effectLst/>
                        <a:latin typeface="Times New Roman" pitchFamily="18" charset="0"/>
                        <a:ea typeface="Times New Roman"/>
                        <a:cs typeface="Times New Roman" pitchFamily="18" charset="0"/>
                      </a:endParaRPr>
                    </a:p>
                  </a:txBody>
                  <a:tcPr marL="64552" marR="645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7600579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Лабораторная работа № 6. Население Брестской области</a:t>
            </a:r>
          </a:p>
        </p:txBody>
      </p:sp>
      <p:sp>
        <p:nvSpPr>
          <p:cNvPr id="3" name="Вертикальный текст 2"/>
          <p:cNvSpPr>
            <a:spLocks noGrp="1"/>
          </p:cNvSpPr>
          <p:nvPr>
            <p:ph type="body" orient="vert" idx="14"/>
          </p:nvPr>
        </p:nvSpPr>
        <p:spPr/>
        <p:txBody>
          <a:bodyPr/>
          <a:lstStyle/>
          <a:p>
            <a:r>
              <a:rPr lang="ru-RU" sz="1200" dirty="0"/>
              <a:t>Таблица 6.2</a:t>
            </a:r>
            <a:r>
              <a:rPr lang="ru-RU" sz="1200" b="1" dirty="0"/>
              <a:t> – </a:t>
            </a:r>
            <a:r>
              <a:rPr lang="en-US" sz="1200" dirty="0"/>
              <a:t>C</a:t>
            </a:r>
            <a:r>
              <a:rPr lang="ru-RU" sz="1200" dirty="0" err="1"/>
              <a:t>ельское</a:t>
            </a:r>
            <a:r>
              <a:rPr lang="ru-RU" sz="1200" dirty="0"/>
              <a:t> население Брестской области (по состоянию на 01.01.2015 г.), по [</a:t>
            </a:r>
            <a:r>
              <a:rPr lang="ru-RU" sz="1200" dirty="0">
                <a:hlinkClick r:id="rId2" action="ppaction://hlinksldjump"/>
              </a:rPr>
              <a:t>7</a:t>
            </a:r>
            <a:r>
              <a:rPr lang="ru-RU" sz="1200" dirty="0"/>
              <a:t>]</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949479817"/>
              </p:ext>
            </p:extLst>
          </p:nvPr>
        </p:nvGraphicFramePr>
        <p:xfrm>
          <a:off x="244549" y="1210518"/>
          <a:ext cx="10132827" cy="3291840"/>
        </p:xfrm>
        <a:graphic>
          <a:graphicData uri="http://schemas.openxmlformats.org/drawingml/2006/table">
            <a:tbl>
              <a:tblPr firstRow="1" firstCol="1" lastRow="1" lastCol="1" bandRow="1" bandCol="1">
                <a:tableStyleId>{5C22544A-7EE6-4342-B048-85BDC9FD1C3A}</a:tableStyleId>
              </a:tblPr>
              <a:tblGrid>
                <a:gridCol w="1172209"/>
                <a:gridCol w="943670"/>
                <a:gridCol w="1765005"/>
                <a:gridCol w="1605516"/>
                <a:gridCol w="2307265"/>
                <a:gridCol w="2339162"/>
              </a:tblGrid>
              <a:tr h="0">
                <a:tc>
                  <a:txBody>
                    <a:bodyPr/>
                    <a:lstStyle/>
                    <a:p>
                      <a:pPr algn="ctr">
                        <a:spcAft>
                          <a:spcPts val="0"/>
                        </a:spcAft>
                      </a:pPr>
                      <a:r>
                        <a:rPr lang="ru-RU" sz="1200" dirty="0">
                          <a:solidFill>
                            <a:schemeClr val="bg1"/>
                          </a:solidFill>
                          <a:effectLst/>
                        </a:rPr>
                        <a:t>Район</a:t>
                      </a:r>
                      <a:endParaRPr lang="ru-RU" sz="120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smtClean="0">
                          <a:solidFill>
                            <a:schemeClr val="bg1"/>
                          </a:solidFill>
                          <a:effectLst/>
                        </a:rPr>
                        <a:t>Площадь,</a:t>
                      </a:r>
                      <a:r>
                        <a:rPr lang="en-US" sz="1200" dirty="0" smtClean="0">
                          <a:solidFill>
                            <a:schemeClr val="bg1"/>
                          </a:solidFill>
                          <a:effectLst/>
                        </a:rPr>
                        <a:t/>
                      </a:r>
                      <a:br>
                        <a:rPr lang="en-US" sz="1200" dirty="0" smtClean="0">
                          <a:solidFill>
                            <a:schemeClr val="bg1"/>
                          </a:solidFill>
                          <a:effectLst/>
                        </a:rPr>
                      </a:br>
                      <a:r>
                        <a:rPr lang="ru-RU" sz="1200" dirty="0" smtClean="0">
                          <a:solidFill>
                            <a:schemeClr val="bg1"/>
                          </a:solidFill>
                          <a:effectLst/>
                        </a:rPr>
                        <a:t>тыс</a:t>
                      </a:r>
                      <a:r>
                        <a:rPr lang="ru-RU" sz="1200" dirty="0">
                          <a:solidFill>
                            <a:schemeClr val="bg1"/>
                          </a:solidFill>
                          <a:effectLst/>
                        </a:rPr>
                        <a:t>. км</a:t>
                      </a:r>
                      <a:r>
                        <a:rPr lang="ru-RU" sz="1200" baseline="30000" dirty="0">
                          <a:solidFill>
                            <a:schemeClr val="bg1"/>
                          </a:solidFill>
                          <a:effectLst/>
                        </a:rPr>
                        <a:t>2</a:t>
                      </a:r>
                      <a:endParaRPr lang="ru-RU" sz="120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smtClean="0">
                          <a:solidFill>
                            <a:schemeClr val="bg1"/>
                          </a:solidFill>
                          <a:effectLst/>
                        </a:rPr>
                        <a:t>Сельское</a:t>
                      </a:r>
                      <a:r>
                        <a:rPr lang="en-US" sz="1200" dirty="0" smtClean="0">
                          <a:solidFill>
                            <a:schemeClr val="bg1"/>
                          </a:solidFill>
                          <a:effectLst/>
                        </a:rPr>
                        <a:t> </a:t>
                      </a:r>
                      <a:r>
                        <a:rPr lang="ru-RU" sz="1200" dirty="0" smtClean="0">
                          <a:solidFill>
                            <a:schemeClr val="bg1"/>
                          </a:solidFill>
                          <a:effectLst/>
                        </a:rPr>
                        <a:t>население</a:t>
                      </a:r>
                      <a:r>
                        <a:rPr lang="ru-RU" sz="1200" dirty="0">
                          <a:solidFill>
                            <a:schemeClr val="bg1"/>
                          </a:solidFill>
                          <a:effectLst/>
                        </a:rPr>
                        <a:t>,</a:t>
                      </a:r>
                      <a:br>
                        <a:rPr lang="ru-RU" sz="1200" dirty="0">
                          <a:solidFill>
                            <a:schemeClr val="bg1"/>
                          </a:solidFill>
                          <a:effectLst/>
                        </a:rPr>
                      </a:br>
                      <a:r>
                        <a:rPr lang="ru-RU" sz="1200" dirty="0" smtClean="0">
                          <a:solidFill>
                            <a:schemeClr val="bg1"/>
                          </a:solidFill>
                          <a:effectLst/>
                        </a:rPr>
                        <a:t>тысяч</a:t>
                      </a:r>
                      <a:r>
                        <a:rPr lang="en-US" sz="1200" dirty="0" smtClean="0">
                          <a:solidFill>
                            <a:schemeClr val="bg1"/>
                          </a:solidFill>
                          <a:effectLst/>
                        </a:rPr>
                        <a:t> </a:t>
                      </a:r>
                      <a:r>
                        <a:rPr lang="ru-RU" sz="1200" dirty="0" smtClean="0">
                          <a:solidFill>
                            <a:schemeClr val="bg1"/>
                          </a:solidFill>
                          <a:effectLst/>
                        </a:rPr>
                        <a:t>человек</a:t>
                      </a:r>
                      <a:endParaRPr lang="ru-RU" sz="120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smtClean="0">
                          <a:solidFill>
                            <a:schemeClr val="bg1"/>
                          </a:solidFill>
                          <a:effectLst/>
                        </a:rPr>
                        <a:t>Количество</a:t>
                      </a:r>
                      <a:r>
                        <a:rPr lang="en-US" sz="1200" dirty="0" smtClean="0">
                          <a:solidFill>
                            <a:schemeClr val="bg1"/>
                          </a:solidFill>
                          <a:effectLst/>
                        </a:rPr>
                        <a:t> </a:t>
                      </a:r>
                      <a:r>
                        <a:rPr lang="ru-RU" sz="1200" dirty="0" smtClean="0">
                          <a:solidFill>
                            <a:schemeClr val="bg1"/>
                          </a:solidFill>
                          <a:effectLst/>
                        </a:rPr>
                        <a:t>сельских</a:t>
                      </a:r>
                      <a:r>
                        <a:rPr lang="ru-RU" sz="1200" dirty="0">
                          <a:solidFill>
                            <a:schemeClr val="bg1"/>
                          </a:solidFill>
                          <a:effectLst/>
                        </a:rPr>
                        <a:t/>
                      </a:r>
                      <a:br>
                        <a:rPr lang="ru-RU" sz="1200" dirty="0">
                          <a:solidFill>
                            <a:schemeClr val="bg1"/>
                          </a:solidFill>
                          <a:effectLst/>
                        </a:rPr>
                      </a:br>
                      <a:r>
                        <a:rPr lang="ru-RU" sz="1200" dirty="0">
                          <a:solidFill>
                            <a:schemeClr val="bg1"/>
                          </a:solidFill>
                          <a:effectLst/>
                        </a:rPr>
                        <a:t>поселений</a:t>
                      </a:r>
                      <a:endParaRPr lang="ru-RU" sz="120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a:solidFill>
                            <a:schemeClr val="bg1"/>
                          </a:solidFill>
                          <a:effectLst/>
                        </a:rPr>
                        <a:t>Средний </a:t>
                      </a:r>
                      <a:r>
                        <a:rPr lang="ru-RU" sz="1200" dirty="0" smtClean="0">
                          <a:solidFill>
                            <a:schemeClr val="bg1"/>
                          </a:solidFill>
                          <a:effectLst/>
                        </a:rPr>
                        <a:t>размер</a:t>
                      </a:r>
                      <a:r>
                        <a:rPr lang="en-US" sz="1200" dirty="0" smtClean="0">
                          <a:solidFill>
                            <a:schemeClr val="bg1"/>
                          </a:solidFill>
                          <a:effectLst/>
                        </a:rPr>
                        <a:t> </a:t>
                      </a:r>
                      <a:r>
                        <a:rPr lang="ru-RU" sz="1200" dirty="0" smtClean="0">
                          <a:solidFill>
                            <a:schemeClr val="bg1"/>
                          </a:solidFill>
                          <a:effectLst/>
                        </a:rPr>
                        <a:t>сельского</a:t>
                      </a:r>
                      <a:r>
                        <a:rPr lang="ru-RU" sz="1200" dirty="0">
                          <a:solidFill>
                            <a:schemeClr val="bg1"/>
                          </a:solidFill>
                          <a:effectLst/>
                        </a:rPr>
                        <a:t/>
                      </a:r>
                      <a:br>
                        <a:rPr lang="ru-RU" sz="1200" dirty="0">
                          <a:solidFill>
                            <a:schemeClr val="bg1"/>
                          </a:solidFill>
                          <a:effectLst/>
                        </a:rPr>
                      </a:br>
                      <a:r>
                        <a:rPr lang="ru-RU" sz="1200" dirty="0">
                          <a:solidFill>
                            <a:schemeClr val="bg1"/>
                          </a:solidFill>
                          <a:effectLst/>
                        </a:rPr>
                        <a:t>населенного пункта</a:t>
                      </a:r>
                      <a:r>
                        <a:rPr lang="ru-RU" sz="1200" dirty="0" smtClean="0">
                          <a:solidFill>
                            <a:schemeClr val="bg1"/>
                          </a:solidFill>
                          <a:effectLst/>
                        </a:rPr>
                        <a:t>,</a:t>
                      </a:r>
                      <a:r>
                        <a:rPr lang="en-US" sz="1200" dirty="0" smtClean="0">
                          <a:solidFill>
                            <a:schemeClr val="bg1"/>
                          </a:solidFill>
                          <a:effectLst/>
                        </a:rPr>
                        <a:t> </a:t>
                      </a:r>
                      <a:r>
                        <a:rPr lang="ru-RU" sz="1200" dirty="0" smtClean="0">
                          <a:solidFill>
                            <a:schemeClr val="bg1"/>
                          </a:solidFill>
                          <a:effectLst/>
                        </a:rPr>
                        <a:t>человек</a:t>
                      </a:r>
                      <a:endParaRPr lang="ru-RU" sz="120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a:solidFill>
                            <a:schemeClr val="bg1"/>
                          </a:solidFill>
                          <a:effectLst/>
                        </a:rPr>
                        <a:t>Плотность сельского</a:t>
                      </a:r>
                      <a:br>
                        <a:rPr lang="ru-RU" sz="1200" dirty="0">
                          <a:solidFill>
                            <a:schemeClr val="bg1"/>
                          </a:solidFill>
                          <a:effectLst/>
                        </a:rPr>
                      </a:br>
                      <a:r>
                        <a:rPr lang="ru-RU" sz="1200" dirty="0">
                          <a:solidFill>
                            <a:schemeClr val="bg1"/>
                          </a:solidFill>
                          <a:effectLst/>
                        </a:rPr>
                        <a:t>населения</a:t>
                      </a:r>
                      <a:r>
                        <a:rPr lang="ru-RU" sz="1200" dirty="0" smtClean="0">
                          <a:solidFill>
                            <a:schemeClr val="bg1"/>
                          </a:solidFill>
                          <a:effectLst/>
                        </a:rPr>
                        <a:t>,</a:t>
                      </a:r>
                      <a:r>
                        <a:rPr lang="en-US" sz="1200" dirty="0" smtClean="0">
                          <a:solidFill>
                            <a:schemeClr val="bg1"/>
                          </a:solidFill>
                          <a:effectLst/>
                        </a:rPr>
                        <a:t> </a:t>
                      </a:r>
                      <a:r>
                        <a:rPr lang="ru-RU" sz="1200" dirty="0" smtClean="0">
                          <a:solidFill>
                            <a:schemeClr val="bg1"/>
                          </a:solidFill>
                          <a:effectLst/>
                        </a:rPr>
                        <a:t>человек</a:t>
                      </a:r>
                      <a:r>
                        <a:rPr lang="en-US" sz="1200" dirty="0" smtClean="0">
                          <a:solidFill>
                            <a:schemeClr val="bg1"/>
                          </a:solidFill>
                          <a:effectLst/>
                        </a:rPr>
                        <a:t> </a:t>
                      </a:r>
                      <a:r>
                        <a:rPr lang="ru-RU" sz="1200" dirty="0" smtClean="0">
                          <a:solidFill>
                            <a:schemeClr val="bg1"/>
                          </a:solidFill>
                          <a:effectLst/>
                        </a:rPr>
                        <a:t>на </a:t>
                      </a:r>
                      <a:r>
                        <a:rPr lang="ru-RU" sz="1200" dirty="0">
                          <a:solidFill>
                            <a:schemeClr val="bg1"/>
                          </a:solidFill>
                          <a:effectLst/>
                        </a:rPr>
                        <a:t>км</a:t>
                      </a:r>
                      <a:r>
                        <a:rPr lang="ru-RU" sz="1200" baseline="30000" dirty="0">
                          <a:solidFill>
                            <a:schemeClr val="bg1"/>
                          </a:solidFill>
                          <a:effectLst/>
                        </a:rPr>
                        <a:t>2</a:t>
                      </a:r>
                      <a:endParaRPr lang="ru-RU" sz="120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0">
                <a:tc>
                  <a:txBody>
                    <a:bodyPr/>
                    <a:lstStyle/>
                    <a:p>
                      <a:pPr algn="just">
                        <a:spcAft>
                          <a:spcPts val="0"/>
                        </a:spcAft>
                      </a:pPr>
                      <a:r>
                        <a:rPr lang="ru-RU" sz="1200">
                          <a:solidFill>
                            <a:schemeClr val="tx1"/>
                          </a:solidFill>
                          <a:effectLst/>
                        </a:rPr>
                        <a:t>Барановичский</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2,20</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30,4</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241</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a:solidFill>
                            <a:schemeClr val="tx1"/>
                          </a:solidFill>
                          <a:effectLst/>
                        </a:rPr>
                        <a:t>Березовский</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1,41</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22,1</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110</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a:solidFill>
                            <a:schemeClr val="tx1"/>
                          </a:solidFill>
                          <a:effectLst/>
                        </a:rPr>
                        <a:t>Брестский</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1,54</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39,2</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142</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a:solidFill>
                            <a:schemeClr val="tx1"/>
                          </a:solidFill>
                          <a:effectLst/>
                        </a:rPr>
                        <a:t>Ганцевичский</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1,71</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14,4</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dirty="0">
                          <a:solidFill>
                            <a:schemeClr val="tx1"/>
                          </a:solidFill>
                          <a:effectLst/>
                        </a:rPr>
                        <a:t>36</a:t>
                      </a:r>
                      <a:endParaRPr lang="ru-RU" sz="120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dirty="0">
                          <a:solidFill>
                            <a:schemeClr val="tx1"/>
                          </a:solidFill>
                          <a:effectLst/>
                        </a:rPr>
                        <a:t> </a:t>
                      </a:r>
                      <a:endParaRPr lang="ru-RU" sz="1200"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a:solidFill>
                            <a:schemeClr val="tx1"/>
                          </a:solidFill>
                          <a:effectLst/>
                        </a:rPr>
                        <a:t>Дрогичинский</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1,85</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22,1</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132</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a:solidFill>
                            <a:schemeClr val="tx1"/>
                          </a:solidFill>
                          <a:effectLst/>
                        </a:rPr>
                        <a:t>Жабинковский</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0,68</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11,2</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97</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a:solidFill>
                            <a:schemeClr val="tx1"/>
                          </a:solidFill>
                          <a:effectLst/>
                        </a:rPr>
                        <a:t>Ивановский</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1,55</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23,5</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102</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a:solidFill>
                            <a:schemeClr val="tx1"/>
                          </a:solidFill>
                          <a:effectLst/>
                        </a:rPr>
                        <a:t>Ивацевичский</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2,99</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26,4</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109</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a:solidFill>
                            <a:schemeClr val="tx1"/>
                          </a:solidFill>
                          <a:effectLst/>
                        </a:rPr>
                        <a:t>Каменецкий</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1,68</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22,5</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234</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a:solidFill>
                            <a:schemeClr val="tx1"/>
                          </a:solidFill>
                          <a:effectLst/>
                        </a:rPr>
                        <a:t>Кобринский</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2,01</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33,2</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161</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a:solidFill>
                            <a:schemeClr val="tx1"/>
                          </a:solidFill>
                          <a:effectLst/>
                        </a:rPr>
                        <a:t>Лунинецкий</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2,71</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31,5</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80</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a:solidFill>
                            <a:schemeClr val="tx1"/>
                          </a:solidFill>
                          <a:effectLst/>
                        </a:rPr>
                        <a:t>Ляховичский</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1,35</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15,8</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124</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a:solidFill>
                            <a:schemeClr val="tx1"/>
                          </a:solidFill>
                          <a:effectLst/>
                        </a:rPr>
                        <a:t>Малоритский</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1,36</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12,8</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78</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a:solidFill>
                            <a:schemeClr val="tx1"/>
                          </a:solidFill>
                          <a:effectLst/>
                        </a:rPr>
                        <a:t>Пинский</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3,26</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45,2</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179</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a:solidFill>
                            <a:schemeClr val="tx1"/>
                          </a:solidFill>
                          <a:effectLst/>
                        </a:rPr>
                        <a:t>Пружанский</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2,83</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25,2</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242</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a:solidFill>
                            <a:schemeClr val="tx1"/>
                          </a:solidFill>
                          <a:effectLst/>
                        </a:rPr>
                        <a:t>Столинский</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3,34</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rPr>
                        <a:t>49,8</a:t>
                      </a:r>
                      <a:endParaRPr lang="ru-RU" sz="12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dirty="0">
                          <a:solidFill>
                            <a:schemeClr val="tx1"/>
                          </a:solidFill>
                          <a:effectLst/>
                        </a:rPr>
                        <a:t>95</a:t>
                      </a:r>
                      <a:endParaRPr lang="ru-RU" sz="120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a:solidFill>
                            <a:schemeClr val="tx1"/>
                          </a:solidFill>
                          <a:effectLst/>
                        </a:rPr>
                        <a:t> </a:t>
                      </a:r>
                      <a:endParaRPr lang="ru-RU" sz="120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200" dirty="0">
                          <a:solidFill>
                            <a:schemeClr val="tx1"/>
                          </a:solidFill>
                          <a:effectLst/>
                        </a:rPr>
                        <a:t> </a:t>
                      </a:r>
                      <a:endParaRPr lang="ru-RU" sz="1200"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Прямоугольник 4"/>
          <p:cNvSpPr/>
          <p:nvPr/>
        </p:nvSpPr>
        <p:spPr>
          <a:xfrm>
            <a:off x="85060" y="4546479"/>
            <a:ext cx="10409275" cy="2108269"/>
          </a:xfrm>
          <a:prstGeom prst="rect">
            <a:avLst/>
          </a:prstGeom>
        </p:spPr>
        <p:txBody>
          <a:bodyPr wrap="square">
            <a:spAutoFit/>
          </a:bodyPr>
          <a:lstStyle/>
          <a:p>
            <a:pPr indent="361950" algn="just"/>
            <a:r>
              <a:rPr lang="ru-RU" sz="1400" b="1" dirty="0">
                <a:latin typeface="Times New Roman" pitchFamily="18" charset="0"/>
                <a:cs typeface="Times New Roman" pitchFamily="18" charset="0"/>
              </a:rPr>
              <a:t>Задание 6.2. </a:t>
            </a:r>
            <a:r>
              <a:rPr lang="ru-RU" sz="1400" u="sng" dirty="0">
                <a:latin typeface="Times New Roman" pitchFamily="18" charset="0"/>
                <a:cs typeface="Times New Roman" pitchFamily="18" charset="0"/>
              </a:rPr>
              <a:t>По данным переписи населения 2009-го года составить половозрастные пирамиды всего населения области, а также ее городского и сельского населения.</a:t>
            </a:r>
            <a:endParaRPr lang="ru-RU" sz="1400" dirty="0">
              <a:latin typeface="Times New Roman" pitchFamily="18" charset="0"/>
              <a:cs typeface="Times New Roman" pitchFamily="18" charset="0"/>
            </a:endParaRPr>
          </a:p>
          <a:p>
            <a:pPr indent="361950" algn="just">
              <a:spcBef>
                <a:spcPts val="600"/>
              </a:spcBef>
            </a:pPr>
            <a:r>
              <a:rPr lang="ru-RU" sz="1400" dirty="0">
                <a:latin typeface="Times New Roman" pitchFamily="18" charset="0"/>
                <a:cs typeface="Times New Roman" pitchFamily="18" charset="0"/>
              </a:rPr>
              <a:t>Задание выполняется на основе данных о численности населения области, представленных в </a:t>
            </a:r>
            <a:r>
              <a:rPr lang="ru-RU" sz="1400" dirty="0">
                <a:latin typeface="Times New Roman" pitchFamily="18" charset="0"/>
                <a:cs typeface="Times New Roman" pitchFamily="18" charset="0"/>
                <a:hlinkClick r:id="rId3" action="ppaction://hlinksldjump"/>
              </a:rPr>
              <a:t>таблице 6.3</a:t>
            </a:r>
            <a:r>
              <a:rPr lang="ru-RU" sz="1400" dirty="0">
                <a:latin typeface="Times New Roman" pitchFamily="18" charset="0"/>
                <a:cs typeface="Times New Roman" pitchFamily="18" charset="0"/>
              </a:rPr>
              <a:t>. В качестве образца при построении рекомендуется взять половозрастные пирамиды, отражающие половозрастной состав населения Республики Беларусь (карты «Состав населения по полу и возрасту» [</a:t>
            </a:r>
            <a:r>
              <a:rPr lang="ru-RU" sz="1400" dirty="0">
                <a:latin typeface="Times New Roman" pitchFamily="18" charset="0"/>
                <a:cs typeface="Times New Roman" pitchFamily="18" charset="0"/>
                <a:hlinkClick r:id="rId2" action="ppaction://hlinksldjump"/>
              </a:rPr>
              <a:t>1, с. 182</a:t>
            </a:r>
            <a:r>
              <a:rPr lang="ru-RU" sz="1400" dirty="0">
                <a:latin typeface="Times New Roman" pitchFamily="18" charset="0"/>
                <a:cs typeface="Times New Roman" pitchFamily="18" charset="0"/>
              </a:rPr>
              <a:t>]).</a:t>
            </a:r>
          </a:p>
          <a:p>
            <a:pPr indent="361950" algn="just"/>
            <a:r>
              <a:rPr lang="ru-RU" sz="1400" dirty="0">
                <a:latin typeface="Times New Roman" pitchFamily="18" charset="0"/>
                <a:cs typeface="Times New Roman" pitchFamily="18" charset="0"/>
              </a:rPr>
              <a:t>Особо на пирамиде отметить возрастные группы, относящиеся к трудоспособному населению (трудоспособное население образуют мужчины в возрасте 16–59 лет и женщины в возрасте 16–54 лет, по данным переписи населения 2009 года это </a:t>
            </a: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433</a:t>
            </a:r>
            <a:r>
              <a:rPr lang="ru-RU" sz="1400" dirty="0">
                <a:latin typeface="Times New Roman" pitchFamily="18" charset="0"/>
                <a:cs typeface="Times New Roman" pitchFamily="18" charset="0"/>
              </a:rPr>
              <a:t> 299 мужчин и 402 653 женщины</a:t>
            </a:r>
            <a:r>
              <a:rPr lang="ru-RU" sz="1400"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pPr indent="361950" algn="just"/>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8990063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Лабораторная работа № 6. Население Брестской области</a:t>
            </a:r>
          </a:p>
        </p:txBody>
      </p:sp>
      <p:sp>
        <p:nvSpPr>
          <p:cNvPr id="3" name="Вертикальный текст 2"/>
          <p:cNvSpPr>
            <a:spLocks noGrp="1"/>
          </p:cNvSpPr>
          <p:nvPr>
            <p:ph type="body" orient="vert" idx="14"/>
          </p:nvPr>
        </p:nvSpPr>
        <p:spPr/>
        <p:txBody>
          <a:bodyPr/>
          <a:lstStyle/>
          <a:p>
            <a:r>
              <a:rPr lang="ru-RU" sz="1200" dirty="0"/>
              <a:t>Таблица 6.3</a:t>
            </a:r>
            <a:r>
              <a:rPr lang="ru-RU" sz="1200" b="1" dirty="0"/>
              <a:t> – </a:t>
            </a:r>
            <a:r>
              <a:rPr lang="ru-RU" sz="1200" dirty="0"/>
              <a:t>Половозрастная структура населения Брестской области</a:t>
            </a:r>
            <a:r>
              <a:rPr lang="en-US" sz="1200" dirty="0"/>
              <a:t> </a:t>
            </a:r>
            <a:r>
              <a:rPr lang="ru-RU" sz="1200" dirty="0"/>
              <a:t>(по данным переписи населения 2009 г.)</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097250457"/>
              </p:ext>
            </p:extLst>
          </p:nvPr>
        </p:nvGraphicFramePr>
        <p:xfrm>
          <a:off x="2445546" y="1193505"/>
          <a:ext cx="5724523" cy="4206240"/>
        </p:xfrm>
        <a:graphic>
          <a:graphicData uri="http://schemas.openxmlformats.org/drawingml/2006/table">
            <a:tbl>
              <a:tblPr firstRow="1" firstCol="1" lastRow="1" lastCol="1" bandRow="1" bandCol="1">
                <a:tableStyleId>{5C22544A-7EE6-4342-B048-85BDC9FD1C3A}</a:tableStyleId>
              </a:tblPr>
              <a:tblGrid>
                <a:gridCol w="817349"/>
                <a:gridCol w="817349"/>
                <a:gridCol w="817965"/>
                <a:gridCol w="817965"/>
                <a:gridCol w="817965"/>
                <a:gridCol w="817965"/>
                <a:gridCol w="817965"/>
              </a:tblGrid>
              <a:tr h="0">
                <a:tc rowSpan="2">
                  <a:txBody>
                    <a:bodyPr/>
                    <a:lstStyle/>
                    <a:p>
                      <a:pPr algn="ctr">
                        <a:spcAft>
                          <a:spcPts val="0"/>
                        </a:spcAft>
                      </a:pPr>
                      <a:r>
                        <a:rPr lang="ru-RU" sz="1200" dirty="0">
                          <a:solidFill>
                            <a:schemeClr val="bg1"/>
                          </a:solidFill>
                          <a:effectLst/>
                          <a:latin typeface="Times New Roman" pitchFamily="18" charset="0"/>
                          <a:cs typeface="Times New Roman" pitchFamily="18" charset="0"/>
                        </a:rPr>
                        <a:t>Возраст,</a:t>
                      </a:r>
                      <a:br>
                        <a:rPr lang="ru-RU" sz="1200" dirty="0">
                          <a:solidFill>
                            <a:schemeClr val="bg1"/>
                          </a:solidFill>
                          <a:effectLst/>
                          <a:latin typeface="Times New Roman" pitchFamily="18" charset="0"/>
                          <a:cs typeface="Times New Roman" pitchFamily="18" charset="0"/>
                        </a:rPr>
                      </a:br>
                      <a:r>
                        <a:rPr lang="ru-RU" sz="1200" dirty="0">
                          <a:solidFill>
                            <a:schemeClr val="bg1"/>
                          </a:solidFill>
                          <a:effectLst/>
                          <a:latin typeface="Times New Roman" pitchFamily="18" charset="0"/>
                          <a:cs typeface="Times New Roman" pitchFamily="18" charset="0"/>
                        </a:rPr>
                        <a:t>лет</a:t>
                      </a:r>
                      <a:endParaRPr lang="ru-RU" sz="120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gridSpan="2">
                  <a:txBody>
                    <a:bodyPr/>
                    <a:lstStyle/>
                    <a:p>
                      <a:pPr algn="ctr">
                        <a:spcAft>
                          <a:spcPts val="0"/>
                        </a:spcAft>
                      </a:pPr>
                      <a:r>
                        <a:rPr lang="ru-RU" sz="1200">
                          <a:solidFill>
                            <a:schemeClr val="bg1"/>
                          </a:solidFill>
                          <a:effectLst/>
                          <a:latin typeface="Times New Roman" pitchFamily="18" charset="0"/>
                          <a:cs typeface="Times New Roman" pitchFamily="18" charset="0"/>
                        </a:rPr>
                        <a:t>Все население</a:t>
                      </a:r>
                      <a:endParaRPr lang="ru-RU" sz="120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ru-RU"/>
                    </a:p>
                  </a:txBody>
                  <a:tcPr/>
                </a:tc>
                <a:tc gridSpan="2">
                  <a:txBody>
                    <a:bodyPr/>
                    <a:lstStyle/>
                    <a:p>
                      <a:pPr algn="ctr">
                        <a:spcAft>
                          <a:spcPts val="0"/>
                        </a:spcAft>
                      </a:pPr>
                      <a:r>
                        <a:rPr lang="ru-RU" sz="1200">
                          <a:solidFill>
                            <a:schemeClr val="bg1"/>
                          </a:solidFill>
                          <a:effectLst/>
                          <a:latin typeface="Times New Roman" pitchFamily="18" charset="0"/>
                          <a:cs typeface="Times New Roman" pitchFamily="18" charset="0"/>
                        </a:rPr>
                        <a:t>Городское население</a:t>
                      </a:r>
                      <a:endParaRPr lang="ru-RU" sz="120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ru-RU"/>
                    </a:p>
                  </a:txBody>
                  <a:tcPr/>
                </a:tc>
                <a:tc gridSpan="2">
                  <a:txBody>
                    <a:bodyPr/>
                    <a:lstStyle/>
                    <a:p>
                      <a:pPr algn="ctr">
                        <a:spcAft>
                          <a:spcPts val="0"/>
                        </a:spcAft>
                      </a:pPr>
                      <a:r>
                        <a:rPr lang="ru-RU" sz="1200">
                          <a:solidFill>
                            <a:schemeClr val="bg1"/>
                          </a:solidFill>
                          <a:effectLst/>
                          <a:latin typeface="Times New Roman" pitchFamily="18" charset="0"/>
                          <a:cs typeface="Times New Roman" pitchFamily="18" charset="0"/>
                        </a:rPr>
                        <a:t>Сельское население</a:t>
                      </a:r>
                      <a:endParaRPr lang="ru-RU" sz="120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ru-RU"/>
                    </a:p>
                  </a:txBody>
                  <a:tcPr/>
                </a:tc>
              </a:tr>
              <a:tr h="0">
                <a:tc vMerge="1">
                  <a:txBody>
                    <a:bodyPr/>
                    <a:lstStyle/>
                    <a:p>
                      <a:endParaRPr lang="ru-RU"/>
                    </a:p>
                  </a:txBody>
                  <a:tcPr/>
                </a:tc>
                <a:tc>
                  <a:txBody>
                    <a:bodyPr/>
                    <a:lstStyle/>
                    <a:p>
                      <a:pPr algn="ctr">
                        <a:spcAft>
                          <a:spcPts val="0"/>
                        </a:spcAft>
                      </a:pPr>
                      <a:r>
                        <a:rPr lang="ru-RU" sz="1200" dirty="0">
                          <a:solidFill>
                            <a:schemeClr val="bg1"/>
                          </a:solidFill>
                          <a:effectLst/>
                          <a:latin typeface="Times New Roman" pitchFamily="18" charset="0"/>
                          <a:cs typeface="Times New Roman" pitchFamily="18" charset="0"/>
                        </a:rPr>
                        <a:t>мужчины</a:t>
                      </a:r>
                      <a:endParaRPr lang="ru-RU" sz="120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a:solidFill>
                            <a:schemeClr val="bg1"/>
                          </a:solidFill>
                          <a:effectLst/>
                          <a:latin typeface="Times New Roman" pitchFamily="18" charset="0"/>
                          <a:cs typeface="Times New Roman" pitchFamily="18" charset="0"/>
                        </a:rPr>
                        <a:t>женщины</a:t>
                      </a:r>
                      <a:endParaRPr lang="ru-RU" sz="120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a:solidFill>
                            <a:schemeClr val="bg1"/>
                          </a:solidFill>
                          <a:effectLst/>
                          <a:latin typeface="Times New Roman" pitchFamily="18" charset="0"/>
                          <a:cs typeface="Times New Roman" pitchFamily="18" charset="0"/>
                        </a:rPr>
                        <a:t>мужчины</a:t>
                      </a:r>
                      <a:endParaRPr lang="ru-RU" sz="120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a:solidFill>
                            <a:schemeClr val="bg1"/>
                          </a:solidFill>
                          <a:effectLst/>
                          <a:latin typeface="Times New Roman" pitchFamily="18" charset="0"/>
                          <a:cs typeface="Times New Roman" pitchFamily="18" charset="0"/>
                        </a:rPr>
                        <a:t>женщины</a:t>
                      </a:r>
                      <a:endParaRPr lang="ru-RU" sz="120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a:solidFill>
                            <a:schemeClr val="bg1"/>
                          </a:solidFill>
                          <a:effectLst/>
                          <a:latin typeface="Times New Roman" pitchFamily="18" charset="0"/>
                          <a:cs typeface="Times New Roman" pitchFamily="18" charset="0"/>
                        </a:rPr>
                        <a:t>мужчины</a:t>
                      </a:r>
                      <a:endParaRPr lang="ru-RU" sz="120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dirty="0">
                          <a:solidFill>
                            <a:schemeClr val="bg1"/>
                          </a:solidFill>
                          <a:effectLst/>
                          <a:latin typeface="Times New Roman" pitchFamily="18" charset="0"/>
                          <a:cs typeface="Times New Roman" pitchFamily="18" charset="0"/>
                        </a:rPr>
                        <a:t>женщины</a:t>
                      </a:r>
                      <a:endParaRPr lang="ru-RU" sz="120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0–4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40 460</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38 566</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27 350</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26 285</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13 110</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12 281</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5–9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37 547</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35 692</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24 685</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23 271</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12 862</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12 421</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10–14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40 449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38 164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25 174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23 568</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15 275</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14 596</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15–19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48 062</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44 645</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34 713</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33 616</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13 349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11 029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20–24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52 887</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49 159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37 639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36 682</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15 248</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12 477</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25–29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dirty="0">
                          <a:solidFill>
                            <a:schemeClr val="tx1"/>
                          </a:solidFill>
                          <a:effectLst/>
                          <a:latin typeface="Times New Roman" pitchFamily="18" charset="0"/>
                          <a:cs typeface="Times New Roman" pitchFamily="18" charset="0"/>
                        </a:rPr>
                        <a:t>52 201</a:t>
                      </a:r>
                      <a:endParaRPr lang="ru-RU" sz="1200" dirty="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51 156</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38 039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38 647</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14 162</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12 509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30–34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49 308</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49 977</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34 602</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35 943</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14 706</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14 034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35–39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48 570</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50 805</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31 968</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35 549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16 602</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15 256</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40–44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47 809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50 394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30 537</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35 170</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17 272</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15 224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45–49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53 916</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57 781</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35 067</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41 308</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18 849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16 473</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50–54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51 049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57 655</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33 068</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40 706</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17 981</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16 949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55–59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38 834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47 451</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25 410</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32 909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13 424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14 542</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60–64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28 609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37 481</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18 151</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24 291</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10 458</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13 190</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65–69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21 133</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32 429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11 630</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17 191</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9 503</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15 238</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70–74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18 975</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36 779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9 239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17 184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9 736</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19 595</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75–79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14 744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33 214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5 756</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13 377</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8 988</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19 837</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80–84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8 414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23 053</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3 754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10 003</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a:solidFill>
                            <a:schemeClr val="tx1"/>
                          </a:solidFill>
                          <a:effectLst/>
                          <a:latin typeface="Times New Roman" pitchFamily="18" charset="0"/>
                          <a:cs typeface="Times New Roman" pitchFamily="18" charset="0"/>
                        </a:rPr>
                        <a:t>4</a:t>
                      </a:r>
                      <a:r>
                        <a:rPr lang="en-US" sz="1200">
                          <a:solidFill>
                            <a:schemeClr val="tx1"/>
                          </a:solidFill>
                          <a:effectLst/>
                          <a:latin typeface="Times New Roman" pitchFamily="18" charset="0"/>
                          <a:cs typeface="Times New Roman" pitchFamily="18" charset="0"/>
                        </a:rPr>
                        <a:t> 660</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13 050</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en-US" sz="1200">
                          <a:solidFill>
                            <a:schemeClr val="tx1"/>
                          </a:solidFill>
                          <a:effectLst/>
                          <a:latin typeface="Times New Roman" pitchFamily="18" charset="0"/>
                          <a:cs typeface="Times New Roman" pitchFamily="18" charset="0"/>
                        </a:rPr>
                        <a:t>85</a:t>
                      </a:r>
                      <a:r>
                        <a:rPr lang="ru-RU" sz="1200">
                          <a:solidFill>
                            <a:schemeClr val="tx1"/>
                          </a:solidFill>
                          <a:effectLst/>
                          <a:latin typeface="Times New Roman" pitchFamily="18" charset="0"/>
                          <a:cs typeface="Times New Roman" pitchFamily="18" charset="0"/>
                        </a:rPr>
                        <a:t>–</a:t>
                      </a:r>
                      <a:r>
                        <a:rPr lang="en-US" sz="1200">
                          <a:solidFill>
                            <a:schemeClr val="tx1"/>
                          </a:solidFill>
                          <a:effectLst/>
                          <a:latin typeface="Times New Roman" pitchFamily="18" charset="0"/>
                          <a:cs typeface="Times New Roman" pitchFamily="18" charset="0"/>
                        </a:rPr>
                        <a:t>89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2 682</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8 696</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1 170</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3 821</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1 512</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4 875</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en-US" sz="1200">
                          <a:solidFill>
                            <a:schemeClr val="tx1"/>
                          </a:solidFill>
                          <a:effectLst/>
                          <a:latin typeface="Times New Roman" pitchFamily="18" charset="0"/>
                          <a:cs typeface="Times New Roman" pitchFamily="18" charset="0"/>
                        </a:rPr>
                        <a:t>90</a:t>
                      </a:r>
                      <a:r>
                        <a:rPr lang="ru-RU" sz="1200">
                          <a:solidFill>
                            <a:schemeClr val="tx1"/>
                          </a:solidFill>
                          <a:effectLst/>
                          <a:latin typeface="Times New Roman" pitchFamily="18" charset="0"/>
                          <a:cs typeface="Times New Roman" pitchFamily="18" charset="0"/>
                        </a:rPr>
                        <a:t>–</a:t>
                      </a:r>
                      <a:r>
                        <a:rPr lang="en-US" sz="1200">
                          <a:solidFill>
                            <a:schemeClr val="tx1"/>
                          </a:solidFill>
                          <a:effectLst/>
                          <a:latin typeface="Times New Roman" pitchFamily="18" charset="0"/>
                          <a:cs typeface="Times New Roman" pitchFamily="18" charset="0"/>
                        </a:rPr>
                        <a:t>94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420</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1 406</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211</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612</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209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794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en-US" sz="1200">
                          <a:solidFill>
                            <a:schemeClr val="tx1"/>
                          </a:solidFill>
                          <a:effectLst/>
                          <a:latin typeface="Times New Roman" pitchFamily="18" charset="0"/>
                          <a:cs typeface="Times New Roman" pitchFamily="18" charset="0"/>
                        </a:rPr>
                        <a:t>95</a:t>
                      </a:r>
                      <a:r>
                        <a:rPr lang="ru-RU" sz="1200">
                          <a:solidFill>
                            <a:schemeClr val="tx1"/>
                          </a:solidFill>
                          <a:effectLst/>
                          <a:latin typeface="Times New Roman" pitchFamily="18" charset="0"/>
                          <a:cs typeface="Times New Roman" pitchFamily="18" charset="0"/>
                        </a:rPr>
                        <a:t>–</a:t>
                      </a:r>
                      <a:r>
                        <a:rPr lang="en-US" sz="1200">
                          <a:solidFill>
                            <a:schemeClr val="tx1"/>
                          </a:solidFill>
                          <a:effectLst/>
                          <a:latin typeface="Times New Roman" pitchFamily="18" charset="0"/>
                          <a:cs typeface="Times New Roman" pitchFamily="18" charset="0"/>
                        </a:rPr>
                        <a:t>99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83</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423</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34</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183</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49</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240</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a:solidFill>
                            <a:schemeClr val="tx1"/>
                          </a:solidFill>
                          <a:effectLst/>
                          <a:latin typeface="Times New Roman" pitchFamily="18" charset="0"/>
                          <a:cs typeface="Times New Roman" pitchFamily="18" charset="0"/>
                        </a:rPr>
                        <a:t>≥</a:t>
                      </a:r>
                      <a:r>
                        <a:rPr lang="en-US" sz="1200">
                          <a:solidFill>
                            <a:schemeClr val="tx1"/>
                          </a:solidFill>
                          <a:effectLst/>
                          <a:latin typeface="Times New Roman" pitchFamily="18" charset="0"/>
                          <a:cs typeface="Times New Roman" pitchFamily="18" charset="0"/>
                        </a:rPr>
                        <a:t>100</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18</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dirty="0">
                          <a:solidFill>
                            <a:schemeClr val="tx1"/>
                          </a:solidFill>
                          <a:effectLst/>
                          <a:latin typeface="Times New Roman" pitchFamily="18" charset="0"/>
                          <a:cs typeface="Times New Roman" pitchFamily="18" charset="0"/>
                        </a:rPr>
                        <a:t>70</a:t>
                      </a:r>
                      <a:endParaRPr lang="ru-RU" sz="1200" dirty="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11</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30</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a:solidFill>
                            <a:schemeClr val="tx1"/>
                          </a:solidFill>
                          <a:effectLst/>
                          <a:latin typeface="Times New Roman" pitchFamily="18" charset="0"/>
                          <a:cs typeface="Times New Roman" pitchFamily="18" charset="0"/>
                        </a:rPr>
                        <a:t>7</a:t>
                      </a:r>
                      <a:endParaRPr lang="ru-RU" sz="120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dirty="0">
                          <a:solidFill>
                            <a:schemeClr val="tx1"/>
                          </a:solidFill>
                          <a:effectLst/>
                          <a:latin typeface="Times New Roman" pitchFamily="18" charset="0"/>
                          <a:cs typeface="Times New Roman" pitchFamily="18" charset="0"/>
                        </a:rPr>
                        <a:t>40</a:t>
                      </a:r>
                      <a:endParaRPr lang="ru-RU" sz="1200" dirty="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577060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Лабораторная работа № 6. Население Брестской области</a:t>
            </a:r>
          </a:p>
        </p:txBody>
      </p:sp>
      <p:sp>
        <p:nvSpPr>
          <p:cNvPr id="3" name="Вертикальный текст 2"/>
          <p:cNvSpPr>
            <a:spLocks noGrp="1"/>
          </p:cNvSpPr>
          <p:nvPr>
            <p:ph type="body" orient="vert" idx="14"/>
          </p:nvPr>
        </p:nvSpPr>
        <p:spPr/>
        <p:txBody>
          <a:bodyPr/>
          <a:lstStyle/>
          <a:p>
            <a:pPr indent="361950" algn="just">
              <a:lnSpc>
                <a:spcPct val="100000"/>
              </a:lnSpc>
              <a:spcBef>
                <a:spcPts val="600"/>
              </a:spcBef>
            </a:pPr>
            <a:r>
              <a:rPr lang="ru-RU" b="1" dirty="0"/>
              <a:t>Задание 6.3. </a:t>
            </a:r>
            <a:r>
              <a:rPr lang="ru-RU" u="sng" dirty="0"/>
              <a:t>Составить круговую диаграмму «Численность занятого населения Брестской области по видам </a:t>
            </a:r>
            <a:r>
              <a:rPr lang="en-US" u="sng" dirty="0" smtClean="0"/>
              <a:t/>
            </a:r>
            <a:br>
              <a:rPr lang="en-US" u="sng" dirty="0" smtClean="0"/>
            </a:br>
            <a:r>
              <a:rPr lang="ru-RU" u="sng" dirty="0" smtClean="0"/>
              <a:t>экономической </a:t>
            </a:r>
            <a:r>
              <a:rPr lang="ru-RU" u="sng" dirty="0" err="1"/>
              <a:t>деяельности</a:t>
            </a:r>
            <a:r>
              <a:rPr lang="ru-RU" u="sng" dirty="0"/>
              <a:t>».</a:t>
            </a:r>
            <a:endParaRPr lang="ru-RU" dirty="0"/>
          </a:p>
          <a:p>
            <a:pPr indent="361950" algn="just">
              <a:lnSpc>
                <a:spcPct val="100000"/>
              </a:lnSpc>
              <a:spcBef>
                <a:spcPts val="600"/>
              </a:spcBef>
            </a:pPr>
            <a:r>
              <a:rPr lang="ru-RU" dirty="0"/>
              <a:t>Задание выполняется на основе данных о численности занятого населения по отдельным отраслям в среднем за 2014 год [</a:t>
            </a:r>
            <a:r>
              <a:rPr lang="be-BY" dirty="0">
                <a:hlinkClick r:id="rId2" action="ppaction://hlinksldjump"/>
              </a:rPr>
              <a:t>7</a:t>
            </a:r>
            <a:r>
              <a:rPr lang="ru-RU" dirty="0"/>
              <a:t>]: сельское хозяйство, охота и лесное хозяйство ‒ 86,6 тыс. человек, промышленность – 145,6, производство и распределение электроэнергии, газа и воды ‒ 15,4, строительство – 48,2, торговля, ремонт автомобилей, бытовых изделий и предметов личного пользования ‒ 82,1, гостиницы и рестораны ‒ 11,9, транспорт и связь ‒ 53,4, операции с недвижимым имуществом, аренда и предоставление услуг потребителям ‒ 28,8, образование ‒ 62,6, здравоохранение ‒ 45,2, предоставление коммунальных, социальных и персональных услуг ‒ 23,2 тыс. человек; всего в экономике – 623,3 тыс. человек.</a:t>
            </a:r>
          </a:p>
          <a:p>
            <a:pPr indent="361950">
              <a:lnSpc>
                <a:spcPct val="100000"/>
              </a:lnSpc>
              <a:spcBef>
                <a:spcPts val="600"/>
              </a:spcBef>
            </a:pPr>
            <a:r>
              <a:rPr lang="ru-RU" b="1" dirty="0" smtClean="0"/>
              <a:t>Отчетность</a:t>
            </a:r>
            <a:r>
              <a:rPr lang="ru-RU" b="1" dirty="0"/>
              <a:t>:</a:t>
            </a:r>
            <a:r>
              <a:rPr lang="ru-RU" dirty="0"/>
              <a:t> защита лабораторной работы индивидуально каждым студентом.</a:t>
            </a:r>
          </a:p>
          <a:p>
            <a:endParaRPr lang="ru-RU" dirty="0"/>
          </a:p>
        </p:txBody>
      </p:sp>
    </p:spTree>
    <p:extLst>
      <p:ext uri="{BB962C8B-B14F-4D97-AF65-F5344CB8AC3E}">
        <p14:creationId xmlns:p14="http://schemas.microsoft.com/office/powerpoint/2010/main" val="42387199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Лабораторная работа № 7. Промышленность и строительство </a:t>
            </a:r>
            <a:r>
              <a:rPr lang="ru-RU" dirty="0" smtClean="0"/>
              <a:t/>
            </a:r>
            <a:br>
              <a:rPr lang="ru-RU" dirty="0" smtClean="0"/>
            </a:br>
            <a:r>
              <a:rPr lang="ru-RU" dirty="0" smtClean="0"/>
              <a:t>на </a:t>
            </a:r>
            <a:r>
              <a:rPr lang="ru-RU" dirty="0"/>
              <a:t>территории Брестской области</a:t>
            </a:r>
          </a:p>
        </p:txBody>
      </p:sp>
      <p:sp>
        <p:nvSpPr>
          <p:cNvPr id="3" name="Вертикальный текст 2"/>
          <p:cNvSpPr>
            <a:spLocks noGrp="1"/>
          </p:cNvSpPr>
          <p:nvPr>
            <p:ph type="body" orient="vert" idx="14"/>
          </p:nvPr>
        </p:nvSpPr>
        <p:spPr/>
        <p:txBody>
          <a:bodyPr/>
          <a:lstStyle/>
          <a:p>
            <a:pPr indent="361950" algn="just">
              <a:lnSpc>
                <a:spcPct val="100000"/>
              </a:lnSpc>
              <a:spcBef>
                <a:spcPts val="600"/>
              </a:spcBef>
            </a:pPr>
            <a:r>
              <a:rPr lang="ru-RU" b="1" dirty="0"/>
              <a:t>Вопросы для самоподготовки и обсуждения:</a:t>
            </a:r>
            <a:r>
              <a:rPr lang="ru-RU" dirty="0"/>
              <a:t> </a:t>
            </a:r>
          </a:p>
          <a:p>
            <a:pPr indent="361950" algn="just">
              <a:lnSpc>
                <a:spcPct val="100000"/>
              </a:lnSpc>
              <a:spcBef>
                <a:spcPts val="600"/>
              </a:spcBef>
            </a:pPr>
            <a:r>
              <a:rPr lang="ru-RU" i="1" dirty="0"/>
              <a:t>1. Пищевая, мукомольно-крупяная и комбикормовая промышленность. 2. Машиностроение и металлообработка. 3. Лесная и деревообрабатывающая промышленность. 4. Электроэнергетика. 5. Промышленность строительных материалов. 6. Легкая промышленность. 7. Химическая и нефтехимическая промышленность. 8. Топливная промышленность.</a:t>
            </a:r>
            <a:endParaRPr lang="ru-RU" dirty="0"/>
          </a:p>
          <a:p>
            <a:pPr indent="361950" algn="just">
              <a:lnSpc>
                <a:spcPct val="100000"/>
              </a:lnSpc>
              <a:spcBef>
                <a:spcPts val="600"/>
              </a:spcBef>
            </a:pPr>
            <a:r>
              <a:rPr lang="ru-RU" b="1" dirty="0"/>
              <a:t>Оборудование:</a:t>
            </a:r>
            <a:r>
              <a:rPr lang="ru-RU" dirty="0"/>
              <a:t> контурная карта Брестской области, Национальный атлас Беларуси [</a:t>
            </a:r>
            <a:r>
              <a:rPr lang="ru-RU" dirty="0">
                <a:hlinkClick r:id="rId2" action="ppaction://hlinksldjump"/>
              </a:rPr>
              <a:t>1</a:t>
            </a:r>
            <a:r>
              <a:rPr lang="ru-RU" dirty="0"/>
              <a:t>].</a:t>
            </a:r>
          </a:p>
          <a:p>
            <a:pPr indent="361950" algn="just">
              <a:lnSpc>
                <a:spcPct val="100000"/>
              </a:lnSpc>
              <a:spcBef>
                <a:spcPts val="600"/>
              </a:spcBef>
            </a:pPr>
            <a:r>
              <a:rPr lang="ru-RU" b="1" dirty="0"/>
              <a:t>Задание 7.1. </a:t>
            </a:r>
            <a:r>
              <a:rPr lang="ru-RU" u="sng" dirty="0"/>
              <a:t>Составить карту-схему «Промышленность </a:t>
            </a:r>
            <a:r>
              <a:rPr lang="ru-RU" u="sng" dirty="0" smtClean="0"/>
              <a:t>Брестской</a:t>
            </a:r>
            <a:r>
              <a:rPr lang="en-US" u="sng" dirty="0" smtClean="0"/>
              <a:t> </a:t>
            </a:r>
            <a:r>
              <a:rPr lang="ru-RU" u="sng" dirty="0" smtClean="0"/>
              <a:t>области</a:t>
            </a:r>
            <a:r>
              <a:rPr lang="ru-RU" u="sng" dirty="0"/>
              <a:t>».</a:t>
            </a:r>
            <a:endParaRPr lang="ru-RU" dirty="0"/>
          </a:p>
          <a:p>
            <a:pPr indent="361950" algn="just">
              <a:lnSpc>
                <a:spcPct val="100000"/>
              </a:lnSpc>
              <a:spcBef>
                <a:spcPts val="600"/>
              </a:spcBef>
            </a:pPr>
            <a:r>
              <a:rPr lang="ru-RU" dirty="0"/>
              <a:t>Задание выполняется на основе номенклатурного списка основных промышленных предприятий области (</a:t>
            </a:r>
            <a:r>
              <a:rPr lang="ru-RU" dirty="0">
                <a:hlinkClick r:id="rId3" action="ppaction://hlinksldjump"/>
              </a:rPr>
              <a:t>Приложение В</a:t>
            </a:r>
            <a:r>
              <a:rPr lang="ru-RU" dirty="0"/>
              <a:t>). Для каждого промышленного центра устанавливается отраслевая структура промышленности. Для этого производится подсчет предприятий каждой отрасли и </a:t>
            </a:r>
            <a:r>
              <a:rPr lang="ru-RU" dirty="0" err="1"/>
              <a:t>подотрасли</a:t>
            </a:r>
            <a:r>
              <a:rPr lang="ru-RU" dirty="0"/>
              <a:t> промышленности в его пределах.</a:t>
            </a:r>
          </a:p>
          <a:p>
            <a:pPr indent="361950" algn="just">
              <a:lnSpc>
                <a:spcPct val="100000"/>
              </a:lnSpc>
              <a:spcBef>
                <a:spcPts val="600"/>
              </a:spcBef>
            </a:pPr>
            <a:r>
              <a:rPr lang="ru-RU" dirty="0"/>
              <a:t>Затем производится расчет величины и структуры диаграммного значка каждого промышленного центра. Рекомендуется использовать круговые диаграммы, величина которых зависит от количества предприятий, а внутренняя структура от доли предприятий каждой отдельной отрасли или </a:t>
            </a:r>
            <a:r>
              <a:rPr lang="ru-RU" dirty="0" err="1"/>
              <a:t>подотрасли</a:t>
            </a:r>
            <a:r>
              <a:rPr lang="ru-RU" dirty="0"/>
              <a:t> от общего числа предприятий промышленного центра. Сектора отдельных отраслей промышленности рекомендуется показывать общепринятыми цветами [</a:t>
            </a:r>
            <a:r>
              <a:rPr lang="ru-RU" dirty="0">
                <a:hlinkClick r:id="rId2" action="ppaction://hlinksldjump"/>
              </a:rPr>
              <a:t>1, с. 188</a:t>
            </a:r>
            <a:r>
              <a:rPr lang="ru-RU" dirty="0"/>
              <a:t>]. </a:t>
            </a:r>
            <a:r>
              <a:rPr lang="ru-RU" dirty="0" err="1"/>
              <a:t>Подотрасли</a:t>
            </a:r>
            <a:r>
              <a:rPr lang="ru-RU" dirty="0"/>
              <a:t> промышленности рекомендуется показывать различной штриховкой. В легенде карты должны поясняться размеры и внутренняя структура диаграммных значков.</a:t>
            </a:r>
          </a:p>
          <a:p>
            <a:pPr indent="361950" algn="just">
              <a:lnSpc>
                <a:spcPct val="100000"/>
              </a:lnSpc>
              <a:spcBef>
                <a:spcPts val="600"/>
              </a:spcBef>
            </a:pPr>
            <a:r>
              <a:rPr lang="ru-RU" b="1" dirty="0"/>
              <a:t>Задание 7.2.</a:t>
            </a:r>
            <a:r>
              <a:rPr lang="ru-RU" dirty="0"/>
              <a:t> </a:t>
            </a:r>
            <a:r>
              <a:rPr lang="ru-RU" u="sng" dirty="0"/>
              <a:t>Выполнить анализ изменения структуры промышленности области за период 1985–2009 гг.</a:t>
            </a:r>
            <a:endParaRPr lang="ru-RU" dirty="0"/>
          </a:p>
          <a:p>
            <a:pPr indent="361950">
              <a:lnSpc>
                <a:spcPct val="100000"/>
              </a:lnSpc>
              <a:spcBef>
                <a:spcPts val="600"/>
              </a:spcBef>
            </a:pPr>
            <a:r>
              <a:rPr lang="ru-RU" dirty="0"/>
              <a:t>Для удобства анализа рекомендуется построить нормированные гистограммы, отражающие долю каждой отрасли в общем объеме продукции области для представленных годов.</a:t>
            </a:r>
          </a:p>
          <a:p>
            <a:pPr indent="361950">
              <a:lnSpc>
                <a:spcPct val="100000"/>
              </a:lnSpc>
              <a:spcBef>
                <a:spcPts val="600"/>
              </a:spcBef>
            </a:pPr>
            <a:r>
              <a:rPr lang="ru-RU" b="1" dirty="0"/>
              <a:t>Задание 7.3. </a:t>
            </a:r>
            <a:r>
              <a:rPr lang="ru-RU" u="sng" dirty="0"/>
              <a:t>Ознакомится с крупнейшими предприятиями строительства на территории области.</a:t>
            </a:r>
            <a:endParaRPr lang="ru-RU" dirty="0"/>
          </a:p>
          <a:p>
            <a:pPr indent="361950">
              <a:lnSpc>
                <a:spcPct val="100000"/>
              </a:lnSpc>
              <a:spcBef>
                <a:spcPts val="600"/>
              </a:spcBef>
            </a:pPr>
            <a:r>
              <a:rPr lang="ru-RU" dirty="0"/>
              <a:t>Задание выполняется на основе номенклатурного списка основных предприятий строительства (</a:t>
            </a:r>
            <a:r>
              <a:rPr lang="ru-RU" dirty="0">
                <a:hlinkClick r:id="rId4" action="ppaction://hlinksldjump"/>
              </a:rPr>
              <a:t>Приложение В</a:t>
            </a:r>
            <a:r>
              <a:rPr lang="ru-RU" dirty="0"/>
              <a:t>).</a:t>
            </a:r>
          </a:p>
          <a:p>
            <a:endParaRPr lang="ru-RU" dirty="0"/>
          </a:p>
        </p:txBody>
      </p:sp>
    </p:spTree>
    <p:extLst>
      <p:ext uri="{BB962C8B-B14F-4D97-AF65-F5344CB8AC3E}">
        <p14:creationId xmlns:p14="http://schemas.microsoft.com/office/powerpoint/2010/main" val="3448525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blipFill dpi="0" rotWithShape="1">
            <a:blip r:embed="rId2"/>
            <a:srcRect/>
            <a:tile tx="0" ty="0" sx="75000" sy="75000" flip="none" algn="tl"/>
          </a:blipFill>
        </p:spPr>
        <p:txBody>
          <a:bodyPr/>
          <a:lstStyle/>
          <a:p>
            <a:r>
              <a:rPr lang="ru-RU" dirty="0" smtClean="0"/>
              <a:t>Введение</a:t>
            </a:r>
            <a:endParaRPr lang="ru-RU" dirty="0"/>
          </a:p>
        </p:txBody>
      </p:sp>
      <p:sp>
        <p:nvSpPr>
          <p:cNvPr id="3" name="Вертикальный текст 2"/>
          <p:cNvSpPr>
            <a:spLocks noGrp="1"/>
          </p:cNvSpPr>
          <p:nvPr>
            <p:ph type="body" orient="vert" idx="14"/>
          </p:nvPr>
        </p:nvSpPr>
        <p:spPr/>
        <p:txBody>
          <a:bodyPr/>
          <a:lstStyle/>
          <a:p>
            <a:endParaRPr lang="en-US" dirty="0" smtClean="0"/>
          </a:p>
          <a:p>
            <a:endParaRPr lang="ru-RU" dirty="0"/>
          </a:p>
        </p:txBody>
      </p:sp>
    </p:spTree>
    <p:extLst>
      <p:ext uri="{BB962C8B-B14F-4D97-AF65-F5344CB8AC3E}">
        <p14:creationId xmlns:p14="http://schemas.microsoft.com/office/powerpoint/2010/main" val="4087207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Лабораторная работа № 7. Промышленность и строительство </a:t>
            </a:r>
            <a:r>
              <a:rPr lang="ru-RU" dirty="0" smtClean="0"/>
              <a:t/>
            </a:r>
            <a:br>
              <a:rPr lang="ru-RU" dirty="0" smtClean="0"/>
            </a:br>
            <a:r>
              <a:rPr lang="ru-RU" dirty="0" smtClean="0"/>
              <a:t>на </a:t>
            </a:r>
            <a:r>
              <a:rPr lang="ru-RU" dirty="0"/>
              <a:t>территории Брестской области</a:t>
            </a:r>
          </a:p>
        </p:txBody>
      </p:sp>
      <p:sp>
        <p:nvSpPr>
          <p:cNvPr id="3" name="Вертикальный текст 2"/>
          <p:cNvSpPr>
            <a:spLocks noGrp="1"/>
          </p:cNvSpPr>
          <p:nvPr>
            <p:ph type="body" orient="vert" idx="14"/>
          </p:nvPr>
        </p:nvSpPr>
        <p:spPr/>
        <p:txBody>
          <a:bodyPr/>
          <a:lstStyle/>
          <a:p>
            <a:r>
              <a:rPr lang="ru-RU" sz="1200" dirty="0"/>
              <a:t>Таблица 7.1 – Удельный вес продукции отдельных отраслей в </a:t>
            </a:r>
            <a:r>
              <a:rPr lang="ru-RU" sz="1200" dirty="0" smtClean="0"/>
              <a:t>общем</a:t>
            </a:r>
            <a:r>
              <a:rPr lang="en-US" sz="1200" dirty="0" smtClean="0"/>
              <a:t> </a:t>
            </a:r>
            <a:r>
              <a:rPr lang="ru-RU" sz="1200" dirty="0" smtClean="0"/>
              <a:t>объеме </a:t>
            </a:r>
            <a:r>
              <a:rPr lang="ru-RU" sz="1200" dirty="0"/>
              <a:t>продукции промышленности Брестской области (в %)</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270833954"/>
              </p:ext>
            </p:extLst>
          </p:nvPr>
        </p:nvGraphicFramePr>
        <p:xfrm>
          <a:off x="552894" y="1225405"/>
          <a:ext cx="9452347" cy="2011680"/>
        </p:xfrm>
        <a:graphic>
          <a:graphicData uri="http://schemas.openxmlformats.org/drawingml/2006/table">
            <a:tbl>
              <a:tblPr firstRow="1" firstCol="1" lastRow="1" lastCol="1" bandRow="1" bandCol="1">
                <a:tableStyleId>{5C22544A-7EE6-4342-B048-85BDC9FD1C3A}</a:tableStyleId>
              </a:tblPr>
              <a:tblGrid>
                <a:gridCol w="4269655"/>
                <a:gridCol w="863782"/>
                <a:gridCol w="863782"/>
                <a:gridCol w="863782"/>
                <a:gridCol w="863782"/>
                <a:gridCol w="863782"/>
                <a:gridCol w="863782"/>
              </a:tblGrid>
              <a:tr h="0">
                <a:tc rowSpan="2">
                  <a:txBody>
                    <a:bodyPr/>
                    <a:lstStyle/>
                    <a:p>
                      <a:pPr algn="ctr">
                        <a:spcAft>
                          <a:spcPts val="0"/>
                        </a:spcAft>
                      </a:pPr>
                      <a:r>
                        <a:rPr lang="ru-RU" sz="1200" b="0" dirty="0">
                          <a:solidFill>
                            <a:schemeClr val="bg1"/>
                          </a:solidFill>
                          <a:effectLst/>
                        </a:rPr>
                        <a:t>Отрасль</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gridSpan="6">
                  <a:txBody>
                    <a:bodyPr/>
                    <a:lstStyle/>
                    <a:p>
                      <a:pPr algn="ctr">
                        <a:spcAft>
                          <a:spcPts val="0"/>
                        </a:spcAft>
                      </a:pPr>
                      <a:r>
                        <a:rPr lang="ru-RU" sz="1200" b="0" dirty="0">
                          <a:solidFill>
                            <a:schemeClr val="bg1"/>
                          </a:solidFill>
                          <a:effectLst/>
                        </a:rPr>
                        <a:t>Годы</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0">
                <a:tc vMerge="1">
                  <a:txBody>
                    <a:bodyPr/>
                    <a:lstStyle/>
                    <a:p>
                      <a:endParaRPr lang="ru-RU"/>
                    </a:p>
                  </a:txBody>
                  <a:tcPr/>
                </a:tc>
                <a:tc>
                  <a:txBody>
                    <a:bodyPr/>
                    <a:lstStyle/>
                    <a:p>
                      <a:pPr algn="ctr">
                        <a:spcAft>
                          <a:spcPts val="0"/>
                        </a:spcAft>
                      </a:pPr>
                      <a:r>
                        <a:rPr lang="en-US" sz="1200" dirty="0">
                          <a:solidFill>
                            <a:schemeClr val="bg1"/>
                          </a:solidFill>
                          <a:effectLst/>
                        </a:rPr>
                        <a:t>1985</a:t>
                      </a:r>
                      <a:endParaRPr lang="ru-RU" sz="120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dirty="0">
                          <a:solidFill>
                            <a:schemeClr val="bg1"/>
                          </a:solidFill>
                          <a:effectLst/>
                        </a:rPr>
                        <a:t>1990</a:t>
                      </a:r>
                      <a:endParaRPr lang="ru-RU" sz="120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dirty="0">
                          <a:solidFill>
                            <a:schemeClr val="bg1"/>
                          </a:solidFill>
                          <a:effectLst/>
                        </a:rPr>
                        <a:t>1995</a:t>
                      </a:r>
                      <a:endParaRPr lang="ru-RU" sz="120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dirty="0">
                          <a:solidFill>
                            <a:schemeClr val="bg1"/>
                          </a:solidFill>
                          <a:effectLst/>
                        </a:rPr>
                        <a:t>2000</a:t>
                      </a:r>
                      <a:endParaRPr lang="ru-RU" sz="120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dirty="0">
                          <a:solidFill>
                            <a:schemeClr val="bg1"/>
                          </a:solidFill>
                          <a:effectLst/>
                        </a:rPr>
                        <a:t>2005</a:t>
                      </a:r>
                      <a:endParaRPr lang="ru-RU" sz="120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b="0" dirty="0">
                          <a:solidFill>
                            <a:schemeClr val="bg1"/>
                          </a:solidFill>
                          <a:effectLst/>
                        </a:rPr>
                        <a:t>2009</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0">
                <a:tc>
                  <a:txBody>
                    <a:bodyPr/>
                    <a:lstStyle/>
                    <a:p>
                      <a:pPr>
                        <a:spcAft>
                          <a:spcPts val="0"/>
                        </a:spcAft>
                      </a:pPr>
                      <a:r>
                        <a:rPr lang="ru-RU" sz="1200" b="0" dirty="0">
                          <a:solidFill>
                            <a:schemeClr val="tx1"/>
                          </a:solidFill>
                          <a:effectLst/>
                        </a:rPr>
                        <a:t>Электроэнергетика</a:t>
                      </a:r>
                      <a:endParaRPr lang="ru-RU" sz="1200" b="0"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a:t>
                      </a:r>
                      <a:r>
                        <a:rPr lang="en-US" sz="1200" b="0">
                          <a:solidFill>
                            <a:schemeClr val="tx1"/>
                          </a:solidFill>
                          <a:effectLst/>
                        </a:rPr>
                        <a:t>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11,4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7,4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dirty="0">
                          <a:solidFill>
                            <a:schemeClr val="tx1"/>
                          </a:solidFill>
                          <a:effectLst/>
                        </a:rPr>
                        <a:t>Топливная</a:t>
                      </a:r>
                      <a:endParaRPr lang="ru-RU" sz="1200" b="0"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0,5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0,4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0,4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0,3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0,3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0,3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dirty="0">
                          <a:solidFill>
                            <a:schemeClr val="tx1"/>
                          </a:solidFill>
                          <a:effectLst/>
                        </a:rPr>
                        <a:t>Химическая</a:t>
                      </a:r>
                      <a:endParaRPr lang="ru-RU" sz="1200" b="0"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dirty="0">
                          <a:solidFill>
                            <a:schemeClr val="tx1"/>
                          </a:solidFill>
                          <a:effectLst/>
                        </a:rPr>
                        <a:t>Машиностроение и металлообработка</a:t>
                      </a:r>
                      <a:endParaRPr lang="ru-RU" sz="1200" b="0"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22,8</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a:t>
                      </a:r>
                      <a:r>
                        <a:rPr lang="en-US" sz="1200" b="0">
                          <a:solidFill>
                            <a:schemeClr val="tx1"/>
                          </a:solidFill>
                          <a:effectLst/>
                        </a:rPr>
                        <a:t>6</a:t>
                      </a:r>
                      <a:r>
                        <a:rPr lang="ru-RU" sz="1200" b="0">
                          <a:solidFill>
                            <a:schemeClr val="tx1"/>
                          </a:solidFill>
                          <a:effectLst/>
                        </a:rPr>
                        <a:t>,</a:t>
                      </a:r>
                      <a:r>
                        <a:rPr lang="en-US" sz="1200" b="0">
                          <a:solidFill>
                            <a:schemeClr val="tx1"/>
                          </a:solidFill>
                          <a:effectLst/>
                        </a:rPr>
                        <a:t>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19,3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20,0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20,3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20,2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Лесная, деревообрабатывающая и целлюлозно-бумажная</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dirty="0">
                          <a:solidFill>
                            <a:schemeClr val="tx1"/>
                          </a:solidFill>
                          <a:effectLst/>
                        </a:rPr>
                        <a:t>5</a:t>
                      </a:r>
                      <a:r>
                        <a:rPr lang="ru-RU" sz="1200" b="0" dirty="0">
                          <a:solidFill>
                            <a:schemeClr val="tx1"/>
                          </a:solidFill>
                          <a:effectLst/>
                        </a:rPr>
                        <a:t>,7</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5,1</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8,2</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9,6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12,0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9,3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dirty="0">
                          <a:solidFill>
                            <a:schemeClr val="tx1"/>
                          </a:solidFill>
                          <a:effectLst/>
                        </a:rPr>
                        <a:t>Строительных материалов</a:t>
                      </a:r>
                      <a:endParaRPr lang="ru-RU" sz="1200" b="0"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a:t>
                      </a:r>
                      <a:r>
                        <a:rPr lang="en-US" sz="1200" b="0">
                          <a:solidFill>
                            <a:schemeClr val="tx1"/>
                          </a:solidFill>
                          <a:effectLst/>
                        </a:rPr>
                        <a:t>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6,9</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8,7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Легкая</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33,4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29,</a:t>
                      </a:r>
                      <a:r>
                        <a:rPr lang="en-US" sz="1200" b="0">
                          <a:solidFill>
                            <a:schemeClr val="tx1"/>
                          </a:solidFill>
                          <a:effectLst/>
                        </a:rPr>
                        <a:t>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19,3</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18,9</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8,1</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6,3</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Пищевая (без мукомольно-крупяной и комбикормовой)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20,3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19,6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25,2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30,2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38,1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35,7</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Другие</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9</a:t>
                      </a:r>
                      <a:r>
                        <a:rPr lang="ru-RU" sz="1200" b="0">
                          <a:solidFill>
                            <a:schemeClr val="tx1"/>
                          </a:solidFill>
                          <a:effectLst/>
                        </a:rPr>
                        <a:t>,</a:t>
                      </a:r>
                      <a:r>
                        <a:rPr lang="en-US" sz="1200" b="0">
                          <a:solidFill>
                            <a:schemeClr val="tx1"/>
                          </a:solidFill>
                          <a:effectLst/>
                        </a:rPr>
                        <a:t>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8,1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8,3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8,3</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Прямоугольник 4"/>
          <p:cNvSpPr/>
          <p:nvPr/>
        </p:nvSpPr>
        <p:spPr>
          <a:xfrm>
            <a:off x="116958" y="3381730"/>
            <a:ext cx="10356112" cy="523220"/>
          </a:xfrm>
          <a:prstGeom prst="rect">
            <a:avLst/>
          </a:prstGeom>
        </p:spPr>
        <p:txBody>
          <a:bodyPr wrap="square">
            <a:spAutoFit/>
          </a:bodyPr>
          <a:lstStyle/>
          <a:p>
            <a:pPr indent="361950">
              <a:spcBef>
                <a:spcPts val="600"/>
              </a:spcBef>
            </a:pPr>
            <a:r>
              <a:rPr lang="ru-RU" sz="1400" b="1" dirty="0">
                <a:latin typeface="Times New Roman" pitchFamily="18" charset="0"/>
                <a:cs typeface="Times New Roman" pitchFamily="18" charset="0"/>
              </a:rPr>
              <a:t>Отчетность:</a:t>
            </a:r>
            <a:r>
              <a:rPr lang="ru-RU" sz="1400" dirty="0">
                <a:latin typeface="Times New Roman" pitchFamily="18" charset="0"/>
                <a:cs typeface="Times New Roman" pitchFamily="18" charset="0"/>
              </a:rPr>
              <a:t> защита лабораторной работы и сдача номенклатуры «Основные предприятия промышленности и строительства на территории Брестской области» индивидуально каждым студентом.</a:t>
            </a:r>
          </a:p>
        </p:txBody>
      </p:sp>
    </p:spTree>
    <p:extLst>
      <p:ext uri="{BB962C8B-B14F-4D97-AF65-F5344CB8AC3E}">
        <p14:creationId xmlns:p14="http://schemas.microsoft.com/office/powerpoint/2010/main" val="3740867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Лабораторная работа № 8. Сельское и лесное хозяйство </a:t>
            </a:r>
            <a:r>
              <a:rPr lang="ru-RU" dirty="0" smtClean="0"/>
              <a:t/>
            </a:r>
            <a:br>
              <a:rPr lang="ru-RU" dirty="0" smtClean="0"/>
            </a:br>
            <a:r>
              <a:rPr lang="ru-RU" dirty="0" smtClean="0"/>
              <a:t>на </a:t>
            </a:r>
            <a:r>
              <a:rPr lang="ru-RU" dirty="0"/>
              <a:t>территории Брестской области</a:t>
            </a:r>
          </a:p>
        </p:txBody>
      </p:sp>
      <p:sp>
        <p:nvSpPr>
          <p:cNvPr id="3" name="Вертикальный текст 2"/>
          <p:cNvSpPr>
            <a:spLocks noGrp="1"/>
          </p:cNvSpPr>
          <p:nvPr>
            <p:ph type="body" orient="vert" idx="14"/>
          </p:nvPr>
        </p:nvSpPr>
        <p:spPr/>
        <p:txBody>
          <a:bodyPr>
            <a:noAutofit/>
          </a:bodyPr>
          <a:lstStyle/>
          <a:p>
            <a:pPr indent="361950">
              <a:lnSpc>
                <a:spcPct val="100000"/>
              </a:lnSpc>
              <a:spcBef>
                <a:spcPts val="600"/>
              </a:spcBef>
            </a:pPr>
            <a:r>
              <a:rPr lang="ru-RU" b="1" dirty="0"/>
              <a:t>Вопросы для самоподготовки и обсуждения:</a:t>
            </a:r>
            <a:endParaRPr lang="ru-RU" dirty="0"/>
          </a:p>
          <a:p>
            <a:pPr indent="361950">
              <a:lnSpc>
                <a:spcPct val="100000"/>
              </a:lnSpc>
              <a:spcBef>
                <a:spcPts val="600"/>
              </a:spcBef>
            </a:pPr>
            <a:r>
              <a:rPr lang="ru-RU" i="1" dirty="0"/>
              <a:t>1. Общие черты сельского хозяйства области: формы организации, обеспеченность трудовыми ресурсами, материально-техническая база. 2.</a:t>
            </a:r>
            <a:r>
              <a:rPr lang="en-US" i="1" dirty="0"/>
              <a:t> </a:t>
            </a:r>
            <a:r>
              <a:rPr lang="ru-RU" i="1" dirty="0"/>
              <a:t>Растениеводство и животноводство на территории области. 3. Организация лесного хозяйства на территории области.</a:t>
            </a:r>
            <a:endParaRPr lang="ru-RU" dirty="0"/>
          </a:p>
          <a:p>
            <a:pPr indent="361950">
              <a:lnSpc>
                <a:spcPct val="100000"/>
              </a:lnSpc>
              <a:spcBef>
                <a:spcPts val="600"/>
              </a:spcBef>
            </a:pPr>
            <a:r>
              <a:rPr lang="ru-RU" b="1" dirty="0"/>
              <a:t>Оборудование:</a:t>
            </a:r>
            <a:r>
              <a:rPr lang="ru-RU" dirty="0"/>
              <a:t> контурная карта Брестской области, национальный атлас Беларуси [</a:t>
            </a:r>
            <a:r>
              <a:rPr lang="ru-RU" dirty="0">
                <a:hlinkClick r:id="rId2" action="ppaction://hlinksldjump"/>
              </a:rPr>
              <a:t>1</a:t>
            </a:r>
            <a:r>
              <a:rPr lang="ru-RU" dirty="0"/>
              <a:t>], карта Брестской области с границами землепользований сельскохозяйственных предприятий.</a:t>
            </a:r>
          </a:p>
          <a:p>
            <a:pPr indent="361950">
              <a:lnSpc>
                <a:spcPct val="100000"/>
              </a:lnSpc>
              <a:spcBef>
                <a:spcPts val="600"/>
              </a:spcBef>
            </a:pPr>
            <a:r>
              <a:rPr lang="ru-RU" b="1" cap="small" dirty="0"/>
              <a:t>Задания и методические указания по их выполнению</a:t>
            </a:r>
            <a:endParaRPr lang="ru-RU" dirty="0"/>
          </a:p>
          <a:p>
            <a:pPr indent="361950">
              <a:lnSpc>
                <a:spcPct val="100000"/>
              </a:lnSpc>
              <a:spcBef>
                <a:spcPts val="600"/>
              </a:spcBef>
            </a:pPr>
            <a:r>
              <a:rPr lang="ru-RU" b="1" dirty="0"/>
              <a:t>Задание 8.1. </a:t>
            </a:r>
            <a:r>
              <a:rPr lang="ru-RU" u="sng" dirty="0"/>
              <a:t>Составить карту-схему «Сельское хозяйство Брестской области»</a:t>
            </a:r>
            <a:r>
              <a:rPr lang="ru-RU" dirty="0"/>
              <a:t>.</a:t>
            </a:r>
          </a:p>
          <a:p>
            <a:pPr indent="361950">
              <a:lnSpc>
                <a:spcPct val="100000"/>
              </a:lnSpc>
              <a:spcBef>
                <a:spcPts val="600"/>
              </a:spcBef>
            </a:pPr>
            <a:r>
              <a:rPr lang="ru-RU" dirty="0"/>
              <a:t>Задание выполняется на основе карты «Специализация сельского хозяйства» [</a:t>
            </a:r>
            <a:r>
              <a:rPr lang="ru-RU" dirty="0">
                <a:hlinkClick r:id="rId2" action="ppaction://hlinksldjump"/>
              </a:rPr>
              <a:t>1, с. 199</a:t>
            </a:r>
            <a:r>
              <a:rPr lang="ru-RU" dirty="0"/>
              <a:t>]. На контурную карту области наносятся зоны специализации сельского хозяйства и крупнейшие предприятия животноводства на основе номенклатурного списка, представленного в Приложении Г. Предприятия животноводства рекомендуется наносить условными знаками, использованными на карте «Крупные животноводческие предприятия» [</a:t>
            </a:r>
            <a:r>
              <a:rPr lang="ru-RU" dirty="0">
                <a:hlinkClick r:id="rId2" action="ppaction://hlinksldjump"/>
              </a:rPr>
              <a:t>1, с. 210</a:t>
            </a:r>
            <a:r>
              <a:rPr lang="ru-RU" dirty="0"/>
              <a:t>].</a:t>
            </a:r>
          </a:p>
          <a:p>
            <a:pPr indent="361950">
              <a:lnSpc>
                <a:spcPct val="100000"/>
              </a:lnSpc>
              <a:spcBef>
                <a:spcPts val="600"/>
              </a:spcBef>
            </a:pPr>
            <a:r>
              <a:rPr lang="ru-RU" b="1" dirty="0"/>
              <a:t>Задание 8.2. </a:t>
            </a:r>
            <a:r>
              <a:rPr lang="ru-RU" u="sng" dirty="0"/>
              <a:t>Составить карту-схему «Состояние лесного фонда и запасы древесины в Брестской области»</a:t>
            </a:r>
            <a:r>
              <a:rPr lang="ru-RU" dirty="0"/>
              <a:t>.</a:t>
            </a:r>
          </a:p>
          <a:p>
            <a:pPr indent="361950">
              <a:lnSpc>
                <a:spcPct val="100000"/>
              </a:lnSpc>
              <a:spcBef>
                <a:spcPts val="0"/>
              </a:spcBef>
            </a:pPr>
            <a:r>
              <a:rPr lang="ru-RU" dirty="0"/>
              <a:t>Лесистость Брестской области по состоянию на 01.01.2015 г. составляет 36,4 % [</a:t>
            </a:r>
            <a:r>
              <a:rPr lang="ru-RU" dirty="0">
                <a:hlinkClick r:id="rId2" action="ppaction://hlinksldjump"/>
              </a:rPr>
              <a:t>8</a:t>
            </a:r>
            <a:r>
              <a:rPr lang="ru-RU" dirty="0"/>
              <a:t>], однако леса и запасы древесины, распределены по территории области неравномерно.</a:t>
            </a:r>
          </a:p>
          <a:p>
            <a:pPr indent="361950">
              <a:lnSpc>
                <a:spcPct val="100000"/>
              </a:lnSpc>
              <a:spcBef>
                <a:spcPts val="0"/>
              </a:spcBef>
            </a:pPr>
            <a:r>
              <a:rPr lang="ru-RU" dirty="0"/>
              <a:t>Для построения карты-схемы по данным </a:t>
            </a:r>
            <a:r>
              <a:rPr lang="ru-RU" dirty="0">
                <a:hlinkClick r:id="rId3" action="ppaction://hlinksldjump"/>
              </a:rPr>
              <a:t>таблицы 8.1 </a:t>
            </a:r>
            <a:r>
              <a:rPr lang="ru-RU" dirty="0"/>
              <a:t>рассчитывается показатель лесистости административных районов области. Различия в лесистости показываются способом картограммы, с использованием различных оттенков зеленого цвета (рекомендуются следующие ступенчатые интервалы лесистости: менее 20%, 20–30%, 30–40%, 40–50%, более 50%).</a:t>
            </a:r>
          </a:p>
          <a:p>
            <a:pPr indent="361950">
              <a:lnSpc>
                <a:spcPct val="100000"/>
              </a:lnSpc>
              <a:spcBef>
                <a:spcPts val="0"/>
              </a:spcBef>
            </a:pPr>
            <a:r>
              <a:rPr lang="ru-RU" dirty="0"/>
              <a:t>Запас древесины показывается способом картодиаграммы. Общий запас отражается с помощью диаметра круговой диаграммы (рекомендуется условная непрерывная шкала), а запас древесины возможный для эксплуатации – показом его относительной доли в общем запасе.</a:t>
            </a:r>
          </a:p>
          <a:p>
            <a:pPr indent="361950">
              <a:lnSpc>
                <a:spcPct val="100000"/>
              </a:lnSpc>
              <a:spcBef>
                <a:spcPts val="0"/>
              </a:spcBef>
            </a:pPr>
            <a:r>
              <a:rPr lang="ru-RU" dirty="0"/>
              <a:t>Запасы древесины спелых и перестойных лесов показываются отдельной круговой диаграммой, по аналогии с отображением общих запасов древесины (размеры диаграмм рекомендуется соотнести в одном масштабе). Меньшую диаграмму рекомендуется расположить на фоне большей.</a:t>
            </a:r>
          </a:p>
          <a:p>
            <a:endParaRPr lang="ru-RU" dirty="0"/>
          </a:p>
        </p:txBody>
      </p:sp>
    </p:spTree>
    <p:extLst>
      <p:ext uri="{BB962C8B-B14F-4D97-AF65-F5344CB8AC3E}">
        <p14:creationId xmlns:p14="http://schemas.microsoft.com/office/powerpoint/2010/main" val="28534476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Лабораторная работа № 8. Сельское и лесное хозяйство </a:t>
            </a:r>
            <a:r>
              <a:rPr lang="ru-RU" dirty="0" smtClean="0"/>
              <a:t/>
            </a:r>
            <a:br>
              <a:rPr lang="ru-RU" dirty="0" smtClean="0"/>
            </a:br>
            <a:r>
              <a:rPr lang="ru-RU" dirty="0" smtClean="0"/>
              <a:t>на </a:t>
            </a:r>
            <a:r>
              <a:rPr lang="ru-RU" dirty="0"/>
              <a:t>территории Брестской области</a:t>
            </a:r>
          </a:p>
        </p:txBody>
      </p:sp>
      <p:sp>
        <p:nvSpPr>
          <p:cNvPr id="3" name="Вертикальный текст 2"/>
          <p:cNvSpPr>
            <a:spLocks noGrp="1"/>
          </p:cNvSpPr>
          <p:nvPr>
            <p:ph type="body" orient="vert" idx="14"/>
          </p:nvPr>
        </p:nvSpPr>
        <p:spPr/>
        <p:txBody>
          <a:bodyPr>
            <a:noAutofit/>
          </a:bodyPr>
          <a:lstStyle/>
          <a:p>
            <a:r>
              <a:rPr lang="ru-RU" sz="1200" dirty="0"/>
              <a:t>Таблица 8.1 – Состояние лесного фонда и запасы </a:t>
            </a:r>
            <a:r>
              <a:rPr lang="ru-RU" sz="1200" dirty="0" smtClean="0"/>
              <a:t>древесины</a:t>
            </a:r>
            <a:r>
              <a:rPr lang="en-US" sz="1200" dirty="0" smtClean="0"/>
              <a:t> </a:t>
            </a:r>
            <a:r>
              <a:rPr lang="ru-RU" sz="1200" dirty="0" smtClean="0"/>
              <a:t>в </a:t>
            </a:r>
            <a:r>
              <a:rPr lang="ru-RU" sz="1200" dirty="0"/>
              <a:t>Брестской области, по [</a:t>
            </a:r>
            <a:r>
              <a:rPr lang="ru-RU" sz="1200" dirty="0">
                <a:hlinkClick r:id="rId2" action="ppaction://hlinksldjump"/>
              </a:rPr>
              <a:t>6</a:t>
            </a:r>
            <a:r>
              <a:rPr lang="ru-RU" sz="1200" dirty="0"/>
              <a:t>]</a:t>
            </a:r>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indent="361950" algn="just">
              <a:lnSpc>
                <a:spcPct val="100000"/>
              </a:lnSpc>
              <a:spcBef>
                <a:spcPts val="0"/>
              </a:spcBef>
            </a:pPr>
            <a:r>
              <a:rPr lang="ru-RU" dirty="0" smtClean="0"/>
              <a:t>На </a:t>
            </a:r>
            <a:r>
              <a:rPr lang="ru-RU" dirty="0"/>
              <a:t>полученную карту-схему по карте «Лесное хозяйство» [</a:t>
            </a:r>
            <a:r>
              <a:rPr lang="ru-RU" dirty="0">
                <a:hlinkClick r:id="rId2" action="ppaction://hlinksldjump"/>
              </a:rPr>
              <a:t>1, с. 218</a:t>
            </a:r>
            <a:r>
              <a:rPr lang="ru-RU" dirty="0"/>
              <a:t>] нанести границы лесхозов.</a:t>
            </a:r>
          </a:p>
          <a:p>
            <a:pPr indent="361950" algn="just">
              <a:lnSpc>
                <a:spcPct val="100000"/>
              </a:lnSpc>
              <a:spcBef>
                <a:spcPts val="0"/>
              </a:spcBef>
            </a:pPr>
            <a:r>
              <a:rPr lang="ru-RU" dirty="0"/>
              <a:t>В Брестской области (по состоянию на 01.01.2011) действовало 14 лесхозов: </a:t>
            </a:r>
            <a:r>
              <a:rPr lang="ru-RU" dirty="0" err="1"/>
              <a:t>Барановичский</a:t>
            </a:r>
            <a:r>
              <a:rPr lang="ru-RU" dirty="0"/>
              <a:t>, Брестский, </a:t>
            </a:r>
            <a:r>
              <a:rPr lang="ru-RU" dirty="0" err="1"/>
              <a:t>Ганцевичский</a:t>
            </a:r>
            <a:r>
              <a:rPr lang="ru-RU" dirty="0"/>
              <a:t>, </a:t>
            </a:r>
            <a:r>
              <a:rPr lang="ru-RU" dirty="0" err="1"/>
              <a:t>Дрогичинский</a:t>
            </a:r>
            <a:r>
              <a:rPr lang="ru-RU" dirty="0"/>
              <a:t>, </a:t>
            </a:r>
            <a:r>
              <a:rPr lang="ru-RU" dirty="0" err="1"/>
              <a:t>Ивацевичский</a:t>
            </a:r>
            <a:r>
              <a:rPr lang="ru-RU" dirty="0"/>
              <a:t>, Кобринский, </a:t>
            </a:r>
            <a:r>
              <a:rPr lang="ru-RU" dirty="0" err="1"/>
              <a:t>Лунинецкий</a:t>
            </a:r>
            <a:r>
              <a:rPr lang="ru-RU" dirty="0"/>
              <a:t>, </a:t>
            </a:r>
            <a:r>
              <a:rPr lang="ru-RU" dirty="0" err="1"/>
              <a:t>Ляховичский</a:t>
            </a:r>
            <a:r>
              <a:rPr lang="ru-RU" dirty="0"/>
              <a:t>, </a:t>
            </a:r>
            <a:r>
              <a:rPr lang="ru-RU" dirty="0" err="1"/>
              <a:t>Малоритский</a:t>
            </a:r>
            <a:r>
              <a:rPr lang="ru-RU" dirty="0"/>
              <a:t>, </a:t>
            </a:r>
            <a:r>
              <a:rPr lang="ru-RU" dirty="0" err="1"/>
              <a:t>Пинский</a:t>
            </a:r>
            <a:r>
              <a:rPr lang="ru-RU" dirty="0"/>
              <a:t>, </a:t>
            </a:r>
            <a:r>
              <a:rPr lang="ru-RU" dirty="0" err="1"/>
              <a:t>Полесский</a:t>
            </a:r>
            <a:r>
              <a:rPr lang="ru-RU" dirty="0"/>
              <a:t>, </a:t>
            </a:r>
            <a:r>
              <a:rPr lang="ru-RU" dirty="0" err="1"/>
              <a:t>Пружанский</a:t>
            </a:r>
            <a:r>
              <a:rPr lang="ru-RU" dirty="0"/>
              <a:t>, </a:t>
            </a:r>
            <a:r>
              <a:rPr lang="ru-RU" dirty="0" err="1"/>
              <a:t>Столинский</a:t>
            </a:r>
            <a:r>
              <a:rPr lang="ru-RU" dirty="0"/>
              <a:t>, </a:t>
            </a:r>
            <a:r>
              <a:rPr lang="ru-RU" dirty="0" err="1"/>
              <a:t>Телеханский</a:t>
            </a:r>
            <a:r>
              <a:rPr lang="ru-RU" dirty="0"/>
              <a:t>. Установить какой из лесхозов обладает наибольшими запасами древесины.</a:t>
            </a:r>
          </a:p>
          <a:p>
            <a:pPr indent="361950" algn="just">
              <a:lnSpc>
                <a:spcPct val="100000"/>
              </a:lnSpc>
              <a:spcBef>
                <a:spcPts val="600"/>
              </a:spcBef>
            </a:pPr>
            <a:r>
              <a:rPr lang="ru-RU" b="1" dirty="0"/>
              <a:t>Отчетность:</a:t>
            </a:r>
            <a:r>
              <a:rPr lang="ru-RU" dirty="0"/>
              <a:t> защита лабораторной работы и сдача номенклатуры «Крупнейшие предприятия животноводства на территории Брестской области» индивидуально каждым студентом.</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08441694"/>
              </p:ext>
            </p:extLst>
          </p:nvPr>
        </p:nvGraphicFramePr>
        <p:xfrm>
          <a:off x="223284" y="1213992"/>
          <a:ext cx="10143459" cy="3474720"/>
        </p:xfrm>
        <a:graphic>
          <a:graphicData uri="http://schemas.openxmlformats.org/drawingml/2006/table">
            <a:tbl>
              <a:tblPr firstRow="1" firstCol="1" lastRow="1" lastCol="1" bandRow="1" bandCol="1">
                <a:tableStyleId>{5C22544A-7EE6-4342-B048-85BDC9FD1C3A}</a:tableStyleId>
              </a:tblPr>
              <a:tblGrid>
                <a:gridCol w="1082669"/>
                <a:gridCol w="1461079"/>
                <a:gridCol w="1376988"/>
                <a:gridCol w="819885"/>
                <a:gridCol w="2449146"/>
                <a:gridCol w="693750"/>
                <a:gridCol w="2259942"/>
              </a:tblGrid>
              <a:tr h="0">
                <a:tc rowSpan="2">
                  <a:txBody>
                    <a:bodyPr/>
                    <a:lstStyle/>
                    <a:p>
                      <a:pPr algn="ctr">
                        <a:spcAft>
                          <a:spcPts val="0"/>
                        </a:spcAft>
                      </a:pPr>
                      <a:r>
                        <a:rPr lang="ru-RU" sz="1200" b="0" dirty="0">
                          <a:solidFill>
                            <a:schemeClr val="bg1"/>
                          </a:solidFill>
                          <a:effectLst/>
                        </a:rPr>
                        <a:t>Район</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rowSpan="2">
                  <a:txBody>
                    <a:bodyPr/>
                    <a:lstStyle/>
                    <a:p>
                      <a:pPr algn="ctr">
                        <a:spcAft>
                          <a:spcPts val="0"/>
                        </a:spcAft>
                      </a:pPr>
                      <a:r>
                        <a:rPr lang="ru-RU" sz="1200" b="0" dirty="0" smtClean="0">
                          <a:solidFill>
                            <a:schemeClr val="bg1"/>
                          </a:solidFill>
                          <a:effectLst/>
                        </a:rPr>
                        <a:t>Общая</a:t>
                      </a:r>
                      <a:r>
                        <a:rPr lang="en-US" sz="1200" b="0" dirty="0" smtClean="0">
                          <a:solidFill>
                            <a:schemeClr val="bg1"/>
                          </a:solidFill>
                          <a:effectLst/>
                        </a:rPr>
                        <a:t> </a:t>
                      </a:r>
                      <a:r>
                        <a:rPr lang="ru-RU" sz="1200" b="0" dirty="0" smtClean="0">
                          <a:solidFill>
                            <a:schemeClr val="bg1"/>
                          </a:solidFill>
                          <a:effectLst/>
                        </a:rPr>
                        <a:t>площадь</a:t>
                      </a:r>
                      <a:r>
                        <a:rPr lang="ru-RU" sz="1200" b="0" dirty="0">
                          <a:solidFill>
                            <a:schemeClr val="bg1"/>
                          </a:solidFill>
                          <a:effectLst/>
                        </a:rPr>
                        <a:t/>
                      </a:r>
                      <a:br>
                        <a:rPr lang="ru-RU" sz="1200" b="0" dirty="0">
                          <a:solidFill>
                            <a:schemeClr val="bg1"/>
                          </a:solidFill>
                          <a:effectLst/>
                        </a:rPr>
                      </a:br>
                      <a:r>
                        <a:rPr lang="ru-RU" sz="1200" b="0" dirty="0">
                          <a:solidFill>
                            <a:schemeClr val="bg1"/>
                          </a:solidFill>
                          <a:effectLst/>
                        </a:rPr>
                        <a:t>района</a:t>
                      </a:r>
                      <a:r>
                        <a:rPr lang="ru-RU" sz="1200" b="0" dirty="0" smtClean="0">
                          <a:solidFill>
                            <a:schemeClr val="bg1"/>
                          </a:solidFill>
                          <a:effectLst/>
                        </a:rPr>
                        <a:t>,</a:t>
                      </a:r>
                      <a:r>
                        <a:rPr lang="en-US" sz="1200" b="0" dirty="0" smtClean="0">
                          <a:solidFill>
                            <a:schemeClr val="bg1"/>
                          </a:solidFill>
                          <a:effectLst/>
                        </a:rPr>
                        <a:t> </a:t>
                      </a:r>
                      <a:r>
                        <a:rPr lang="ru-RU" sz="1200" b="0" dirty="0" smtClean="0">
                          <a:solidFill>
                            <a:schemeClr val="bg1"/>
                          </a:solidFill>
                          <a:effectLst/>
                        </a:rPr>
                        <a:t>тыс</a:t>
                      </a:r>
                      <a:r>
                        <a:rPr lang="ru-RU" sz="1200" b="0" dirty="0">
                          <a:solidFill>
                            <a:schemeClr val="bg1"/>
                          </a:solidFill>
                          <a:effectLst/>
                        </a:rPr>
                        <a:t>. га</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rowSpan="2">
                  <a:txBody>
                    <a:bodyPr/>
                    <a:lstStyle/>
                    <a:p>
                      <a:pPr algn="ctr">
                        <a:spcAft>
                          <a:spcPts val="0"/>
                        </a:spcAft>
                      </a:pPr>
                      <a:r>
                        <a:rPr lang="ru-RU" sz="1200" b="0" dirty="0" smtClean="0">
                          <a:solidFill>
                            <a:schemeClr val="bg1"/>
                          </a:solidFill>
                          <a:effectLst/>
                        </a:rPr>
                        <a:t>Лесопокрытая</a:t>
                      </a:r>
                      <a:r>
                        <a:rPr lang="ru-RU" sz="1200" b="0" dirty="0">
                          <a:solidFill>
                            <a:schemeClr val="bg1"/>
                          </a:solidFill>
                          <a:effectLst/>
                        </a:rPr>
                        <a:t/>
                      </a:r>
                      <a:br>
                        <a:rPr lang="ru-RU" sz="1200" b="0" dirty="0">
                          <a:solidFill>
                            <a:schemeClr val="bg1"/>
                          </a:solidFill>
                          <a:effectLst/>
                        </a:rPr>
                      </a:br>
                      <a:r>
                        <a:rPr lang="ru-RU" sz="1200" b="0" dirty="0">
                          <a:solidFill>
                            <a:schemeClr val="bg1"/>
                          </a:solidFill>
                          <a:effectLst/>
                        </a:rPr>
                        <a:t>площадь</a:t>
                      </a:r>
                      <a:r>
                        <a:rPr lang="ru-RU" sz="1200" b="0" dirty="0" smtClean="0">
                          <a:solidFill>
                            <a:schemeClr val="bg1"/>
                          </a:solidFill>
                          <a:effectLst/>
                        </a:rPr>
                        <a:t>,</a:t>
                      </a:r>
                      <a:r>
                        <a:rPr lang="en-US" sz="1200" b="0" dirty="0" smtClean="0">
                          <a:solidFill>
                            <a:schemeClr val="bg1"/>
                          </a:solidFill>
                          <a:effectLst/>
                        </a:rPr>
                        <a:t> </a:t>
                      </a:r>
                      <a:r>
                        <a:rPr lang="ru-RU" sz="1200" b="0" dirty="0" smtClean="0">
                          <a:solidFill>
                            <a:schemeClr val="bg1"/>
                          </a:solidFill>
                          <a:effectLst/>
                        </a:rPr>
                        <a:t>тыс</a:t>
                      </a:r>
                      <a:r>
                        <a:rPr lang="ru-RU" sz="1200" b="0" dirty="0">
                          <a:solidFill>
                            <a:schemeClr val="bg1"/>
                          </a:solidFill>
                          <a:effectLst/>
                        </a:rPr>
                        <a:t>. га</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gridSpan="2">
                  <a:txBody>
                    <a:bodyPr/>
                    <a:lstStyle/>
                    <a:p>
                      <a:pPr algn="ctr">
                        <a:spcAft>
                          <a:spcPts val="0"/>
                        </a:spcAft>
                      </a:pPr>
                      <a:r>
                        <a:rPr lang="ru-RU" sz="1200" b="0" dirty="0">
                          <a:solidFill>
                            <a:schemeClr val="bg1"/>
                          </a:solidFill>
                          <a:effectLst/>
                        </a:rPr>
                        <a:t>Запас древесины,</a:t>
                      </a:r>
                      <a:br>
                        <a:rPr lang="ru-RU" sz="1200" b="0" dirty="0">
                          <a:solidFill>
                            <a:schemeClr val="bg1"/>
                          </a:solidFill>
                          <a:effectLst/>
                        </a:rPr>
                      </a:br>
                      <a:r>
                        <a:rPr lang="ru-RU" sz="1200" b="0" dirty="0">
                          <a:solidFill>
                            <a:schemeClr val="bg1"/>
                          </a:solidFill>
                          <a:effectLst/>
                        </a:rPr>
                        <a:t>тыс. м</a:t>
                      </a:r>
                      <a:r>
                        <a:rPr lang="ru-RU" sz="1200" b="0" baseline="30000" dirty="0">
                          <a:solidFill>
                            <a:schemeClr val="bg1"/>
                          </a:solidFill>
                          <a:effectLst/>
                        </a:rPr>
                        <a:t>3</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ru-RU"/>
                    </a:p>
                  </a:txBody>
                  <a:tcPr/>
                </a:tc>
                <a:tc gridSpan="2">
                  <a:txBody>
                    <a:bodyPr/>
                    <a:lstStyle/>
                    <a:p>
                      <a:pPr algn="ctr">
                        <a:spcAft>
                          <a:spcPts val="0"/>
                        </a:spcAft>
                      </a:pPr>
                      <a:r>
                        <a:rPr lang="ru-RU" sz="1200" b="0" dirty="0">
                          <a:solidFill>
                            <a:schemeClr val="bg1"/>
                          </a:solidFill>
                          <a:effectLst/>
                        </a:rPr>
                        <a:t>Запас </a:t>
                      </a:r>
                      <a:r>
                        <a:rPr lang="ru-RU" sz="1200" b="0" dirty="0" smtClean="0">
                          <a:solidFill>
                            <a:schemeClr val="bg1"/>
                          </a:solidFill>
                          <a:effectLst/>
                        </a:rPr>
                        <a:t>древесины</a:t>
                      </a:r>
                      <a:r>
                        <a:rPr lang="en-US" sz="1200" b="0" dirty="0" smtClean="0">
                          <a:solidFill>
                            <a:schemeClr val="bg1"/>
                          </a:solidFill>
                          <a:effectLst/>
                        </a:rPr>
                        <a:t> </a:t>
                      </a:r>
                      <a:r>
                        <a:rPr lang="ru-RU" sz="1200" b="0" dirty="0" smtClean="0">
                          <a:solidFill>
                            <a:schemeClr val="bg1"/>
                          </a:solidFill>
                          <a:effectLst/>
                        </a:rPr>
                        <a:t>спелых </a:t>
                      </a:r>
                      <a:r>
                        <a:rPr lang="ru-RU" sz="1200" b="0" dirty="0">
                          <a:solidFill>
                            <a:schemeClr val="bg1"/>
                          </a:solidFill>
                          <a:effectLst/>
                        </a:rPr>
                        <a:t>и</a:t>
                      </a:r>
                      <a:br>
                        <a:rPr lang="ru-RU" sz="1200" b="0" dirty="0">
                          <a:solidFill>
                            <a:schemeClr val="bg1"/>
                          </a:solidFill>
                          <a:effectLst/>
                        </a:rPr>
                      </a:br>
                      <a:r>
                        <a:rPr lang="ru-RU" sz="1200" b="0" dirty="0" smtClean="0">
                          <a:solidFill>
                            <a:schemeClr val="bg1"/>
                          </a:solidFill>
                          <a:effectLst/>
                        </a:rPr>
                        <a:t>перестойных</a:t>
                      </a:r>
                      <a:r>
                        <a:rPr lang="en-US" sz="1200" b="0" dirty="0" smtClean="0">
                          <a:solidFill>
                            <a:schemeClr val="bg1"/>
                          </a:solidFill>
                          <a:effectLst/>
                        </a:rPr>
                        <a:t> </a:t>
                      </a:r>
                      <a:r>
                        <a:rPr lang="ru-RU" sz="1200" b="0" dirty="0" smtClean="0">
                          <a:solidFill>
                            <a:schemeClr val="bg1"/>
                          </a:solidFill>
                          <a:effectLst/>
                        </a:rPr>
                        <a:t>лесов</a:t>
                      </a:r>
                      <a:r>
                        <a:rPr lang="ru-RU" sz="1200" b="0" dirty="0">
                          <a:solidFill>
                            <a:schemeClr val="bg1"/>
                          </a:solidFill>
                          <a:effectLst/>
                        </a:rPr>
                        <a:t>, тыс. м</a:t>
                      </a:r>
                      <a:r>
                        <a:rPr lang="ru-RU" sz="1200" b="0" baseline="30000" dirty="0">
                          <a:solidFill>
                            <a:schemeClr val="bg1"/>
                          </a:solidFill>
                          <a:effectLst/>
                        </a:rPr>
                        <a:t>3</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ru-RU"/>
                    </a:p>
                  </a:txBody>
                  <a:tcPr/>
                </a:tc>
              </a:tr>
              <a:tr h="15334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71755" marR="71755" algn="ctr">
                        <a:spcAft>
                          <a:spcPts val="0"/>
                        </a:spcAft>
                      </a:pPr>
                      <a:r>
                        <a:rPr lang="ru-RU" sz="1200" b="0" dirty="0">
                          <a:solidFill>
                            <a:schemeClr val="bg1"/>
                          </a:solidFill>
                          <a:effectLst/>
                        </a:rPr>
                        <a:t>общий</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marL="71755" marR="71755" algn="ctr">
                        <a:spcAft>
                          <a:spcPts val="0"/>
                        </a:spcAft>
                      </a:pPr>
                      <a:r>
                        <a:rPr lang="ru-RU" sz="1200" b="0" dirty="0">
                          <a:solidFill>
                            <a:schemeClr val="bg1"/>
                          </a:solidFill>
                          <a:effectLst/>
                        </a:rPr>
                        <a:t>возможный </a:t>
                      </a:r>
                      <a:r>
                        <a:rPr lang="ru-RU" sz="1200" b="0" dirty="0" smtClean="0">
                          <a:solidFill>
                            <a:schemeClr val="bg1"/>
                          </a:solidFill>
                          <a:effectLst/>
                        </a:rPr>
                        <a:t>для</a:t>
                      </a:r>
                      <a:r>
                        <a:rPr lang="en-US" sz="1200" b="0" dirty="0" smtClean="0">
                          <a:solidFill>
                            <a:schemeClr val="bg1"/>
                          </a:solidFill>
                          <a:effectLst/>
                        </a:rPr>
                        <a:t> </a:t>
                      </a:r>
                      <a:r>
                        <a:rPr lang="ru-RU" sz="1200" b="0" dirty="0" smtClean="0">
                          <a:solidFill>
                            <a:schemeClr val="bg1"/>
                          </a:solidFill>
                          <a:effectLst/>
                        </a:rPr>
                        <a:t>эксплуатации</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marL="71755" marR="71755" algn="ctr">
                        <a:spcAft>
                          <a:spcPts val="0"/>
                        </a:spcAft>
                      </a:pPr>
                      <a:r>
                        <a:rPr lang="ru-RU" sz="1200" b="0" dirty="0">
                          <a:solidFill>
                            <a:schemeClr val="bg1"/>
                          </a:solidFill>
                          <a:effectLst/>
                        </a:rPr>
                        <a:t>общий</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marL="71755" marR="71755" algn="ctr">
                        <a:spcAft>
                          <a:spcPts val="0"/>
                        </a:spcAft>
                      </a:pPr>
                      <a:r>
                        <a:rPr lang="ru-RU" sz="1200" b="0" dirty="0">
                          <a:solidFill>
                            <a:schemeClr val="bg1"/>
                          </a:solidFill>
                          <a:effectLst/>
                        </a:rPr>
                        <a:t>возможный </a:t>
                      </a:r>
                      <a:r>
                        <a:rPr lang="ru-RU" sz="1200" b="0" dirty="0" smtClean="0">
                          <a:solidFill>
                            <a:schemeClr val="bg1"/>
                          </a:solidFill>
                          <a:effectLst/>
                        </a:rPr>
                        <a:t>для</a:t>
                      </a:r>
                      <a:r>
                        <a:rPr lang="en-US" sz="1200" b="0" dirty="0" smtClean="0">
                          <a:solidFill>
                            <a:schemeClr val="bg1"/>
                          </a:solidFill>
                          <a:effectLst/>
                        </a:rPr>
                        <a:t> </a:t>
                      </a:r>
                      <a:r>
                        <a:rPr lang="ru-RU" sz="1200" b="0" dirty="0" smtClean="0">
                          <a:solidFill>
                            <a:schemeClr val="bg1"/>
                          </a:solidFill>
                          <a:effectLst/>
                        </a:rPr>
                        <a:t>эксплуатации</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0">
                <a:tc>
                  <a:txBody>
                    <a:bodyPr/>
                    <a:lstStyle/>
                    <a:p>
                      <a:pPr>
                        <a:spcAft>
                          <a:spcPts val="0"/>
                        </a:spcAft>
                      </a:pPr>
                      <a:r>
                        <a:rPr lang="ru-RU" sz="1200" b="0">
                          <a:solidFill>
                            <a:schemeClr val="tx1"/>
                          </a:solidFill>
                          <a:effectLst/>
                        </a:rPr>
                        <a:t>Барановичский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225,4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65,1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12947,8</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10281,7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434,3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339,3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Березовский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142,0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35,3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5569,8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4242,9</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169,4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147,9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Брестский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163,4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53,3</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8019,1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6725,9</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704,4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642,1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Ганцевичский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170,5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87,3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12248,9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11237,7</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834,1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748,5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Дрогичинский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185,6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45,1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6526,7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6280,8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260,9</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251,2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Жабинковский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68,4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11,8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1949,9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1624,9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44,0</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42,0</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Ивановский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154,9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41,2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6348,3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5758,2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391,4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278,0</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Ивацевичский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299,7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139,3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25593,1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20080,8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3981,9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2622,2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Каменецкий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168,7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45,9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10946,6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3416,4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3674,3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102,5</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Кобринский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201,5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51,9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7082,0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6653,0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335,1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310,0</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Лунинецкий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269,8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110,7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15858,9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12421,5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1512,9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953,2</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Ляховичский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135,3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47,3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7483,1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6257,6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832,1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652,6</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Малоритский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137,4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61,5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8643,5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7946,9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594,3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473,3</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Пинский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319,2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97,0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15778,4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13929,1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940,5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812,4</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Пружанский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282,6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115,1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23000,6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7345,8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4911,9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519,1</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rPr>
                        <a:t>Столинский</a:t>
                      </a:r>
                      <a:endParaRPr lang="ru-RU" sz="1200" b="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341,7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112,1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11102,3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9391,3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718,3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574,5</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07580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Лабораторная работа № 9. Транспорт, связь, торговля и общественное </a:t>
            </a:r>
            <a:r>
              <a:rPr lang="ru-RU" dirty="0" smtClean="0"/>
              <a:t>питание</a:t>
            </a:r>
            <a:br>
              <a:rPr lang="ru-RU" dirty="0" smtClean="0"/>
            </a:br>
            <a:r>
              <a:rPr lang="ru-RU" dirty="0" smtClean="0"/>
              <a:t>на </a:t>
            </a:r>
            <a:r>
              <a:rPr lang="ru-RU" dirty="0"/>
              <a:t>территории Брестской области</a:t>
            </a:r>
          </a:p>
        </p:txBody>
      </p:sp>
      <p:sp>
        <p:nvSpPr>
          <p:cNvPr id="3" name="Вертикальный текст 2"/>
          <p:cNvSpPr>
            <a:spLocks noGrp="1"/>
          </p:cNvSpPr>
          <p:nvPr>
            <p:ph type="body" orient="vert" idx="14"/>
          </p:nvPr>
        </p:nvSpPr>
        <p:spPr/>
        <p:txBody>
          <a:bodyPr/>
          <a:lstStyle/>
          <a:p>
            <a:pPr indent="361950" algn="just">
              <a:lnSpc>
                <a:spcPct val="100000"/>
              </a:lnSpc>
              <a:spcBef>
                <a:spcPts val="600"/>
              </a:spcBef>
            </a:pPr>
            <a:r>
              <a:rPr lang="ru-RU" b="1" dirty="0"/>
              <a:t>Вопросы для самоподготовки и обсуждения:</a:t>
            </a:r>
            <a:r>
              <a:rPr lang="ru-RU" dirty="0"/>
              <a:t> </a:t>
            </a:r>
          </a:p>
          <a:p>
            <a:pPr indent="361950" algn="just">
              <a:lnSpc>
                <a:spcPct val="100000"/>
              </a:lnSpc>
              <a:spcBef>
                <a:spcPts val="600"/>
              </a:spcBef>
            </a:pPr>
            <a:r>
              <a:rPr lang="ru-RU" i="1" dirty="0"/>
              <a:t>1. Развитие железнодорожного транспорта области. 2. Состояние автомобильного транспорта. 3. Трубопроводный транспорт области. 4. Перспективы развития речного транспорта. 5. Географический рисунок транспортной системы. 6. Связь и электропередача информации на территории области. 7. Развитие торговли и общественного питания на территории области.</a:t>
            </a:r>
            <a:endParaRPr lang="ru-RU" dirty="0"/>
          </a:p>
          <a:p>
            <a:pPr indent="361950" algn="just">
              <a:lnSpc>
                <a:spcPct val="100000"/>
              </a:lnSpc>
              <a:spcBef>
                <a:spcPts val="600"/>
              </a:spcBef>
            </a:pPr>
            <a:r>
              <a:rPr lang="ru-RU" b="1" dirty="0"/>
              <a:t>Оборудование:</a:t>
            </a:r>
            <a:r>
              <a:rPr lang="ru-RU" dirty="0"/>
              <a:t> контурная карта Брестской области, Национальный атлас Беларуси [</a:t>
            </a:r>
            <a:r>
              <a:rPr lang="ru-RU" dirty="0">
                <a:hlinkClick r:id="rId2" action="ppaction://hlinksldjump"/>
              </a:rPr>
              <a:t>1</a:t>
            </a:r>
            <a:r>
              <a:rPr lang="ru-RU" dirty="0"/>
              <a:t>].</a:t>
            </a:r>
          </a:p>
          <a:p>
            <a:pPr indent="361950" algn="just">
              <a:lnSpc>
                <a:spcPct val="100000"/>
              </a:lnSpc>
              <a:spcBef>
                <a:spcPts val="600"/>
              </a:spcBef>
            </a:pPr>
            <a:r>
              <a:rPr lang="ru-RU" b="1" dirty="0"/>
              <a:t>Задание 9.1. </a:t>
            </a:r>
            <a:r>
              <a:rPr lang="ru-RU" u="sng" dirty="0"/>
              <a:t>Составить карту-схему «Транспортная сеть Брестской области»</a:t>
            </a:r>
            <a:r>
              <a:rPr lang="ru-RU" dirty="0"/>
              <a:t>.</a:t>
            </a:r>
          </a:p>
          <a:p>
            <a:pPr indent="361950" algn="just">
              <a:lnSpc>
                <a:spcPct val="100000"/>
              </a:lnSpc>
              <a:spcBef>
                <a:spcPts val="600"/>
              </a:spcBef>
            </a:pPr>
            <a:r>
              <a:rPr lang="ru-RU" dirty="0"/>
              <a:t>Задание выполняется на основе карт «Транспортная сеть», «Железнодорожный транспорт», «Автомобильные дороги», «Речной транспорт», «Трубопроводный транспорт» [</a:t>
            </a:r>
            <a:r>
              <a:rPr lang="ru-RU" dirty="0">
                <a:hlinkClick r:id="rId2" action="ppaction://hlinksldjump"/>
              </a:rPr>
              <a:t>1, с. 222–223, 224, 226–227, 228</a:t>
            </a:r>
            <a:r>
              <a:rPr lang="ru-RU" dirty="0"/>
              <a:t>].</a:t>
            </a:r>
          </a:p>
          <a:p>
            <a:pPr indent="361950" algn="just">
              <a:lnSpc>
                <a:spcPct val="100000"/>
              </a:lnSpc>
              <a:spcBef>
                <a:spcPts val="0"/>
              </a:spcBef>
            </a:pPr>
            <a:r>
              <a:rPr lang="ru-RU" dirty="0"/>
              <a:t>На контурную карту области наносятся республиканские магистральные железнодорожные линии (различными линейными условными знаками показываются двухпутные электрифицированные, двухпутные и однопутные линии), магистральные автомобильные дороги, судоходные водные пути (отдельно – участки путей с пассажирским сообщением, а также судоходные каналы), речные порты и пристани, аэропорты, магистральные нефтепроводы и газопроводы (с указанием названий).</a:t>
            </a:r>
          </a:p>
          <a:p>
            <a:pPr indent="361950" algn="just">
              <a:lnSpc>
                <a:spcPct val="100000"/>
              </a:lnSpc>
              <a:spcBef>
                <a:spcPts val="0"/>
              </a:spcBef>
            </a:pPr>
            <a:r>
              <a:rPr lang="ru-RU" dirty="0"/>
              <a:t>По карте необходимо письменно оценить обеспеченность различных районов области основными видами транспортной инфраструктуры и описать возможные следствия таких различий.</a:t>
            </a:r>
          </a:p>
          <a:p>
            <a:pPr indent="361950" algn="just">
              <a:lnSpc>
                <a:spcPct val="100000"/>
              </a:lnSpc>
              <a:spcBef>
                <a:spcPts val="600"/>
              </a:spcBef>
            </a:pPr>
            <a:r>
              <a:rPr lang="ru-RU" b="1" dirty="0"/>
              <a:t>Задание 9.2. </a:t>
            </a:r>
            <a:r>
              <a:rPr lang="ru-RU" u="sng" dirty="0"/>
              <a:t>Описать динамику обеспеченности населения основными средствами связи общего пользования за период </a:t>
            </a:r>
            <a:r>
              <a:rPr lang="en-US" u="sng" dirty="0" smtClean="0"/>
              <a:t/>
            </a:r>
            <a:br>
              <a:rPr lang="en-US" u="sng" dirty="0" smtClean="0"/>
            </a:br>
            <a:r>
              <a:rPr lang="ru-RU" u="sng" dirty="0" smtClean="0"/>
              <a:t>1995–2015</a:t>
            </a:r>
            <a:r>
              <a:rPr lang="ru-RU" u="sng" dirty="0"/>
              <a:t> гг.</a:t>
            </a:r>
            <a:endParaRPr lang="ru-RU" dirty="0"/>
          </a:p>
          <a:p>
            <a:pPr indent="361950" algn="just">
              <a:lnSpc>
                <a:spcPct val="100000"/>
              </a:lnSpc>
              <a:spcBef>
                <a:spcPts val="600"/>
              </a:spcBef>
            </a:pPr>
            <a:r>
              <a:rPr lang="ru-RU" dirty="0"/>
              <a:t>Задание выполняется на основании таблиц 9.1, </a:t>
            </a:r>
            <a:r>
              <a:rPr lang="ru-RU" dirty="0">
                <a:hlinkClick r:id="rId3" action="ppaction://hlinksldjump"/>
              </a:rPr>
              <a:t>9.2</a:t>
            </a:r>
            <a:endParaRPr lang="ru-RU" dirty="0"/>
          </a:p>
          <a:p>
            <a:pPr algn="just"/>
            <a:r>
              <a:rPr lang="ru-RU" sz="1200" dirty="0"/>
              <a:t>Таблица 9.1 – Обеспеченность населения Брестской области квартирными телефонными аппаратами, подключенными к сети электросвязи общего </a:t>
            </a:r>
            <a:r>
              <a:rPr lang="ru-RU" sz="1200" dirty="0" smtClean="0"/>
              <a:t>пользования </a:t>
            </a:r>
            <a:r>
              <a:rPr lang="ru-RU" sz="1200" dirty="0"/>
              <a:t>на 1000 человек (на конец года, штук) [</a:t>
            </a:r>
            <a:r>
              <a:rPr lang="ru-RU" sz="1200" dirty="0">
                <a:hlinkClick r:id="rId2" action="ppaction://hlinksldjump"/>
              </a:rPr>
              <a:t>9</a:t>
            </a:r>
            <a:r>
              <a:rPr lang="ru-RU" sz="1200" dirty="0"/>
              <a:t>]</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867657403"/>
              </p:ext>
            </p:extLst>
          </p:nvPr>
        </p:nvGraphicFramePr>
        <p:xfrm>
          <a:off x="2445544" y="5603892"/>
          <a:ext cx="5724525" cy="914400"/>
        </p:xfrm>
        <a:graphic>
          <a:graphicData uri="http://schemas.openxmlformats.org/drawingml/2006/table">
            <a:tbl>
              <a:tblPr firstRow="1" firstCol="1" lastRow="1" lastCol="1" bandRow="1" bandCol="1">
                <a:tableStyleId>{5C22544A-7EE6-4342-B048-85BDC9FD1C3A}</a:tableStyleId>
              </a:tblPr>
              <a:tblGrid>
                <a:gridCol w="674370"/>
                <a:gridCol w="646430"/>
                <a:gridCol w="647700"/>
                <a:gridCol w="647700"/>
                <a:gridCol w="633095"/>
                <a:gridCol w="633095"/>
                <a:gridCol w="633095"/>
                <a:gridCol w="561340"/>
                <a:gridCol w="647700"/>
              </a:tblGrid>
              <a:tr h="0">
                <a:tc>
                  <a:txBody>
                    <a:bodyPr/>
                    <a:lstStyle/>
                    <a:p>
                      <a:pPr algn="ctr">
                        <a:spcAft>
                          <a:spcPts val="0"/>
                        </a:spcAft>
                      </a:pPr>
                      <a:r>
                        <a:rPr lang="ru-RU" sz="1200" dirty="0">
                          <a:effectLst/>
                        </a:rPr>
                        <a:t> </a:t>
                      </a:r>
                      <a:endParaRPr lang="ru-RU" sz="1200" dirty="0">
                        <a:effectLst/>
                        <a:latin typeface="Times New Roman"/>
                        <a:ea typeface="Times New Roman"/>
                      </a:endParaRPr>
                    </a:p>
                  </a:txBody>
                  <a:tcPr marL="36195" marR="36195" marT="0"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gridSpan="8">
                  <a:txBody>
                    <a:bodyPr/>
                    <a:lstStyle/>
                    <a:p>
                      <a:pPr algn="ctr">
                        <a:spcAft>
                          <a:spcPts val="0"/>
                        </a:spcAft>
                      </a:pPr>
                      <a:r>
                        <a:rPr lang="ru-RU" sz="1200" b="0" dirty="0">
                          <a:effectLst/>
                        </a:rPr>
                        <a:t>Годы</a:t>
                      </a:r>
                      <a:endParaRPr lang="ru-RU" sz="1200" b="0" dirty="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0">
                <a:tc>
                  <a:txBody>
                    <a:bodyPr/>
                    <a:lstStyle/>
                    <a:p>
                      <a:pPr algn="ctr">
                        <a:spcAft>
                          <a:spcPts val="0"/>
                        </a:spcAft>
                      </a:pPr>
                      <a:r>
                        <a:rPr lang="ru-RU" sz="1200" b="0" dirty="0">
                          <a:solidFill>
                            <a:schemeClr val="tx1"/>
                          </a:solidFill>
                          <a:effectLst/>
                        </a:rPr>
                        <a:t> </a:t>
                      </a:r>
                      <a:endParaRPr lang="ru-RU" sz="1200" b="0" dirty="0">
                        <a:solidFill>
                          <a:schemeClr val="tx1"/>
                        </a:solidFill>
                        <a:effectLst/>
                        <a:latin typeface="Times New Roman"/>
                        <a:ea typeface="Times New Roman"/>
                      </a:endParaRPr>
                    </a:p>
                  </a:txBody>
                  <a:tcPr marL="36195" marR="36195"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i="1" dirty="0">
                          <a:solidFill>
                            <a:schemeClr val="tx1"/>
                          </a:solidFill>
                          <a:effectLst/>
                        </a:rPr>
                        <a:t>1995</a:t>
                      </a:r>
                      <a:endParaRPr lang="ru-RU" sz="1200" b="0" i="1"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i="1" dirty="0">
                          <a:solidFill>
                            <a:schemeClr val="tx1"/>
                          </a:solidFill>
                          <a:effectLst/>
                        </a:rPr>
                        <a:t>2000</a:t>
                      </a:r>
                      <a:endParaRPr lang="ru-RU" sz="1200" b="0" i="1"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i="1" dirty="0">
                          <a:solidFill>
                            <a:schemeClr val="tx1"/>
                          </a:solidFill>
                          <a:effectLst/>
                        </a:rPr>
                        <a:t>2005</a:t>
                      </a:r>
                      <a:endParaRPr lang="ru-RU" sz="1200" b="0" i="1"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i="1" dirty="0">
                          <a:solidFill>
                            <a:schemeClr val="tx1"/>
                          </a:solidFill>
                          <a:effectLst/>
                        </a:rPr>
                        <a:t>2010</a:t>
                      </a:r>
                      <a:endParaRPr lang="ru-RU" sz="1200" b="0" i="1"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i="1" dirty="0">
                          <a:solidFill>
                            <a:schemeClr val="tx1"/>
                          </a:solidFill>
                          <a:effectLst/>
                        </a:rPr>
                        <a:t>2011</a:t>
                      </a:r>
                      <a:endParaRPr lang="ru-RU" sz="1200" b="0" i="1"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i="1" dirty="0">
                          <a:solidFill>
                            <a:schemeClr val="tx1"/>
                          </a:solidFill>
                          <a:effectLst/>
                        </a:rPr>
                        <a:t>2012</a:t>
                      </a:r>
                      <a:endParaRPr lang="ru-RU" sz="1200" b="0" i="1"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i="1" dirty="0">
                          <a:solidFill>
                            <a:schemeClr val="tx1"/>
                          </a:solidFill>
                          <a:effectLst/>
                        </a:rPr>
                        <a:t>2013</a:t>
                      </a:r>
                      <a:endParaRPr lang="ru-RU" sz="1200" b="0" i="1"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i="1" dirty="0">
                          <a:solidFill>
                            <a:schemeClr val="tx1"/>
                          </a:solidFill>
                          <a:effectLst/>
                        </a:rPr>
                        <a:t>2014</a:t>
                      </a:r>
                      <a:endParaRPr lang="ru-RU" sz="1200" b="0" i="1"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b="0" i="1" dirty="0">
                          <a:solidFill>
                            <a:schemeClr val="tx1"/>
                          </a:solidFill>
                          <a:effectLst/>
                        </a:rPr>
                        <a:t>Всего</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137</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230</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293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363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372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379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385</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390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b="0" i="1" dirty="0">
                          <a:solidFill>
                            <a:schemeClr val="tx1"/>
                          </a:solidFill>
                          <a:effectLst/>
                        </a:rPr>
                        <a:t>Город</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165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271</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323</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359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365</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371</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377</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379</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b="0" i="1" dirty="0">
                          <a:solidFill>
                            <a:schemeClr val="tx1"/>
                          </a:solidFill>
                          <a:effectLst/>
                        </a:rPr>
                        <a:t>Село</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93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165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240</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371</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385</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394</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406</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413</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5024938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Лабораторная работа № 9. Транспорт, связь, торговля и общественное питание</a:t>
            </a:r>
            <a:br>
              <a:rPr lang="ru-RU" dirty="0"/>
            </a:br>
            <a:r>
              <a:rPr lang="ru-RU" dirty="0"/>
              <a:t>на территории Брестской области</a:t>
            </a:r>
          </a:p>
        </p:txBody>
      </p:sp>
      <p:sp>
        <p:nvSpPr>
          <p:cNvPr id="3" name="Вертикальный текст 2"/>
          <p:cNvSpPr>
            <a:spLocks noGrp="1"/>
          </p:cNvSpPr>
          <p:nvPr>
            <p:ph type="body" orient="vert" idx="14"/>
          </p:nvPr>
        </p:nvSpPr>
        <p:spPr/>
        <p:txBody>
          <a:bodyPr/>
          <a:lstStyle/>
          <a:p>
            <a:pPr algn="just"/>
            <a:r>
              <a:rPr lang="ru-RU" sz="1200" dirty="0"/>
              <a:t>Таблица 9.2 – Динамика числа активных абонентов СООО «Мобильные </a:t>
            </a:r>
            <a:r>
              <a:rPr lang="ru-RU" sz="1200" dirty="0" err="1"/>
              <a:t>ТелеСистемы</a:t>
            </a:r>
            <a:r>
              <a:rPr lang="ru-RU" sz="1200" dirty="0"/>
              <a:t>» в Брестской области за период 2003–2015 гг., округленно, тыс. чел. (по данным средств массовой информации)</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929444330"/>
              </p:ext>
            </p:extLst>
          </p:nvPr>
        </p:nvGraphicFramePr>
        <p:xfrm>
          <a:off x="999457" y="1295581"/>
          <a:ext cx="8548583" cy="365760"/>
        </p:xfrm>
        <a:graphic>
          <a:graphicData uri="http://schemas.openxmlformats.org/drawingml/2006/table">
            <a:tbl>
              <a:tblPr firstRow="1" firstCol="1" lastRow="1" lastCol="1" bandRow="1" bandCol="1">
                <a:tableStyleId>{5C22544A-7EE6-4342-B048-85BDC9FD1C3A}</a:tableStyleId>
              </a:tblPr>
              <a:tblGrid>
                <a:gridCol w="657201"/>
                <a:gridCol w="657201"/>
                <a:gridCol w="657201"/>
                <a:gridCol w="657698"/>
                <a:gridCol w="657698"/>
                <a:gridCol w="657698"/>
                <a:gridCol w="657698"/>
                <a:gridCol w="657698"/>
                <a:gridCol w="657698"/>
                <a:gridCol w="657698"/>
                <a:gridCol w="657698"/>
                <a:gridCol w="657698"/>
                <a:gridCol w="657698"/>
              </a:tblGrid>
              <a:tr h="0">
                <a:tc>
                  <a:txBody>
                    <a:bodyPr/>
                    <a:lstStyle/>
                    <a:p>
                      <a:pPr algn="ctr">
                        <a:spcAft>
                          <a:spcPts val="0"/>
                        </a:spcAft>
                      </a:pPr>
                      <a:r>
                        <a:rPr lang="ru-RU" sz="1200" b="0" dirty="0">
                          <a:effectLst/>
                        </a:rPr>
                        <a:t>2003</a:t>
                      </a:r>
                      <a:endParaRPr lang="ru-RU" sz="1200" b="0" dirty="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a:effectLst/>
                        </a:rPr>
                        <a:t>2004</a:t>
                      </a:r>
                      <a:endParaRPr lang="ru-RU" sz="1200" b="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a:effectLst/>
                        </a:rPr>
                        <a:t>2005</a:t>
                      </a:r>
                      <a:endParaRPr lang="ru-RU" sz="1200" b="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a:effectLst/>
                        </a:rPr>
                        <a:t>2006</a:t>
                      </a:r>
                      <a:endParaRPr lang="ru-RU" sz="1200" b="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a:effectLst/>
                        </a:rPr>
                        <a:t>2007</a:t>
                      </a:r>
                      <a:endParaRPr lang="ru-RU" sz="1200" b="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a:effectLst/>
                        </a:rPr>
                        <a:t>2008</a:t>
                      </a:r>
                      <a:endParaRPr lang="ru-RU" sz="1200" b="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dirty="0">
                          <a:effectLst/>
                        </a:rPr>
                        <a:t>2009</a:t>
                      </a:r>
                      <a:endParaRPr lang="ru-RU" sz="1200" b="0" dirty="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dirty="0">
                          <a:effectLst/>
                          <a:latin typeface="Times New Roman"/>
                          <a:ea typeface="Times New Roman"/>
                        </a:rPr>
                        <a:t>2010</a:t>
                      </a: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a:effectLst/>
                          <a:latin typeface="Times New Roman"/>
                          <a:ea typeface="Times New Roman"/>
                        </a:rPr>
                        <a:t>2011</a:t>
                      </a: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a:effectLst/>
                          <a:latin typeface="Times New Roman"/>
                          <a:ea typeface="Times New Roman"/>
                        </a:rPr>
                        <a:t>2012</a:t>
                      </a: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a:effectLst/>
                          <a:latin typeface="Times New Roman"/>
                          <a:ea typeface="Times New Roman"/>
                        </a:rPr>
                        <a:t>2013</a:t>
                      </a: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a:effectLst/>
                          <a:latin typeface="Times New Roman"/>
                          <a:ea typeface="Times New Roman"/>
                        </a:rPr>
                        <a:t>2014</a:t>
                      </a: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dirty="0">
                          <a:effectLst/>
                          <a:latin typeface="Times New Roman"/>
                          <a:ea typeface="Times New Roman"/>
                        </a:rPr>
                        <a:t>2015</a:t>
                      </a: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spcAft>
                          <a:spcPts val="0"/>
                        </a:spcAft>
                      </a:pPr>
                      <a:r>
                        <a:rPr lang="ru-RU" sz="1200" b="0" dirty="0">
                          <a:solidFill>
                            <a:schemeClr val="tx1"/>
                          </a:solidFill>
                          <a:effectLst/>
                        </a:rPr>
                        <a:t>50 000</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100 000</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200 000</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500 000</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650 000</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700 000</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800 000</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a:ea typeface="Times New Roman"/>
                        </a:rPr>
                        <a:t>850 000</a:t>
                      </a: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a:ea typeface="Times New Roman"/>
                        </a:rPr>
                        <a:t>900 000</a:t>
                      </a: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a:ea typeface="Times New Roman"/>
                        </a:rPr>
                        <a:t>950 000</a:t>
                      </a: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a:ea typeface="Times New Roman"/>
                        </a:rPr>
                        <a:t>1000 000</a:t>
                      </a: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a:ea typeface="Times New Roman"/>
                        </a:rPr>
                        <a:t>1050 000</a:t>
                      </a: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a:ea typeface="Times New Roman"/>
                        </a:rPr>
                        <a:t>1100 000</a:t>
                      </a: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Прямоугольник 4"/>
          <p:cNvSpPr/>
          <p:nvPr/>
        </p:nvSpPr>
        <p:spPr>
          <a:xfrm>
            <a:off x="106325" y="1791954"/>
            <a:ext cx="10398641" cy="2893100"/>
          </a:xfrm>
          <a:prstGeom prst="rect">
            <a:avLst/>
          </a:prstGeom>
        </p:spPr>
        <p:txBody>
          <a:bodyPr wrap="square">
            <a:spAutoFit/>
          </a:bodyPr>
          <a:lstStyle/>
          <a:p>
            <a:pPr indent="361950" algn="just"/>
            <a:r>
              <a:rPr lang="ru-RU" sz="1400" b="1" dirty="0">
                <a:latin typeface="Times New Roman" pitchFamily="18" charset="0"/>
                <a:cs typeface="Times New Roman" pitchFamily="18" charset="0"/>
              </a:rPr>
              <a:t>Задание 9.3. </a:t>
            </a:r>
            <a:r>
              <a:rPr lang="ru-RU" sz="1400" u="sng" dirty="0">
                <a:latin typeface="Times New Roman" pitchFamily="18" charset="0"/>
                <a:cs typeface="Times New Roman" pitchFamily="18" charset="0"/>
              </a:rPr>
              <a:t>Выполнить анализ географии и динамики розничного товарооборота торговых организаций Брестской области, включая общественное питание, за период 2000–2015 гг.</a:t>
            </a:r>
            <a:endParaRPr lang="ru-RU" sz="1400" dirty="0">
              <a:latin typeface="Times New Roman" pitchFamily="18" charset="0"/>
              <a:cs typeface="Times New Roman" pitchFamily="18" charset="0"/>
            </a:endParaRPr>
          </a:p>
          <a:p>
            <a:pPr indent="361950" algn="just"/>
            <a:r>
              <a:rPr lang="ru-RU" sz="1400" dirty="0">
                <a:latin typeface="Times New Roman" pitchFamily="18" charset="0"/>
                <a:cs typeface="Times New Roman" pitchFamily="18" charset="0"/>
              </a:rPr>
              <a:t>Задание выполняется на основании </a:t>
            </a:r>
            <a:r>
              <a:rPr lang="ru-RU" sz="1400" dirty="0">
                <a:latin typeface="Times New Roman" pitchFamily="18" charset="0"/>
                <a:cs typeface="Times New Roman" pitchFamily="18" charset="0"/>
                <a:hlinkClick r:id="rId2" action="ppaction://hlinksldjump"/>
              </a:rPr>
              <a:t>таблицы 9.3</a:t>
            </a:r>
            <a:r>
              <a:rPr lang="ru-RU" sz="1400" dirty="0">
                <a:latin typeface="Times New Roman" pitchFamily="18" charset="0"/>
                <a:cs typeface="Times New Roman" pitchFamily="18" charset="0"/>
              </a:rPr>
              <a:t>.</a:t>
            </a:r>
          </a:p>
          <a:p>
            <a:pPr indent="361950" algn="just"/>
            <a:r>
              <a:rPr lang="ru-RU" sz="1400" dirty="0">
                <a:latin typeface="Times New Roman" pitchFamily="18" charset="0"/>
                <a:cs typeface="Times New Roman" pitchFamily="18" charset="0"/>
              </a:rPr>
              <a:t>Устанавливаются различия в объемах розничного товарооборота по районам и главным городам области.</a:t>
            </a:r>
          </a:p>
          <a:p>
            <a:pPr indent="361950" algn="just"/>
            <a:r>
              <a:rPr lang="ru-RU" sz="1400" dirty="0">
                <a:latin typeface="Times New Roman" pitchFamily="18" charset="0"/>
                <a:cs typeface="Times New Roman" pitchFamily="18" charset="0"/>
              </a:rPr>
              <a:t>Для каждого района строятся гистограммы динамики розничной торговли за период 2000–2015 гг. с учетом среднего за год официального курса белорусского рубля к иностранным валютам. Проводится письменный анализ различий трендов </a:t>
            </a: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розничной </a:t>
            </a:r>
            <a:r>
              <a:rPr lang="ru-RU" sz="1400" dirty="0">
                <a:latin typeface="Times New Roman" pitchFamily="18" charset="0"/>
                <a:cs typeface="Times New Roman" pitchFamily="18" charset="0"/>
              </a:rPr>
              <a:t>торговли.</a:t>
            </a:r>
          </a:p>
          <a:p>
            <a:pPr indent="361950" algn="just"/>
            <a:r>
              <a:rPr lang="ru-RU" sz="1400" dirty="0">
                <a:latin typeface="Times New Roman" pitchFamily="18" charset="0"/>
                <a:cs typeface="Times New Roman" pitchFamily="18" charset="0"/>
              </a:rPr>
              <a:t>При общем сравнении результатов необходимо учитывать численность населения районов. Рекомендуется также использовать данные о плотности организаций розничной торговли по административным </a:t>
            </a:r>
            <a:r>
              <a:rPr lang="ru-RU" sz="1400" dirty="0" err="1">
                <a:latin typeface="Times New Roman" pitchFamily="18" charset="0"/>
                <a:cs typeface="Times New Roman" pitchFamily="18" charset="0"/>
              </a:rPr>
              <a:t>районнам</a:t>
            </a:r>
            <a:r>
              <a:rPr lang="ru-RU" sz="1400" dirty="0">
                <a:latin typeface="Times New Roman" pitchFamily="18" charset="0"/>
                <a:cs typeface="Times New Roman" pitchFamily="18" charset="0"/>
              </a:rPr>
              <a:t> области [</a:t>
            </a:r>
            <a:r>
              <a:rPr lang="ru-RU" sz="1400" dirty="0">
                <a:latin typeface="Times New Roman" pitchFamily="18" charset="0"/>
                <a:cs typeface="Times New Roman" pitchFamily="18" charset="0"/>
                <a:hlinkClick r:id="rId3" action="ppaction://hlinksldjump"/>
              </a:rPr>
              <a:t>10, с. 46</a:t>
            </a:r>
            <a:r>
              <a:rPr lang="ru-RU" sz="1400" dirty="0">
                <a:latin typeface="Times New Roman" pitchFamily="18" charset="0"/>
                <a:cs typeface="Times New Roman" pitchFamily="18" charset="0"/>
              </a:rPr>
              <a:t>].</a:t>
            </a:r>
          </a:p>
          <a:p>
            <a:pPr indent="361950" algn="just"/>
            <a:r>
              <a:rPr lang="ru-RU" sz="1400" dirty="0">
                <a:latin typeface="Times New Roman" pitchFamily="18" charset="0"/>
                <a:cs typeface="Times New Roman" pitchFamily="18" charset="0"/>
              </a:rPr>
              <a:t>При анализе рекомендуется привлекать данные об инфляции в Республике Беларусь. За период 2001–2004 гг. она составляла: в 2001 г. – 46,1 %, в 2002 г. – 34,8%, в 2003 г. – 25,4%, в 2004 г. – 14,4%. Учет инфляции позволит выявить реальные темпы динамики розничного товарооборота.</a:t>
            </a:r>
          </a:p>
          <a:p>
            <a:pPr indent="361950" algn="just"/>
            <a:r>
              <a:rPr lang="ru-RU" sz="1400" b="1" dirty="0">
                <a:latin typeface="Times New Roman" pitchFamily="18" charset="0"/>
                <a:cs typeface="Times New Roman" pitchFamily="18" charset="0"/>
              </a:rPr>
              <a:t>Отчетность:</a:t>
            </a:r>
            <a:r>
              <a:rPr lang="ru-RU" sz="1400" dirty="0">
                <a:latin typeface="Times New Roman" pitchFamily="18" charset="0"/>
                <a:cs typeface="Times New Roman" pitchFamily="18" charset="0"/>
              </a:rPr>
              <a:t> защита лабораторной работы индивидуально каждым студентом.</a:t>
            </a:r>
          </a:p>
        </p:txBody>
      </p:sp>
    </p:spTree>
    <p:extLst>
      <p:ext uri="{BB962C8B-B14F-4D97-AF65-F5344CB8AC3E}">
        <p14:creationId xmlns:p14="http://schemas.microsoft.com/office/powerpoint/2010/main" val="1623665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Лабораторная работа № 9. Транспорт, связь, торговля и общественное питание</a:t>
            </a:r>
            <a:br>
              <a:rPr lang="ru-RU" dirty="0"/>
            </a:br>
            <a:r>
              <a:rPr lang="ru-RU" dirty="0"/>
              <a:t>на территории Брестской области</a:t>
            </a:r>
          </a:p>
        </p:txBody>
      </p:sp>
      <p:sp>
        <p:nvSpPr>
          <p:cNvPr id="3" name="Вертикальный текст 2"/>
          <p:cNvSpPr>
            <a:spLocks noGrp="1"/>
          </p:cNvSpPr>
          <p:nvPr>
            <p:ph type="body" orient="vert" idx="14"/>
          </p:nvPr>
        </p:nvSpPr>
        <p:spPr/>
        <p:txBody>
          <a:bodyPr/>
          <a:lstStyle/>
          <a:p>
            <a:r>
              <a:rPr lang="ru-RU" sz="1200" dirty="0"/>
              <a:t>Таблица 9.3 – Динамика розничного товарооборота торговых организаций за период 2000–2014 гг. (млрд. бел. руб.) по [</a:t>
            </a:r>
            <a:r>
              <a:rPr lang="ru-RU" sz="1200" dirty="0">
                <a:hlinkClick r:id="rId2" action="ppaction://hlinksldjump"/>
              </a:rPr>
              <a:t>7</a:t>
            </a:r>
            <a:r>
              <a:rPr lang="ru-RU" sz="1200" dirty="0"/>
              <a:t>]</a:t>
            </a:r>
          </a:p>
          <a:p>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1255885493"/>
              </p:ext>
            </p:extLst>
          </p:nvPr>
        </p:nvGraphicFramePr>
        <p:xfrm>
          <a:off x="2371060" y="1280693"/>
          <a:ext cx="5947865" cy="4754880"/>
        </p:xfrm>
        <a:graphic>
          <a:graphicData uri="http://schemas.openxmlformats.org/drawingml/2006/table">
            <a:tbl>
              <a:tblPr firstRow="1" firstCol="1" lastRow="1" lastCol="1" bandRow="1" bandCol="1">
                <a:tableStyleId>{5C22544A-7EE6-4342-B048-85BDC9FD1C3A}</a:tableStyleId>
              </a:tblPr>
              <a:tblGrid>
                <a:gridCol w="1199469"/>
                <a:gridCol w="643940"/>
                <a:gridCol w="683526"/>
                <a:gridCol w="684186"/>
                <a:gridCol w="684186"/>
                <a:gridCol w="684186"/>
                <a:gridCol w="684186"/>
                <a:gridCol w="684186"/>
              </a:tblGrid>
              <a:tr h="0">
                <a:tc>
                  <a:txBody>
                    <a:bodyPr/>
                    <a:lstStyle/>
                    <a:p>
                      <a:pPr algn="ctr">
                        <a:spcAft>
                          <a:spcPts val="0"/>
                        </a:spcAft>
                      </a:pPr>
                      <a:r>
                        <a:rPr lang="ru-RU" sz="1200" b="0" dirty="0">
                          <a:effectLst/>
                          <a:latin typeface="Times New Roman" pitchFamily="18" charset="0"/>
                          <a:cs typeface="Times New Roman" pitchFamily="18" charset="0"/>
                        </a:rPr>
                        <a:t>Район (город)</a:t>
                      </a:r>
                      <a:endParaRPr lang="ru-RU" sz="1200" b="0" dirty="0">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dirty="0">
                          <a:effectLst/>
                          <a:latin typeface="Times New Roman" pitchFamily="18" charset="0"/>
                          <a:cs typeface="Times New Roman" pitchFamily="18" charset="0"/>
                        </a:rPr>
                        <a:t>2000</a:t>
                      </a:r>
                      <a:endParaRPr lang="ru-RU" sz="1200" b="0" dirty="0">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dirty="0">
                          <a:effectLst/>
                          <a:latin typeface="Times New Roman" pitchFamily="18" charset="0"/>
                          <a:cs typeface="Times New Roman" pitchFamily="18" charset="0"/>
                        </a:rPr>
                        <a:t>2005</a:t>
                      </a:r>
                      <a:endParaRPr lang="ru-RU" sz="1200" b="0" dirty="0">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dirty="0">
                          <a:effectLst/>
                          <a:latin typeface="Times New Roman" pitchFamily="18" charset="0"/>
                          <a:cs typeface="Times New Roman" pitchFamily="18" charset="0"/>
                        </a:rPr>
                        <a:t>2010</a:t>
                      </a:r>
                      <a:endParaRPr lang="ru-RU" sz="1200" b="0" dirty="0">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dirty="0">
                          <a:effectLst/>
                          <a:latin typeface="Times New Roman" pitchFamily="18" charset="0"/>
                          <a:cs typeface="Times New Roman" pitchFamily="18" charset="0"/>
                        </a:rPr>
                        <a:t>2011</a:t>
                      </a:r>
                      <a:endParaRPr lang="ru-RU" sz="1200" b="0" dirty="0">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dirty="0">
                          <a:effectLst/>
                          <a:latin typeface="Times New Roman" pitchFamily="18" charset="0"/>
                          <a:cs typeface="Times New Roman" pitchFamily="18" charset="0"/>
                        </a:rPr>
                        <a:t>2012</a:t>
                      </a:r>
                      <a:endParaRPr lang="ru-RU" sz="1200" b="0" dirty="0">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dirty="0">
                          <a:effectLst/>
                          <a:latin typeface="Times New Roman" pitchFamily="18" charset="0"/>
                          <a:cs typeface="Times New Roman" pitchFamily="18" charset="0"/>
                        </a:rPr>
                        <a:t>2013</a:t>
                      </a:r>
                      <a:endParaRPr lang="ru-RU" sz="1200" b="0" dirty="0">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b="0" dirty="0">
                          <a:effectLst/>
                          <a:latin typeface="Times New Roman" pitchFamily="18" charset="0"/>
                          <a:cs typeface="Times New Roman" pitchFamily="18" charset="0"/>
                        </a:rPr>
                        <a:t>2014</a:t>
                      </a:r>
                      <a:endParaRPr lang="ru-RU" sz="1200" b="0" dirty="0">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Aft>
                          <a:spcPts val="0"/>
                        </a:spcAft>
                      </a:pPr>
                      <a:r>
                        <a:rPr lang="ru-RU" sz="1200" b="0" dirty="0">
                          <a:solidFill>
                            <a:schemeClr val="tx1"/>
                          </a:solidFill>
                          <a:effectLst/>
                          <a:latin typeface="Times New Roman" pitchFamily="18" charset="0"/>
                          <a:cs typeface="Times New Roman" pitchFamily="18" charset="0"/>
                        </a:rPr>
                        <a:t>г. Брест</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115,6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558,7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1971,4</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3805,7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7114,7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9019,0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10966,0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г. Барановичи</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47,8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250,3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839,1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1528,9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2757,4</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3808,5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4814,5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г. Пинск</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45,7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191,7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664,8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1306,2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2302,5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3041,1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3536,9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Барановичский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6,0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45,2</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135,9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248,2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428,0</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516,8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518,0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Березовский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15,5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83,0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264,1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476,6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910,6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1183,8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1348,9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Брестский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9,6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96,7</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164,3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324,6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521,9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617,0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635,0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Ганцевичский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29,5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92,6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159,3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275,6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363,5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445,1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Дрогичинский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7,8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43,9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140,3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241,2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423,9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521,4</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597,3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Жабинковский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25,5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83,0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147,8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262,0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346,4</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420,8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Ивановский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10,0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48,9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150,7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250,2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433,1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532,4</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641,2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Ивацевичский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12,0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62,9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196,0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341,2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605,9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787,2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993,4</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Каменецкий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53,5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140,5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230,2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388,0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484,5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563,6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Кобринский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20,9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106,2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347,0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650,7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1107,3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1494,7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1890,5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Лунинецкий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14,0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70,9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240,9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408,1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728,6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969,5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1179,5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Ляховичский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30,0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82,0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128,3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232,1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297,8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368,8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Малоритский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31,7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83,2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172,9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303,8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349,8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425,0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Пинский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7,0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47,3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113,1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200,9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366,5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487,3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592,9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Пружанский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11,8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59,7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180,6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325,4</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561,4</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730,7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880,2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Столинский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14,2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77,5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226,9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412,8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704,0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891,1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1048,2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gridSpan="8">
                  <a:txBody>
                    <a:bodyPr/>
                    <a:lstStyle/>
                    <a:p>
                      <a:pPr algn="ctr">
                        <a:spcAft>
                          <a:spcPts val="0"/>
                        </a:spcAft>
                      </a:pPr>
                      <a:r>
                        <a:rPr lang="ru-RU" sz="1200" b="0">
                          <a:solidFill>
                            <a:schemeClr val="tx1"/>
                          </a:solidFill>
                          <a:effectLst/>
                          <a:latin typeface="Times New Roman" pitchFamily="18" charset="0"/>
                          <a:cs typeface="Times New Roman" pitchFamily="18" charset="0"/>
                        </a:rPr>
                        <a:t>Средний годовой обменный курс белорусского рубля к основным валютам</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0">
                <a:tc>
                  <a:txBody>
                    <a:bodyPr/>
                    <a:lstStyle/>
                    <a:p>
                      <a:pPr algn="just">
                        <a:spcAft>
                          <a:spcPts val="0"/>
                        </a:spcAft>
                      </a:pPr>
                      <a:r>
                        <a:rPr lang="ru-RU" sz="1200" b="1" dirty="0">
                          <a:solidFill>
                            <a:schemeClr val="tx1"/>
                          </a:solidFill>
                          <a:effectLst/>
                          <a:latin typeface="Times New Roman" pitchFamily="18" charset="0"/>
                          <a:cs typeface="Times New Roman" pitchFamily="18" charset="0"/>
                        </a:rPr>
                        <a:t>Доллар США</a:t>
                      </a:r>
                      <a:endParaRPr lang="ru-RU" sz="1200" b="1" dirty="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1019,16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2153,81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2978,10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5605,84</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8369,71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8971,06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10260,18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b="1" dirty="0">
                          <a:solidFill>
                            <a:schemeClr val="tx1"/>
                          </a:solidFill>
                          <a:effectLst/>
                          <a:latin typeface="Times New Roman" pitchFamily="18" charset="0"/>
                          <a:cs typeface="Times New Roman" pitchFamily="18" charset="0"/>
                        </a:rPr>
                        <a:t>Евро</a:t>
                      </a:r>
                      <a:endParaRPr lang="ru-RU" sz="1200" b="1" dirty="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2681,49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3949,89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8050,50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10777,94</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11833,72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13220,30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spcAft>
                          <a:spcPts val="0"/>
                        </a:spcAft>
                      </a:pPr>
                      <a:r>
                        <a:rPr lang="ru-RU" sz="1200" b="1" dirty="0" err="1">
                          <a:solidFill>
                            <a:schemeClr val="tx1"/>
                          </a:solidFill>
                          <a:effectLst/>
                          <a:latin typeface="Times New Roman" pitchFamily="18" charset="0"/>
                          <a:cs typeface="Times New Roman" pitchFamily="18" charset="0"/>
                        </a:rPr>
                        <a:t>Российск</a:t>
                      </a:r>
                      <a:r>
                        <a:rPr lang="ru-RU" sz="1200" b="1" dirty="0">
                          <a:solidFill>
                            <a:schemeClr val="tx1"/>
                          </a:solidFill>
                          <a:effectLst/>
                          <a:latin typeface="Times New Roman" pitchFamily="18" charset="0"/>
                          <a:cs typeface="Times New Roman" pitchFamily="18" charset="0"/>
                        </a:rPr>
                        <a:t>. руб.</a:t>
                      </a:r>
                      <a:endParaRPr lang="ru-RU" sz="1200" b="1" dirty="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35,65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76,14</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98,11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177,31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267,92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278,40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266,28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gridSpan="8">
                  <a:txBody>
                    <a:bodyPr/>
                    <a:lstStyle/>
                    <a:p>
                      <a:pPr algn="ctr">
                        <a:spcAft>
                          <a:spcPts val="0"/>
                        </a:spcAft>
                      </a:pPr>
                      <a:r>
                        <a:rPr lang="ru-RU" sz="1200" b="0" dirty="0">
                          <a:solidFill>
                            <a:schemeClr val="tx1"/>
                          </a:solidFill>
                          <a:effectLst/>
                          <a:latin typeface="Times New Roman" pitchFamily="18" charset="0"/>
                          <a:cs typeface="Times New Roman" pitchFamily="18" charset="0"/>
                        </a:rPr>
                        <a:t>Средние годовые значения инфляции, %</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0">
                <a:tc>
                  <a:txBody>
                    <a:bodyPr/>
                    <a:lstStyle/>
                    <a:p>
                      <a:pPr algn="just">
                        <a:spcAft>
                          <a:spcPts val="0"/>
                        </a:spcAft>
                      </a:pPr>
                      <a:r>
                        <a:rPr lang="ru-RU" sz="1200" b="0">
                          <a:solidFill>
                            <a:schemeClr val="tx1"/>
                          </a:solidFill>
                          <a:effectLst/>
                          <a:latin typeface="Times New Roman" pitchFamily="18" charset="0"/>
                          <a:cs typeface="Times New Roman" pitchFamily="18" charset="0"/>
                        </a:rPr>
                        <a:t> </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107,5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9,9</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108,7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21,8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16,5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16,2</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9089218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Лабораторная работа № 10. Непроизводственная сфера народного хозяйства </a:t>
            </a:r>
            <a:r>
              <a:rPr lang="ru-RU" dirty="0" smtClean="0"/>
              <a:t/>
            </a:r>
            <a:br>
              <a:rPr lang="ru-RU" dirty="0" smtClean="0"/>
            </a:br>
            <a:r>
              <a:rPr lang="ru-RU" dirty="0" smtClean="0"/>
              <a:t>Брестской </a:t>
            </a:r>
            <a:r>
              <a:rPr lang="ru-RU" dirty="0"/>
              <a:t>области</a:t>
            </a:r>
          </a:p>
        </p:txBody>
      </p:sp>
      <p:sp>
        <p:nvSpPr>
          <p:cNvPr id="3" name="Вертикальный текст 2"/>
          <p:cNvSpPr>
            <a:spLocks noGrp="1"/>
          </p:cNvSpPr>
          <p:nvPr>
            <p:ph type="body" orient="vert" idx="14"/>
          </p:nvPr>
        </p:nvSpPr>
        <p:spPr/>
        <p:txBody>
          <a:bodyPr/>
          <a:lstStyle/>
          <a:p>
            <a:pPr indent="361950" algn="just">
              <a:lnSpc>
                <a:spcPct val="100000"/>
              </a:lnSpc>
              <a:spcBef>
                <a:spcPts val="600"/>
              </a:spcBef>
            </a:pPr>
            <a:r>
              <a:rPr lang="ru-RU" b="1" dirty="0"/>
              <a:t>Вопросы для самоподготовки и обсуждения:</a:t>
            </a:r>
            <a:endParaRPr lang="ru-RU" dirty="0"/>
          </a:p>
          <a:p>
            <a:pPr indent="361950" algn="just">
              <a:lnSpc>
                <a:spcPct val="100000"/>
              </a:lnSpc>
              <a:spcBef>
                <a:spcPts val="600"/>
              </a:spcBef>
            </a:pPr>
            <a:r>
              <a:rPr lang="ru-RU" i="1" dirty="0"/>
              <a:t>1. Научный комплекс области. 2. Образовательный комплекс и комплекс культуры. 3. Состояние комплекса охраны здоровья. 4. Перспективы развития туристическо-рекреационного комплекса.</a:t>
            </a:r>
            <a:endParaRPr lang="ru-RU" dirty="0"/>
          </a:p>
          <a:p>
            <a:pPr indent="361950" algn="just">
              <a:lnSpc>
                <a:spcPct val="100000"/>
              </a:lnSpc>
              <a:spcBef>
                <a:spcPts val="600"/>
              </a:spcBef>
            </a:pPr>
            <a:r>
              <a:rPr lang="ru-RU" b="1" dirty="0"/>
              <a:t>Оборудование:</a:t>
            </a:r>
            <a:r>
              <a:rPr lang="ru-RU" dirty="0"/>
              <a:t> контурная карта Брестской области, Национальный атлас Беларуси [</a:t>
            </a:r>
            <a:r>
              <a:rPr lang="ru-RU" dirty="0">
                <a:hlinkClick r:id="rId2" action="ppaction://hlinksldjump"/>
              </a:rPr>
              <a:t>1</a:t>
            </a:r>
            <a:r>
              <a:rPr lang="ru-RU" dirty="0"/>
              <a:t>], школьный атлас для 10 класса [</a:t>
            </a:r>
            <a:r>
              <a:rPr lang="ru-RU" dirty="0">
                <a:hlinkClick r:id="rId2" action="ppaction://hlinksldjump"/>
              </a:rPr>
              <a:t>10</a:t>
            </a:r>
            <a:r>
              <a:rPr lang="ru-RU" dirty="0"/>
              <a:t>].</a:t>
            </a:r>
          </a:p>
          <a:p>
            <a:pPr indent="361950" algn="just">
              <a:lnSpc>
                <a:spcPct val="100000"/>
              </a:lnSpc>
              <a:spcBef>
                <a:spcPts val="600"/>
              </a:spcBef>
            </a:pPr>
            <a:r>
              <a:rPr lang="ru-RU" b="1" dirty="0"/>
              <a:t>Задание 10.1 </a:t>
            </a:r>
            <a:r>
              <a:rPr lang="ru-RU" u="sng" dirty="0"/>
              <a:t>Составить карту-схему «Охрана здоровья в Брестской области»</a:t>
            </a:r>
            <a:r>
              <a:rPr lang="ru-RU" dirty="0"/>
              <a:t>.</a:t>
            </a:r>
          </a:p>
          <a:p>
            <a:pPr indent="361950" algn="just">
              <a:lnSpc>
                <a:spcPct val="100000"/>
              </a:lnSpc>
              <a:spcBef>
                <a:spcPts val="600"/>
              </a:spcBef>
            </a:pPr>
            <a:r>
              <a:rPr lang="ru-RU" dirty="0" smtClean="0"/>
              <a:t>Для </a:t>
            </a:r>
            <a:r>
              <a:rPr lang="ru-RU" dirty="0"/>
              <a:t>построения карты-схемы используются данные </a:t>
            </a:r>
            <a:r>
              <a:rPr lang="ru-RU" dirty="0">
                <a:hlinkClick r:id="rId3" action="ppaction://hlinksldjump"/>
              </a:rPr>
              <a:t>таблицы 10.1</a:t>
            </a:r>
            <a:r>
              <a:rPr lang="ru-RU" dirty="0"/>
              <a:t>. для 2010 года. Число больничных коек отражается на карте-схеме способом картограммы, а численность врачей – способом картодиаграммы. На карту наносятся также санаторно-курортные учреждения [</a:t>
            </a:r>
            <a:r>
              <a:rPr lang="ru-RU" dirty="0">
                <a:hlinkClick r:id="rId2" action="ppaction://hlinksldjump"/>
              </a:rPr>
              <a:t>10, с. 49</a:t>
            </a:r>
            <a:r>
              <a:rPr lang="ru-RU" dirty="0"/>
              <a:t>].</a:t>
            </a:r>
          </a:p>
          <a:p>
            <a:pPr indent="361950" algn="just">
              <a:lnSpc>
                <a:spcPct val="100000"/>
              </a:lnSpc>
              <a:spcBef>
                <a:spcPts val="0"/>
              </a:spcBef>
            </a:pPr>
            <a:r>
              <a:rPr lang="ru-RU" dirty="0"/>
              <a:t>По таблице проводится письменный анализ динамики общих показателей охраны здоровья за период 1995–2010 гг.</a:t>
            </a:r>
          </a:p>
          <a:p>
            <a:pPr indent="361950"/>
            <a:r>
              <a:rPr lang="ru-RU" b="1" dirty="0" smtClean="0"/>
              <a:t>Задание 10.2. </a:t>
            </a:r>
            <a:r>
              <a:rPr lang="ru-RU" u="sng" dirty="0" smtClean="0"/>
              <a:t>Выполнить анализ географии и динамики учреждений, обеспечивающих получение общего среднего образования и численности учащихся в них по городам и районам Брестской области за период 1995–2010 гг. Проанализировать за данный период динамику числа учреждений, обеспечивающих получение высшего образования и числа студентов в них.</a:t>
            </a:r>
            <a:endParaRPr lang="ru-RU" dirty="0" smtClean="0"/>
          </a:p>
          <a:p>
            <a:pPr indent="361950"/>
            <a:r>
              <a:rPr lang="ru-RU" dirty="0" smtClean="0"/>
              <a:t>Задание выполняется на основании </a:t>
            </a:r>
            <a:r>
              <a:rPr lang="ru-RU" dirty="0" smtClean="0">
                <a:hlinkClick r:id="rId3" action="ppaction://hlinksldjump"/>
              </a:rPr>
              <a:t>таблиц 10.2</a:t>
            </a:r>
            <a:r>
              <a:rPr lang="ru-RU" dirty="0" smtClean="0"/>
              <a:t>. и </a:t>
            </a:r>
            <a:r>
              <a:rPr lang="ru-RU" dirty="0" smtClean="0">
                <a:hlinkClick r:id="rId4" action="ppaction://hlinksldjump"/>
              </a:rPr>
              <a:t>10.3</a:t>
            </a:r>
            <a:r>
              <a:rPr lang="ru-RU" dirty="0" smtClean="0"/>
              <a:t>.</a:t>
            </a:r>
          </a:p>
          <a:p>
            <a:pPr indent="361950"/>
            <a:r>
              <a:rPr lang="ru-RU" b="1" dirty="0" smtClean="0"/>
              <a:t>Задание 10.3. </a:t>
            </a:r>
            <a:r>
              <a:rPr lang="ru-RU" u="sng" dirty="0" smtClean="0"/>
              <a:t>Выполнить анализ распространения по территории Брестской области учреждений культуры (театров, кинотеатров, филармоний музеев, библиотек, клубных учреждений)</a:t>
            </a:r>
            <a:r>
              <a:rPr lang="ru-RU" dirty="0" smtClean="0"/>
              <a:t>.</a:t>
            </a:r>
          </a:p>
          <a:p>
            <a:pPr indent="361950"/>
            <a:r>
              <a:rPr lang="ru-RU" dirty="0" smtClean="0"/>
              <a:t>Задание выполняется на основе изучения соответствующих тематических карт [</a:t>
            </a:r>
            <a:r>
              <a:rPr lang="ru-RU" dirty="0" smtClean="0">
                <a:hlinkClick r:id="rId2" action="ppaction://hlinksldjump"/>
              </a:rPr>
              <a:t>1, с. 243–245</a:t>
            </a:r>
            <a:r>
              <a:rPr lang="ru-RU" dirty="0" smtClean="0"/>
              <a:t>].</a:t>
            </a:r>
          </a:p>
          <a:p>
            <a:r>
              <a:rPr lang="ru-RU" b="1" dirty="0" smtClean="0"/>
              <a:t>Отчетность:</a:t>
            </a:r>
            <a:r>
              <a:rPr lang="ru-RU" dirty="0" smtClean="0"/>
              <a:t> защита лабораторной работы индивидуально каждым студентом.</a:t>
            </a:r>
          </a:p>
          <a:p>
            <a:endParaRPr lang="ru-RU" dirty="0"/>
          </a:p>
        </p:txBody>
      </p:sp>
    </p:spTree>
    <p:extLst>
      <p:ext uri="{BB962C8B-B14F-4D97-AF65-F5344CB8AC3E}">
        <p14:creationId xmlns:p14="http://schemas.microsoft.com/office/powerpoint/2010/main" val="7790096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Лабораторная работа № 10. Непроизводственная сфера народного хозяйства </a:t>
            </a:r>
            <a:r>
              <a:rPr lang="ru-RU" dirty="0" smtClean="0"/>
              <a:t/>
            </a:r>
            <a:br>
              <a:rPr lang="ru-RU" dirty="0" smtClean="0"/>
            </a:br>
            <a:r>
              <a:rPr lang="ru-RU" dirty="0" smtClean="0"/>
              <a:t>Брестской </a:t>
            </a:r>
            <a:r>
              <a:rPr lang="ru-RU" dirty="0"/>
              <a:t>области</a:t>
            </a:r>
          </a:p>
        </p:txBody>
      </p:sp>
      <p:sp>
        <p:nvSpPr>
          <p:cNvPr id="3" name="Вертикальный текст 2"/>
          <p:cNvSpPr>
            <a:spLocks noGrp="1"/>
          </p:cNvSpPr>
          <p:nvPr>
            <p:ph type="body" orient="vert" idx="14"/>
          </p:nvPr>
        </p:nvSpPr>
        <p:spPr/>
        <p:txBody>
          <a:bodyPr/>
          <a:lstStyle/>
          <a:p>
            <a:r>
              <a:rPr lang="ru-RU" sz="1200" dirty="0"/>
              <a:t>Таблица 10.1 – Динамика общих показателей охраны здоровья в Брестской области за период 1995–2010 гг., по [</a:t>
            </a:r>
            <a:r>
              <a:rPr lang="ru-RU" sz="1200" dirty="0">
                <a:hlinkClick r:id="rId2" action="ppaction://hlinksldjump"/>
              </a:rPr>
              <a:t>11, 12</a:t>
            </a:r>
            <a:r>
              <a:rPr lang="ru-RU" sz="1200" dirty="0"/>
              <a:t>]</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pPr>
              <a:lnSpc>
                <a:spcPct val="100000"/>
              </a:lnSpc>
              <a:spcBef>
                <a:spcPts val="0"/>
              </a:spcBef>
            </a:pPr>
            <a:r>
              <a:rPr lang="ru-RU" sz="1200" i="1" dirty="0"/>
              <a:t>Примечание: показатели для </a:t>
            </a:r>
            <a:r>
              <a:rPr lang="ru-RU" sz="1200" i="1" dirty="0" err="1"/>
              <a:t>Барановичского</a:t>
            </a:r>
            <a:r>
              <a:rPr lang="ru-RU" sz="1200" i="1" dirty="0"/>
              <a:t>, Брестского и </a:t>
            </a:r>
            <a:r>
              <a:rPr lang="ru-RU" sz="1200" i="1" dirty="0" err="1"/>
              <a:t>Пинского</a:t>
            </a:r>
            <a:r>
              <a:rPr lang="ru-RU" sz="1200" i="1" dirty="0"/>
              <a:t> районов даны вместе с городами Барановичи, Брест и Пинск соответственно</a:t>
            </a:r>
            <a:endParaRPr lang="ru-RU" sz="1200" dirty="0"/>
          </a:p>
          <a:p>
            <a:endParaRPr lang="en-US" dirty="0" smtClean="0"/>
          </a:p>
          <a:p>
            <a:endParaRPr lang="en-US" dirty="0"/>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4086423338"/>
              </p:ext>
            </p:extLst>
          </p:nvPr>
        </p:nvGraphicFramePr>
        <p:xfrm>
          <a:off x="223281" y="1203608"/>
          <a:ext cx="10185992" cy="3291840"/>
        </p:xfrm>
        <a:graphic>
          <a:graphicData uri="http://schemas.openxmlformats.org/drawingml/2006/table">
            <a:tbl>
              <a:tblPr firstRow="1" firstCol="1" lastRow="1" lastCol="1" bandRow="1" bandCol="1">
                <a:tableStyleId>{5C22544A-7EE6-4342-B048-85BDC9FD1C3A}</a:tableStyleId>
              </a:tblPr>
              <a:tblGrid>
                <a:gridCol w="1669305"/>
                <a:gridCol w="1020044"/>
                <a:gridCol w="831875"/>
                <a:gridCol w="1014202"/>
                <a:gridCol w="1030874"/>
                <a:gridCol w="1154923"/>
                <a:gridCol w="1154923"/>
                <a:gridCol w="1154923"/>
                <a:gridCol w="1154923"/>
              </a:tblGrid>
              <a:tr h="0">
                <a:tc rowSpan="2">
                  <a:txBody>
                    <a:bodyPr/>
                    <a:lstStyle/>
                    <a:p>
                      <a:pPr algn="ctr">
                        <a:spcAft>
                          <a:spcPts val="0"/>
                        </a:spcAft>
                      </a:pPr>
                      <a:r>
                        <a:rPr lang="ru-RU" sz="1200" b="0" dirty="0">
                          <a:solidFill>
                            <a:schemeClr val="bg1"/>
                          </a:solidFill>
                          <a:effectLst/>
                          <a:latin typeface="Times New Roman" pitchFamily="18" charset="0"/>
                          <a:cs typeface="Times New Roman" pitchFamily="18" charset="0"/>
                        </a:rPr>
                        <a:t>Районы</a:t>
                      </a:r>
                      <a:endParaRPr lang="ru-RU" sz="1200" b="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gridSpan="4">
                  <a:txBody>
                    <a:bodyPr/>
                    <a:lstStyle/>
                    <a:p>
                      <a:pPr algn="ctr">
                        <a:spcAft>
                          <a:spcPts val="0"/>
                        </a:spcAft>
                      </a:pPr>
                      <a:r>
                        <a:rPr lang="ru-RU" sz="1200" b="0" dirty="0">
                          <a:solidFill>
                            <a:schemeClr val="bg1"/>
                          </a:solidFill>
                          <a:effectLst/>
                          <a:latin typeface="Times New Roman" pitchFamily="18" charset="0"/>
                          <a:cs typeface="Times New Roman" pitchFamily="18" charset="0"/>
                        </a:rPr>
                        <a:t>Число больничных коек </a:t>
                      </a:r>
                      <a:r>
                        <a:rPr lang="ru-RU" sz="1200" b="0" dirty="0" smtClean="0">
                          <a:solidFill>
                            <a:schemeClr val="bg1"/>
                          </a:solidFill>
                          <a:effectLst/>
                          <a:latin typeface="Times New Roman" pitchFamily="18" charset="0"/>
                          <a:cs typeface="Times New Roman" pitchFamily="18" charset="0"/>
                        </a:rPr>
                        <a:t>на</a:t>
                      </a:r>
                      <a:r>
                        <a:rPr lang="en-US" sz="1200" b="0" dirty="0" smtClean="0">
                          <a:solidFill>
                            <a:schemeClr val="bg1"/>
                          </a:solidFill>
                          <a:effectLst/>
                          <a:latin typeface="Times New Roman" pitchFamily="18" charset="0"/>
                          <a:cs typeface="Times New Roman" pitchFamily="18" charset="0"/>
                        </a:rPr>
                        <a:t> </a:t>
                      </a:r>
                      <a:r>
                        <a:rPr lang="ru-RU" sz="1200" b="0" dirty="0" smtClean="0">
                          <a:solidFill>
                            <a:schemeClr val="bg1"/>
                          </a:solidFill>
                          <a:effectLst/>
                          <a:latin typeface="Times New Roman" pitchFamily="18" charset="0"/>
                          <a:cs typeface="Times New Roman" pitchFamily="18" charset="0"/>
                        </a:rPr>
                        <a:t>10</a:t>
                      </a:r>
                      <a:r>
                        <a:rPr lang="ru-RU" sz="1200" b="0" dirty="0">
                          <a:solidFill>
                            <a:schemeClr val="bg1"/>
                          </a:solidFill>
                          <a:effectLst/>
                          <a:latin typeface="Times New Roman" pitchFamily="18" charset="0"/>
                          <a:cs typeface="Times New Roman" pitchFamily="18" charset="0"/>
                        </a:rPr>
                        <a:t> 000 человек населения</a:t>
                      </a:r>
                      <a:endParaRPr lang="ru-RU" sz="1200" b="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algn="ctr">
                        <a:spcAft>
                          <a:spcPts val="0"/>
                        </a:spcAft>
                      </a:pPr>
                      <a:r>
                        <a:rPr lang="ru-RU" sz="1200" b="0" dirty="0">
                          <a:solidFill>
                            <a:schemeClr val="bg1"/>
                          </a:solidFill>
                          <a:effectLst/>
                          <a:latin typeface="Times New Roman" pitchFamily="18" charset="0"/>
                          <a:cs typeface="Times New Roman" pitchFamily="18" charset="0"/>
                        </a:rPr>
                        <a:t>Число </a:t>
                      </a:r>
                      <a:r>
                        <a:rPr lang="ru-RU" sz="1200" b="0" dirty="0" smtClean="0">
                          <a:solidFill>
                            <a:schemeClr val="bg1"/>
                          </a:solidFill>
                          <a:effectLst/>
                          <a:latin typeface="Times New Roman" pitchFamily="18" charset="0"/>
                          <a:cs typeface="Times New Roman" pitchFamily="18" charset="0"/>
                        </a:rPr>
                        <a:t>врачей</a:t>
                      </a:r>
                      <a:r>
                        <a:rPr lang="en-US" sz="1200" b="0" dirty="0" smtClean="0">
                          <a:solidFill>
                            <a:schemeClr val="bg1"/>
                          </a:solidFill>
                          <a:effectLst/>
                          <a:latin typeface="Times New Roman" pitchFamily="18" charset="0"/>
                          <a:cs typeface="Times New Roman" pitchFamily="18" charset="0"/>
                        </a:rPr>
                        <a:t> </a:t>
                      </a:r>
                      <a:r>
                        <a:rPr lang="ru-RU" sz="1200" b="0" dirty="0" smtClean="0">
                          <a:solidFill>
                            <a:schemeClr val="bg1"/>
                          </a:solidFill>
                          <a:effectLst/>
                          <a:latin typeface="Times New Roman" pitchFamily="18" charset="0"/>
                          <a:cs typeface="Times New Roman" pitchFamily="18" charset="0"/>
                        </a:rPr>
                        <a:t>всех специальностей</a:t>
                      </a:r>
                      <a:r>
                        <a:rPr lang="en-US" sz="1200" b="0" dirty="0" smtClean="0">
                          <a:solidFill>
                            <a:schemeClr val="bg1"/>
                          </a:solidFill>
                          <a:effectLst/>
                          <a:latin typeface="Times New Roman" pitchFamily="18" charset="0"/>
                          <a:cs typeface="Times New Roman" pitchFamily="18" charset="0"/>
                        </a:rPr>
                        <a:t> </a:t>
                      </a:r>
                      <a:r>
                        <a:rPr lang="ru-RU" sz="1200" b="0" dirty="0" smtClean="0">
                          <a:solidFill>
                            <a:schemeClr val="bg1"/>
                          </a:solidFill>
                          <a:effectLst/>
                          <a:latin typeface="Times New Roman" pitchFamily="18" charset="0"/>
                          <a:cs typeface="Times New Roman" pitchFamily="18" charset="0"/>
                        </a:rPr>
                        <a:t>на </a:t>
                      </a:r>
                      <a:r>
                        <a:rPr lang="ru-RU" sz="1200" b="0" dirty="0">
                          <a:solidFill>
                            <a:schemeClr val="bg1"/>
                          </a:solidFill>
                          <a:effectLst/>
                          <a:latin typeface="Times New Roman" pitchFamily="18" charset="0"/>
                          <a:cs typeface="Times New Roman" pitchFamily="18" charset="0"/>
                        </a:rPr>
                        <a:t>10 000 человек населения</a:t>
                      </a:r>
                      <a:endParaRPr lang="ru-RU" sz="1200" b="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0">
                <a:tc vMerge="1">
                  <a:txBody>
                    <a:bodyPr/>
                    <a:lstStyle/>
                    <a:p>
                      <a:endParaRPr lang="ru-RU"/>
                    </a:p>
                  </a:txBody>
                  <a:tcPr/>
                </a:tc>
                <a:tc>
                  <a:txBody>
                    <a:bodyPr/>
                    <a:lstStyle/>
                    <a:p>
                      <a:pPr algn="ctr">
                        <a:spcAft>
                          <a:spcPts val="0"/>
                        </a:spcAft>
                      </a:pPr>
                      <a:r>
                        <a:rPr lang="en-US" sz="1200" b="0" dirty="0">
                          <a:solidFill>
                            <a:schemeClr val="bg1"/>
                          </a:solidFill>
                          <a:effectLst/>
                          <a:latin typeface="Times New Roman" pitchFamily="18" charset="0"/>
                          <a:cs typeface="Times New Roman" pitchFamily="18" charset="0"/>
                        </a:rPr>
                        <a:t>1995</a:t>
                      </a:r>
                      <a:endParaRPr lang="ru-RU" sz="1200" b="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b="0" dirty="0">
                          <a:solidFill>
                            <a:schemeClr val="bg1"/>
                          </a:solidFill>
                          <a:effectLst/>
                          <a:latin typeface="Times New Roman" pitchFamily="18" charset="0"/>
                          <a:cs typeface="Times New Roman" pitchFamily="18" charset="0"/>
                        </a:rPr>
                        <a:t>2000</a:t>
                      </a:r>
                      <a:endParaRPr lang="ru-RU" sz="1200" b="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dirty="0">
                          <a:solidFill>
                            <a:schemeClr val="bg1"/>
                          </a:solidFill>
                          <a:effectLst/>
                          <a:latin typeface="Times New Roman" pitchFamily="18" charset="0"/>
                          <a:cs typeface="Times New Roman" pitchFamily="18" charset="0"/>
                        </a:rPr>
                        <a:t>2005</a:t>
                      </a:r>
                      <a:endParaRPr lang="ru-RU" sz="1200" b="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dirty="0">
                          <a:solidFill>
                            <a:schemeClr val="bg1"/>
                          </a:solidFill>
                          <a:effectLst/>
                          <a:latin typeface="Times New Roman" pitchFamily="18" charset="0"/>
                          <a:cs typeface="Times New Roman" pitchFamily="18" charset="0"/>
                        </a:rPr>
                        <a:t>2010</a:t>
                      </a:r>
                      <a:endParaRPr lang="ru-RU" sz="1200" b="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b="0" dirty="0">
                          <a:solidFill>
                            <a:schemeClr val="bg1"/>
                          </a:solidFill>
                          <a:effectLst/>
                          <a:latin typeface="Times New Roman" pitchFamily="18" charset="0"/>
                          <a:cs typeface="Times New Roman" pitchFamily="18" charset="0"/>
                        </a:rPr>
                        <a:t>1995</a:t>
                      </a:r>
                      <a:endParaRPr lang="ru-RU" sz="1200" b="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en-US" sz="1200" b="0" dirty="0">
                          <a:solidFill>
                            <a:schemeClr val="bg1"/>
                          </a:solidFill>
                          <a:effectLst/>
                          <a:latin typeface="Times New Roman" pitchFamily="18" charset="0"/>
                          <a:cs typeface="Times New Roman" pitchFamily="18" charset="0"/>
                        </a:rPr>
                        <a:t>2000</a:t>
                      </a:r>
                      <a:endParaRPr lang="ru-RU" sz="1200" b="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dirty="0">
                          <a:solidFill>
                            <a:schemeClr val="bg1"/>
                          </a:solidFill>
                          <a:effectLst/>
                          <a:latin typeface="Times New Roman" pitchFamily="18" charset="0"/>
                          <a:cs typeface="Times New Roman" pitchFamily="18" charset="0"/>
                        </a:rPr>
                        <a:t>2005</a:t>
                      </a:r>
                      <a:endParaRPr lang="ru-RU" sz="1200" b="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dirty="0">
                          <a:solidFill>
                            <a:schemeClr val="bg1"/>
                          </a:solidFill>
                          <a:effectLst/>
                          <a:latin typeface="Times New Roman" pitchFamily="18" charset="0"/>
                          <a:cs typeface="Times New Roman" pitchFamily="18" charset="0"/>
                        </a:rPr>
                        <a:t>2010</a:t>
                      </a:r>
                      <a:endParaRPr lang="ru-RU" sz="1200" b="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0">
                <a:tc>
                  <a:txBody>
                    <a:bodyPr/>
                    <a:lstStyle/>
                    <a:p>
                      <a:pPr>
                        <a:spcAft>
                          <a:spcPts val="0"/>
                        </a:spcAft>
                      </a:pPr>
                      <a:r>
                        <a:rPr lang="ru-RU" sz="1200" b="0" dirty="0" err="1">
                          <a:solidFill>
                            <a:schemeClr val="tx1"/>
                          </a:solidFill>
                          <a:effectLst/>
                          <a:latin typeface="Times New Roman" pitchFamily="18" charset="0"/>
                          <a:cs typeface="Times New Roman" pitchFamily="18" charset="0"/>
                        </a:rPr>
                        <a:t>Барановичский</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96,5</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97,2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87,8</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96,6</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45,5</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40,3</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41,0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42,3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dirty="0">
                          <a:solidFill>
                            <a:schemeClr val="tx1"/>
                          </a:solidFill>
                          <a:effectLst/>
                          <a:latin typeface="Times New Roman" pitchFamily="18" charset="0"/>
                          <a:cs typeface="Times New Roman" pitchFamily="18" charset="0"/>
                        </a:rPr>
                        <a:t>Березовский</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111,2</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113,3</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96,8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96,0</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23,8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25,1</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25,5</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27,9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Брестский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100,7</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100,0</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112,6</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118,6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53,4</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58,4</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58,3</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66,3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Ганцевичский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100,3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105,9</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99,1</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100,6</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24,8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26,5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26,1</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25,6</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Дрогичинский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112,2</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109,9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83,3</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91,4</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22,1</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24,1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24,4</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26,9</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Жабинковский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91,7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89,9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87,8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88,8</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23,0</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20,6</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21,5</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24,5</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dirty="0">
                          <a:solidFill>
                            <a:schemeClr val="tx1"/>
                          </a:solidFill>
                          <a:effectLst/>
                          <a:latin typeface="Times New Roman" pitchFamily="18" charset="0"/>
                          <a:cs typeface="Times New Roman" pitchFamily="18" charset="0"/>
                        </a:rPr>
                        <a:t>Ивановский</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92,6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103,9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81,5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91,4</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20,1</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22,7</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23,6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28,1</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Ивацевичский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105,2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98,6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96,9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101,7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21,2</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21,3</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22,5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23,9</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Каменецкий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152,4</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154,0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129,8</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127,7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21,7</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23,1</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21,8</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23,3</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Кобринский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85,0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84,0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77,8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81,2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26,1</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27,5</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29,3</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29,8</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Лунинецкий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85,1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88,5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74,6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87,6</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18,2</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19,8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19,1</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25,1</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Ляховичский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222,8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234,1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153,8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178,5</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26,2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26,5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25,6</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27,2</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Малоритский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91,3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90,6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73,6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79,3</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20,5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19,9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22,5</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22,9</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Пинский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114,7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111,7</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118,4</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116,0</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45,5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40,3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42,1</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44,2</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Пружанский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173,3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184,3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163,5</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176,0</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24,9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24,1</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24,8</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25,6</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a:solidFill>
                            <a:schemeClr val="tx1"/>
                          </a:solidFill>
                          <a:effectLst/>
                          <a:latin typeface="Times New Roman" pitchFamily="18" charset="0"/>
                          <a:cs typeface="Times New Roman" pitchFamily="18" charset="0"/>
                        </a:rPr>
                        <a:t>Столинский</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95,8</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98,5</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87,6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83,5</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18,2</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19,1</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20,2</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23,8</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513206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Лабораторная работа № 10. Непроизводственная сфера народного хозяйства </a:t>
            </a:r>
            <a:r>
              <a:rPr lang="ru-RU" dirty="0" smtClean="0"/>
              <a:t/>
            </a:r>
            <a:br>
              <a:rPr lang="ru-RU" dirty="0" smtClean="0"/>
            </a:br>
            <a:r>
              <a:rPr lang="ru-RU" dirty="0" smtClean="0"/>
              <a:t>Брестской </a:t>
            </a:r>
            <a:r>
              <a:rPr lang="ru-RU" dirty="0"/>
              <a:t>области</a:t>
            </a:r>
          </a:p>
        </p:txBody>
      </p:sp>
      <p:sp>
        <p:nvSpPr>
          <p:cNvPr id="3" name="Вертикальный текст 2"/>
          <p:cNvSpPr>
            <a:spLocks noGrp="1"/>
          </p:cNvSpPr>
          <p:nvPr>
            <p:ph type="body" orient="vert" idx="14"/>
          </p:nvPr>
        </p:nvSpPr>
        <p:spPr/>
        <p:txBody>
          <a:bodyPr/>
          <a:lstStyle/>
          <a:p>
            <a:pPr algn="just"/>
            <a:r>
              <a:rPr lang="ru-RU" sz="1200" dirty="0"/>
              <a:t>Таблица 10.2 – Количество дневных учреждений, </a:t>
            </a:r>
            <a:r>
              <a:rPr lang="ru-RU" sz="1200" dirty="0" smtClean="0"/>
              <a:t>обеспечивающих</a:t>
            </a:r>
            <a:r>
              <a:rPr lang="en-US" sz="1200" dirty="0" smtClean="0"/>
              <a:t> </a:t>
            </a:r>
            <a:r>
              <a:rPr lang="ru-RU" sz="1200" dirty="0" smtClean="0"/>
              <a:t>получение </a:t>
            </a:r>
            <a:r>
              <a:rPr lang="ru-RU" sz="1200" dirty="0"/>
              <a:t>общего среднего образования (1) и численность учащихся в них в тысячах человек (2) по городам и районам Брестской области на начало учебного года по [</a:t>
            </a:r>
            <a:r>
              <a:rPr lang="ru-RU" sz="1200" dirty="0">
                <a:hlinkClick r:id="rId2" action="ppaction://hlinksldjump"/>
              </a:rPr>
              <a:t>11, 13</a:t>
            </a:r>
            <a:r>
              <a:rPr lang="ru-RU" sz="1200" dirty="0"/>
              <a:t>]</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680206847"/>
              </p:ext>
            </p:extLst>
          </p:nvPr>
        </p:nvGraphicFramePr>
        <p:xfrm>
          <a:off x="1903226" y="1312590"/>
          <a:ext cx="6230269" cy="3840480"/>
        </p:xfrm>
        <a:graphic>
          <a:graphicData uri="http://schemas.openxmlformats.org/drawingml/2006/table">
            <a:tbl>
              <a:tblPr firstRow="1" firstCol="1" lastRow="1" lastCol="1" bandRow="1" bandCol="1">
                <a:tableStyleId>{5C22544A-7EE6-4342-B048-85BDC9FD1C3A}</a:tableStyleId>
              </a:tblPr>
              <a:tblGrid>
                <a:gridCol w="1131253"/>
                <a:gridCol w="637884"/>
                <a:gridCol w="637884"/>
                <a:gridCol w="637208"/>
                <a:gridCol w="637208"/>
                <a:gridCol w="637208"/>
                <a:gridCol w="637208"/>
                <a:gridCol w="637208"/>
                <a:gridCol w="637208"/>
              </a:tblGrid>
              <a:tr h="0">
                <a:tc rowSpan="2">
                  <a:txBody>
                    <a:bodyPr/>
                    <a:lstStyle/>
                    <a:p>
                      <a:pPr algn="ctr">
                        <a:spcAft>
                          <a:spcPts val="0"/>
                        </a:spcAft>
                      </a:pPr>
                      <a:r>
                        <a:rPr lang="ru-RU" sz="1200" b="0" dirty="0" smtClean="0">
                          <a:solidFill>
                            <a:schemeClr val="bg1"/>
                          </a:solidFill>
                          <a:effectLst/>
                        </a:rPr>
                        <a:t>Район</a:t>
                      </a:r>
                      <a:r>
                        <a:rPr lang="en-US" sz="1200" b="0" dirty="0" smtClean="0">
                          <a:solidFill>
                            <a:schemeClr val="bg1"/>
                          </a:solidFill>
                          <a:effectLst/>
                        </a:rPr>
                        <a:t> </a:t>
                      </a:r>
                      <a:r>
                        <a:rPr lang="ru-RU" sz="1200" b="0" dirty="0" smtClean="0">
                          <a:solidFill>
                            <a:schemeClr val="bg1"/>
                          </a:solidFill>
                          <a:effectLst/>
                        </a:rPr>
                        <a:t>(</a:t>
                      </a:r>
                      <a:r>
                        <a:rPr lang="ru-RU" sz="1200" b="0" dirty="0">
                          <a:solidFill>
                            <a:schemeClr val="bg1"/>
                          </a:solidFill>
                          <a:effectLst/>
                        </a:rPr>
                        <a:t>город)</a:t>
                      </a:r>
                      <a:endParaRPr lang="ru-RU" sz="1200" b="0" dirty="0">
                        <a:solidFill>
                          <a:schemeClr val="bg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gridSpan="2">
                  <a:txBody>
                    <a:bodyPr/>
                    <a:lstStyle/>
                    <a:p>
                      <a:pPr algn="ctr">
                        <a:spcAft>
                          <a:spcPts val="0"/>
                        </a:spcAft>
                      </a:pPr>
                      <a:r>
                        <a:rPr lang="ru-RU" sz="1200" b="0" dirty="0">
                          <a:solidFill>
                            <a:schemeClr val="bg1"/>
                          </a:solidFill>
                          <a:effectLst/>
                        </a:rPr>
                        <a:t>1995/1996</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ru-RU"/>
                    </a:p>
                  </a:txBody>
                  <a:tcPr/>
                </a:tc>
                <a:tc gridSpan="2">
                  <a:txBody>
                    <a:bodyPr/>
                    <a:lstStyle/>
                    <a:p>
                      <a:pPr algn="ctr">
                        <a:spcAft>
                          <a:spcPts val="0"/>
                        </a:spcAft>
                      </a:pPr>
                      <a:r>
                        <a:rPr lang="ru-RU" sz="1200" b="0" dirty="0">
                          <a:solidFill>
                            <a:schemeClr val="bg1"/>
                          </a:solidFill>
                          <a:effectLst/>
                        </a:rPr>
                        <a:t>2000/2001</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ru-RU"/>
                    </a:p>
                  </a:txBody>
                  <a:tcPr/>
                </a:tc>
                <a:tc gridSpan="2">
                  <a:txBody>
                    <a:bodyPr/>
                    <a:lstStyle/>
                    <a:p>
                      <a:pPr algn="ctr">
                        <a:spcAft>
                          <a:spcPts val="0"/>
                        </a:spcAft>
                      </a:pPr>
                      <a:r>
                        <a:rPr lang="ru-RU" sz="1200" b="0" dirty="0">
                          <a:solidFill>
                            <a:schemeClr val="bg1"/>
                          </a:solidFill>
                          <a:effectLst/>
                        </a:rPr>
                        <a:t>2005/2006</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ru-RU"/>
                    </a:p>
                  </a:txBody>
                  <a:tcPr/>
                </a:tc>
                <a:tc gridSpan="2">
                  <a:txBody>
                    <a:bodyPr/>
                    <a:lstStyle/>
                    <a:p>
                      <a:pPr algn="ctr">
                        <a:spcAft>
                          <a:spcPts val="0"/>
                        </a:spcAft>
                      </a:pPr>
                      <a:r>
                        <a:rPr lang="ru-RU" sz="1200" b="0" dirty="0">
                          <a:solidFill>
                            <a:schemeClr val="bg1"/>
                          </a:solidFill>
                          <a:effectLst/>
                        </a:rPr>
                        <a:t>2010/2011</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ru-RU"/>
                    </a:p>
                  </a:txBody>
                  <a:tcPr/>
                </a:tc>
              </a:tr>
              <a:tr h="0">
                <a:tc vMerge="1">
                  <a:txBody>
                    <a:bodyPr/>
                    <a:lstStyle/>
                    <a:p>
                      <a:endParaRPr lang="ru-RU"/>
                    </a:p>
                  </a:txBody>
                  <a:tcPr/>
                </a:tc>
                <a:tc>
                  <a:txBody>
                    <a:bodyPr/>
                    <a:lstStyle/>
                    <a:p>
                      <a:pPr algn="ctr">
                        <a:spcAft>
                          <a:spcPts val="0"/>
                        </a:spcAft>
                      </a:pPr>
                      <a:r>
                        <a:rPr lang="ru-RU" sz="1200" b="0">
                          <a:solidFill>
                            <a:schemeClr val="bg1"/>
                          </a:solidFill>
                          <a:effectLst/>
                        </a:rPr>
                        <a:t>1</a:t>
                      </a:r>
                      <a:endParaRPr lang="ru-RU" sz="1200" b="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a:solidFill>
                            <a:schemeClr val="bg1"/>
                          </a:solidFill>
                          <a:effectLst/>
                        </a:rPr>
                        <a:t>2</a:t>
                      </a:r>
                      <a:endParaRPr lang="ru-RU" sz="1200" b="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a:solidFill>
                            <a:schemeClr val="bg1"/>
                          </a:solidFill>
                          <a:effectLst/>
                        </a:rPr>
                        <a:t>1</a:t>
                      </a:r>
                      <a:endParaRPr lang="ru-RU" sz="1200" b="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dirty="0">
                          <a:solidFill>
                            <a:schemeClr val="bg1"/>
                          </a:solidFill>
                          <a:effectLst/>
                        </a:rPr>
                        <a:t>2</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a:solidFill>
                            <a:schemeClr val="bg1"/>
                          </a:solidFill>
                          <a:effectLst/>
                        </a:rPr>
                        <a:t>1</a:t>
                      </a:r>
                      <a:endParaRPr lang="ru-RU" sz="1200" b="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a:solidFill>
                            <a:schemeClr val="bg1"/>
                          </a:solidFill>
                          <a:effectLst/>
                        </a:rPr>
                        <a:t>2</a:t>
                      </a:r>
                      <a:endParaRPr lang="ru-RU" sz="1200" b="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a:solidFill>
                            <a:schemeClr val="bg1"/>
                          </a:solidFill>
                          <a:effectLst/>
                        </a:rPr>
                        <a:t>1</a:t>
                      </a:r>
                      <a:endParaRPr lang="ru-RU" sz="1200" b="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dirty="0">
                          <a:solidFill>
                            <a:schemeClr val="bg1"/>
                          </a:solidFill>
                          <a:effectLst/>
                        </a:rPr>
                        <a:t>2</a:t>
                      </a:r>
                      <a:endParaRPr lang="ru-RU" sz="1200" b="0" dirty="0">
                        <a:solidFill>
                          <a:schemeClr val="bg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0">
                <a:tc>
                  <a:txBody>
                    <a:bodyPr/>
                    <a:lstStyle/>
                    <a:p>
                      <a:pPr>
                        <a:spcAft>
                          <a:spcPts val="0"/>
                        </a:spcAft>
                      </a:pPr>
                      <a:r>
                        <a:rPr lang="ru-RU" sz="1200" b="0" i="1" dirty="0">
                          <a:solidFill>
                            <a:schemeClr val="tx1"/>
                          </a:solidFill>
                          <a:effectLst/>
                        </a:rPr>
                        <a:t>г. Брест</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46,5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47,6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40,6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50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33,0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dirty="0">
                          <a:solidFill>
                            <a:schemeClr val="tx1"/>
                          </a:solidFill>
                          <a:effectLst/>
                        </a:rPr>
                        <a:t>г. Барановичи</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27,2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24</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27,3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22,2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21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18,2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dirty="0">
                          <a:solidFill>
                            <a:schemeClr val="tx1"/>
                          </a:solidFill>
                          <a:effectLst/>
                        </a:rPr>
                        <a:t>г. Пинск</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22,0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22,3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19,1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18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15,3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dirty="0" err="1">
                          <a:solidFill>
                            <a:schemeClr val="tx1"/>
                          </a:solidFill>
                          <a:effectLst/>
                        </a:rPr>
                        <a:t>Барановичский</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7,6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37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dirty="0">
                          <a:solidFill>
                            <a:schemeClr val="tx1"/>
                          </a:solidFill>
                          <a:effectLst/>
                        </a:rPr>
                        <a:t>Березовский</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12,4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12,0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10,0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30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8,0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dirty="0">
                          <a:solidFill>
                            <a:schemeClr val="tx1"/>
                          </a:solidFill>
                          <a:effectLst/>
                        </a:rPr>
                        <a:t>Брестский</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7,5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7,3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24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dirty="0" err="1">
                          <a:solidFill>
                            <a:schemeClr val="tx1"/>
                          </a:solidFill>
                          <a:effectLst/>
                        </a:rPr>
                        <a:t>Ганцевичский</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20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dirty="0" err="1">
                          <a:solidFill>
                            <a:schemeClr val="tx1"/>
                          </a:solidFill>
                          <a:effectLst/>
                        </a:rPr>
                        <a:t>Дрогичинский</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8,4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8,0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35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a:solidFill>
                            <a:schemeClr val="tx1"/>
                          </a:solidFill>
                          <a:effectLst/>
                        </a:rPr>
                        <a:t>Жабинковский</a:t>
                      </a:r>
                      <a:endParaRPr lang="ru-RU" sz="1200" b="0" i="1">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15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dirty="0">
                          <a:solidFill>
                            <a:schemeClr val="tx1"/>
                          </a:solidFill>
                          <a:effectLst/>
                        </a:rPr>
                        <a:t>Ивановский</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8,4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8,0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32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dirty="0" err="1">
                          <a:solidFill>
                            <a:schemeClr val="tx1"/>
                          </a:solidFill>
                          <a:effectLst/>
                        </a:rPr>
                        <a:t>Ивацевичский</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11,5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11,1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9,0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38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dirty="0" err="1">
                          <a:solidFill>
                            <a:schemeClr val="tx1"/>
                          </a:solidFill>
                          <a:effectLst/>
                        </a:rPr>
                        <a:t>Каменецкий</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7,5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7,1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31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dirty="0">
                          <a:solidFill>
                            <a:schemeClr val="tx1"/>
                          </a:solidFill>
                          <a:effectLst/>
                        </a:rPr>
                        <a:t>Кобринский</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15,8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15,5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12,8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41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10,6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a:solidFill>
                            <a:schemeClr val="tx1"/>
                          </a:solidFill>
                          <a:effectLst/>
                        </a:rPr>
                        <a:t>Лунинецкий</a:t>
                      </a:r>
                      <a:endParaRPr lang="ru-RU" sz="1200" b="0" i="1">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14,8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13,5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11,3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40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9,6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dirty="0" err="1">
                          <a:solidFill>
                            <a:schemeClr val="tx1"/>
                          </a:solidFill>
                          <a:effectLst/>
                        </a:rPr>
                        <a:t>Ляховичский</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23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dirty="0" err="1">
                          <a:solidFill>
                            <a:schemeClr val="tx1"/>
                          </a:solidFill>
                          <a:effectLst/>
                        </a:rPr>
                        <a:t>Малоритский</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30</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24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21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dirty="0" err="1">
                          <a:solidFill>
                            <a:schemeClr val="tx1"/>
                          </a:solidFill>
                          <a:effectLst/>
                        </a:rPr>
                        <a:t>Пинский</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71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8,8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8,1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54</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47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5,1</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dirty="0" err="1">
                          <a:solidFill>
                            <a:schemeClr val="tx1"/>
                          </a:solidFill>
                          <a:effectLst/>
                        </a:rPr>
                        <a:t>Пружанский</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43</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9,7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42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9,6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38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7,6</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35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ru-RU" sz="1200" b="0" i="1" dirty="0" err="1">
                          <a:solidFill>
                            <a:schemeClr val="tx1"/>
                          </a:solidFill>
                          <a:effectLst/>
                        </a:rPr>
                        <a:t>Столинский</a:t>
                      </a:r>
                      <a:endParaRPr lang="ru-RU" sz="1200" b="0" i="1" dirty="0">
                        <a:solidFill>
                          <a:schemeClr val="tx1"/>
                        </a:solidFill>
                        <a:effectLst/>
                        <a:latin typeface="Times New Roman"/>
                        <a:ea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62</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14,7</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58</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14,2</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53</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rPr>
                        <a:t>13,5</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a:solidFill>
                            <a:schemeClr val="tx1"/>
                          </a:solidFill>
                          <a:effectLst/>
                        </a:rPr>
                        <a:t>49</a:t>
                      </a:r>
                      <a:endParaRPr lang="ru-RU" sz="1200" b="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rPr>
                        <a:t>12,1</a:t>
                      </a:r>
                      <a:endParaRPr lang="ru-RU" sz="1200" b="0" dirty="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Прямоугольник 4"/>
          <p:cNvSpPr/>
          <p:nvPr/>
        </p:nvSpPr>
        <p:spPr>
          <a:xfrm>
            <a:off x="113413" y="5242427"/>
            <a:ext cx="10412819" cy="461665"/>
          </a:xfrm>
          <a:prstGeom prst="rect">
            <a:avLst/>
          </a:prstGeom>
        </p:spPr>
        <p:txBody>
          <a:bodyPr wrap="square">
            <a:spAutoFit/>
          </a:bodyPr>
          <a:lstStyle/>
          <a:p>
            <a:pPr algn="just"/>
            <a:r>
              <a:rPr lang="ru-RU" sz="1200" dirty="0">
                <a:latin typeface="Times New Roman" pitchFamily="18" charset="0"/>
                <a:cs typeface="Times New Roman" pitchFamily="18" charset="0"/>
              </a:rPr>
              <a:t>Таблица 10.3 – Динамика количества учреждений, </a:t>
            </a:r>
            <a:r>
              <a:rPr lang="ru-RU" sz="1200" dirty="0" smtClean="0">
                <a:latin typeface="Times New Roman" pitchFamily="18" charset="0"/>
                <a:cs typeface="Times New Roman" pitchFamily="18" charset="0"/>
              </a:rPr>
              <a:t>обеспечивающих</a:t>
            </a:r>
            <a:r>
              <a:rPr lang="en-US"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получение </a:t>
            </a:r>
            <a:r>
              <a:rPr lang="ru-RU" sz="1200" dirty="0">
                <a:latin typeface="Times New Roman" pitchFamily="18" charset="0"/>
                <a:cs typeface="Times New Roman" pitchFamily="18" charset="0"/>
              </a:rPr>
              <a:t>высшего образования и числа студентов в </a:t>
            </a:r>
            <a:r>
              <a:rPr lang="ru-RU" sz="1200" dirty="0" smtClean="0">
                <a:latin typeface="Times New Roman" pitchFamily="18" charset="0"/>
                <a:cs typeface="Times New Roman" pitchFamily="18" charset="0"/>
              </a:rPr>
              <a:t>них</a:t>
            </a:r>
            <a:r>
              <a:rPr lang="en-US"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a:t>
            </a:r>
            <a:r>
              <a:rPr lang="ru-RU" sz="1200" dirty="0">
                <a:latin typeface="Times New Roman" pitchFamily="18" charset="0"/>
                <a:cs typeface="Times New Roman" pitchFamily="18" charset="0"/>
              </a:rPr>
              <a:t>на начало учебного года) </a:t>
            </a: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по </a:t>
            </a:r>
            <a:r>
              <a:rPr lang="ru-RU" sz="1200" dirty="0">
                <a:latin typeface="Times New Roman" pitchFamily="18" charset="0"/>
                <a:cs typeface="Times New Roman" pitchFamily="18" charset="0"/>
              </a:rPr>
              <a:t>[</a:t>
            </a:r>
            <a:r>
              <a:rPr lang="ru-RU" sz="1200" dirty="0">
                <a:latin typeface="Times New Roman" pitchFamily="18" charset="0"/>
                <a:cs typeface="Times New Roman" pitchFamily="18" charset="0"/>
                <a:hlinkClick r:id="rId2" action="ppaction://hlinksldjump"/>
              </a:rPr>
              <a:t>11, 13</a:t>
            </a:r>
            <a:r>
              <a:rPr lang="ru-RU" sz="1200" dirty="0">
                <a:latin typeface="Times New Roman" pitchFamily="18" charset="0"/>
                <a:cs typeface="Times New Roman" pitchFamily="18" charset="0"/>
              </a:rPr>
              <a:t>]</a:t>
            </a:r>
          </a:p>
        </p:txBody>
      </p:sp>
      <p:graphicFrame>
        <p:nvGraphicFramePr>
          <p:cNvPr id="6" name="Таблица 5"/>
          <p:cNvGraphicFramePr>
            <a:graphicFrameLocks noGrp="1"/>
          </p:cNvGraphicFramePr>
          <p:nvPr>
            <p:extLst>
              <p:ext uri="{D42A27DB-BD31-4B8C-83A1-F6EECF244321}">
                <p14:modId xmlns:p14="http://schemas.microsoft.com/office/powerpoint/2010/main" val="836353767"/>
              </p:ext>
            </p:extLst>
          </p:nvPr>
        </p:nvGraphicFramePr>
        <p:xfrm>
          <a:off x="1190845" y="5531464"/>
          <a:ext cx="7868092" cy="1097280"/>
        </p:xfrm>
        <a:graphic>
          <a:graphicData uri="http://schemas.openxmlformats.org/drawingml/2006/table">
            <a:tbl>
              <a:tblPr firstRow="1" firstCol="1" lastRow="1" lastCol="1" bandRow="1" bandCol="1">
                <a:tableStyleId>{5C22544A-7EE6-4342-B048-85BDC9FD1C3A}</a:tableStyleId>
              </a:tblPr>
              <a:tblGrid>
                <a:gridCol w="2004088"/>
                <a:gridCol w="1952370"/>
                <a:gridCol w="1955817"/>
                <a:gridCol w="1955817"/>
              </a:tblGrid>
              <a:tr h="0">
                <a:tc rowSpan="2">
                  <a:txBody>
                    <a:bodyPr/>
                    <a:lstStyle/>
                    <a:p>
                      <a:pPr algn="ctr">
                        <a:spcAft>
                          <a:spcPts val="0"/>
                        </a:spcAft>
                      </a:pPr>
                      <a:r>
                        <a:rPr lang="ru-RU" sz="1200" b="0" dirty="0">
                          <a:solidFill>
                            <a:schemeClr val="bg1"/>
                          </a:solidFill>
                          <a:effectLst/>
                          <a:latin typeface="Times New Roman" pitchFamily="18" charset="0"/>
                          <a:cs typeface="Times New Roman" pitchFamily="18" charset="0"/>
                        </a:rPr>
                        <a:t>Годы</a:t>
                      </a:r>
                      <a:endParaRPr lang="ru-RU" sz="1200" b="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rowSpan="2">
                  <a:txBody>
                    <a:bodyPr/>
                    <a:lstStyle/>
                    <a:p>
                      <a:pPr algn="ctr">
                        <a:spcAft>
                          <a:spcPts val="0"/>
                        </a:spcAft>
                      </a:pPr>
                      <a:r>
                        <a:rPr lang="ru-RU" sz="1200" b="0" dirty="0">
                          <a:solidFill>
                            <a:schemeClr val="bg1"/>
                          </a:solidFill>
                          <a:effectLst/>
                          <a:latin typeface="Times New Roman" pitchFamily="18" charset="0"/>
                          <a:cs typeface="Times New Roman" pitchFamily="18" charset="0"/>
                        </a:rPr>
                        <a:t>Число учебных заведений</a:t>
                      </a:r>
                      <a:endParaRPr lang="ru-RU" sz="1200" b="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gridSpan="2">
                  <a:txBody>
                    <a:bodyPr/>
                    <a:lstStyle/>
                    <a:p>
                      <a:pPr algn="ctr">
                        <a:spcAft>
                          <a:spcPts val="0"/>
                        </a:spcAft>
                      </a:pPr>
                      <a:r>
                        <a:rPr lang="ru-RU" sz="1200" b="0" dirty="0">
                          <a:solidFill>
                            <a:schemeClr val="bg1"/>
                          </a:solidFill>
                          <a:effectLst/>
                          <a:latin typeface="Times New Roman" pitchFamily="18" charset="0"/>
                          <a:cs typeface="Times New Roman" pitchFamily="18" charset="0"/>
                        </a:rPr>
                        <a:t>Число студентов, человек</a:t>
                      </a:r>
                      <a:endParaRPr lang="ru-RU" sz="1200" b="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ru-RU"/>
                    </a:p>
                  </a:txBody>
                  <a:tcPr/>
                </a:tc>
              </a:tr>
              <a:tr h="0">
                <a:tc vMerge="1">
                  <a:txBody>
                    <a:bodyPr/>
                    <a:lstStyle/>
                    <a:p>
                      <a:endParaRPr lang="ru-RU"/>
                    </a:p>
                  </a:txBody>
                  <a:tcPr/>
                </a:tc>
                <a:tc vMerge="1">
                  <a:txBody>
                    <a:bodyPr/>
                    <a:lstStyle/>
                    <a:p>
                      <a:endParaRPr lang="ru-RU"/>
                    </a:p>
                  </a:txBody>
                  <a:tcPr/>
                </a:tc>
                <a:tc>
                  <a:txBody>
                    <a:bodyPr/>
                    <a:lstStyle/>
                    <a:p>
                      <a:pPr algn="ctr">
                        <a:spcAft>
                          <a:spcPts val="0"/>
                        </a:spcAft>
                      </a:pPr>
                      <a:r>
                        <a:rPr lang="ru-RU" sz="1200" b="0" dirty="0">
                          <a:solidFill>
                            <a:schemeClr val="bg1"/>
                          </a:solidFill>
                          <a:effectLst/>
                          <a:latin typeface="Times New Roman" pitchFamily="18" charset="0"/>
                          <a:cs typeface="Times New Roman" pitchFamily="18" charset="0"/>
                        </a:rPr>
                        <a:t>Дневной формы </a:t>
                      </a:r>
                      <a:r>
                        <a:rPr lang="ru-RU" sz="1200" b="0" dirty="0" smtClean="0">
                          <a:solidFill>
                            <a:schemeClr val="bg1"/>
                          </a:solidFill>
                          <a:effectLst/>
                          <a:latin typeface="Times New Roman" pitchFamily="18" charset="0"/>
                          <a:cs typeface="Times New Roman" pitchFamily="18" charset="0"/>
                        </a:rPr>
                        <a:t>обучения</a:t>
                      </a:r>
                      <a:endParaRPr lang="ru-RU" sz="1200" b="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ru-RU" sz="1200" b="0" dirty="0">
                          <a:solidFill>
                            <a:schemeClr val="bg1"/>
                          </a:solidFill>
                          <a:effectLst/>
                          <a:latin typeface="Times New Roman" pitchFamily="18" charset="0"/>
                          <a:cs typeface="Times New Roman" pitchFamily="18" charset="0"/>
                        </a:rPr>
                        <a:t>Заочной </a:t>
                      </a:r>
                      <a:r>
                        <a:rPr lang="ru-RU" sz="1200" b="0" dirty="0" smtClean="0">
                          <a:solidFill>
                            <a:schemeClr val="bg1"/>
                          </a:solidFill>
                          <a:effectLst/>
                          <a:latin typeface="Times New Roman" pitchFamily="18" charset="0"/>
                          <a:cs typeface="Times New Roman" pitchFamily="18" charset="0"/>
                        </a:rPr>
                        <a:t>формы</a:t>
                      </a:r>
                      <a:r>
                        <a:rPr lang="en-US" sz="1200" b="0" dirty="0" smtClean="0">
                          <a:solidFill>
                            <a:schemeClr val="bg1"/>
                          </a:solidFill>
                          <a:effectLst/>
                          <a:latin typeface="Times New Roman" pitchFamily="18" charset="0"/>
                          <a:cs typeface="Times New Roman" pitchFamily="18" charset="0"/>
                        </a:rPr>
                        <a:t> </a:t>
                      </a:r>
                      <a:r>
                        <a:rPr lang="ru-RU" sz="1200" b="0" dirty="0" smtClean="0">
                          <a:solidFill>
                            <a:schemeClr val="bg1"/>
                          </a:solidFill>
                          <a:effectLst/>
                          <a:latin typeface="Times New Roman" pitchFamily="18" charset="0"/>
                          <a:cs typeface="Times New Roman" pitchFamily="18" charset="0"/>
                        </a:rPr>
                        <a:t>обучения</a:t>
                      </a:r>
                      <a:endParaRPr lang="ru-RU" sz="1200" b="0" dirty="0">
                        <a:solidFill>
                          <a:schemeClr val="bg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0">
                <a:tc>
                  <a:txBody>
                    <a:bodyPr/>
                    <a:lstStyle/>
                    <a:p>
                      <a:pPr algn="ctr">
                        <a:spcAft>
                          <a:spcPts val="0"/>
                        </a:spcAft>
                      </a:pPr>
                      <a:r>
                        <a:rPr lang="ru-RU" sz="1200" b="0" dirty="0">
                          <a:solidFill>
                            <a:schemeClr val="tx1"/>
                          </a:solidFill>
                          <a:effectLst/>
                          <a:latin typeface="Times New Roman" pitchFamily="18" charset="0"/>
                          <a:cs typeface="Times New Roman" pitchFamily="18" charset="0"/>
                        </a:rPr>
                        <a:t>1995/1996</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3</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6755</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2629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b="0" dirty="0">
                          <a:solidFill>
                            <a:schemeClr val="tx1"/>
                          </a:solidFill>
                          <a:effectLst/>
                          <a:latin typeface="Times New Roman" pitchFamily="18" charset="0"/>
                          <a:cs typeface="Times New Roman" pitchFamily="18" charset="0"/>
                        </a:rPr>
                        <a:t>2000/2001</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3</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10224</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5283</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b="0">
                          <a:solidFill>
                            <a:schemeClr val="tx1"/>
                          </a:solidFill>
                          <a:effectLst/>
                          <a:latin typeface="Times New Roman" pitchFamily="18" charset="0"/>
                          <a:cs typeface="Times New Roman" pitchFamily="18" charset="0"/>
                        </a:rPr>
                        <a:t>2005/2006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4</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14089</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a:solidFill>
                            <a:schemeClr val="tx1"/>
                          </a:solidFill>
                          <a:effectLst/>
                          <a:latin typeface="Times New Roman" pitchFamily="18" charset="0"/>
                          <a:cs typeface="Times New Roman" pitchFamily="18" charset="0"/>
                        </a:rPr>
                        <a:t>16296</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spcAft>
                          <a:spcPts val="0"/>
                        </a:spcAft>
                      </a:pPr>
                      <a:r>
                        <a:rPr lang="ru-RU" sz="1200" b="0">
                          <a:solidFill>
                            <a:schemeClr val="tx1"/>
                          </a:solidFill>
                          <a:effectLst/>
                          <a:latin typeface="Times New Roman" pitchFamily="18" charset="0"/>
                          <a:cs typeface="Times New Roman" pitchFamily="18" charset="0"/>
                        </a:rPr>
                        <a:t>20</a:t>
                      </a:r>
                      <a:r>
                        <a:rPr lang="en-US" sz="1200" b="0">
                          <a:solidFill>
                            <a:schemeClr val="tx1"/>
                          </a:solidFill>
                          <a:effectLst/>
                          <a:latin typeface="Times New Roman" pitchFamily="18" charset="0"/>
                          <a:cs typeface="Times New Roman" pitchFamily="18" charset="0"/>
                        </a:rPr>
                        <a:t>09</a:t>
                      </a:r>
                      <a:r>
                        <a:rPr lang="ru-RU" sz="1200" b="0">
                          <a:solidFill>
                            <a:schemeClr val="tx1"/>
                          </a:solidFill>
                          <a:effectLst/>
                          <a:latin typeface="Times New Roman" pitchFamily="18" charset="0"/>
                          <a:cs typeface="Times New Roman" pitchFamily="18" charset="0"/>
                        </a:rPr>
                        <a:t>/201</a:t>
                      </a:r>
                      <a:r>
                        <a:rPr lang="en-US" sz="1200" b="0">
                          <a:solidFill>
                            <a:schemeClr val="tx1"/>
                          </a:solidFill>
                          <a:effectLst/>
                          <a:latin typeface="Times New Roman" pitchFamily="18" charset="0"/>
                          <a:cs typeface="Times New Roman" pitchFamily="18" charset="0"/>
                        </a:rPr>
                        <a:t>0</a:t>
                      </a:r>
                      <a:endParaRPr lang="ru-RU" sz="1200" b="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200" b="0" dirty="0">
                          <a:solidFill>
                            <a:schemeClr val="tx1"/>
                          </a:solidFill>
                          <a:effectLst/>
                          <a:latin typeface="Times New Roman" pitchFamily="18" charset="0"/>
                          <a:cs typeface="Times New Roman" pitchFamily="18" charset="0"/>
                        </a:rPr>
                        <a:t>4</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dirty="0">
                          <a:solidFill>
                            <a:schemeClr val="tx1"/>
                          </a:solidFill>
                          <a:effectLst/>
                          <a:latin typeface="Times New Roman" pitchFamily="18" charset="0"/>
                          <a:cs typeface="Times New Roman" pitchFamily="18" charset="0"/>
                        </a:rPr>
                        <a:t>16010</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dirty="0">
                          <a:solidFill>
                            <a:schemeClr val="tx1"/>
                          </a:solidFill>
                          <a:effectLst/>
                          <a:latin typeface="Times New Roman" pitchFamily="18" charset="0"/>
                          <a:cs typeface="Times New Roman" pitchFamily="18" charset="0"/>
                        </a:rPr>
                        <a:t>15713</a:t>
                      </a:r>
                      <a:endParaRPr lang="ru-RU" sz="1200" b="0" dirty="0">
                        <a:solidFill>
                          <a:schemeClr val="tx1"/>
                        </a:solidFill>
                        <a:effectLst/>
                        <a:latin typeface="Times New Roman" pitchFamily="18" charset="0"/>
                        <a:ea typeface="Times New Roman"/>
                        <a:cs typeface="Times New Roman"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3903054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Приложение А. ОСНОВНЫЕ РАЗРАБАТЫВАЕМЫЕ МЕСТОРОЖДЕНИЯ ПОЛЕЗНЫХ ИСКОПАЕМЫХ БРЕСТСКОЙ ОБЛАСТИ</a:t>
            </a:r>
          </a:p>
        </p:txBody>
      </p:sp>
      <p:sp>
        <p:nvSpPr>
          <p:cNvPr id="3" name="Вертикальный текст 2"/>
          <p:cNvSpPr>
            <a:spLocks noGrp="1"/>
          </p:cNvSpPr>
          <p:nvPr>
            <p:ph type="body" orient="vert" idx="14"/>
          </p:nvPr>
        </p:nvSpPr>
        <p:spPr/>
        <p:txBody>
          <a:bodyPr/>
          <a:lstStyle/>
          <a:p>
            <a:pPr algn="ctr">
              <a:lnSpc>
                <a:spcPct val="100000"/>
              </a:lnSpc>
            </a:pPr>
            <a:r>
              <a:rPr lang="ru-RU" i="1" dirty="0"/>
              <a:t>Данные по </a:t>
            </a:r>
            <a:r>
              <a:rPr lang="en-US" i="1" dirty="0"/>
              <a:t>[1]</a:t>
            </a:r>
            <a:endParaRPr lang="ru-RU" dirty="0"/>
          </a:p>
          <a:p>
            <a:pPr algn="ctr">
              <a:lnSpc>
                <a:spcPct val="100000"/>
              </a:lnSpc>
            </a:pPr>
            <a:r>
              <a:rPr lang="ru-RU" b="1" u="sng" dirty="0" err="1"/>
              <a:t>Дочетвертичного</a:t>
            </a:r>
            <a:r>
              <a:rPr lang="ru-RU" b="1" u="sng" dirty="0"/>
              <a:t> возраста</a:t>
            </a:r>
            <a:endParaRPr lang="ru-RU" dirty="0"/>
          </a:p>
          <a:p>
            <a:pPr algn="ctr">
              <a:lnSpc>
                <a:spcPct val="100000"/>
              </a:lnSpc>
            </a:pPr>
            <a:r>
              <a:rPr lang="ru-RU" i="1" u="dbl" dirty="0"/>
              <a:t>Минеральные строительные материалы</a:t>
            </a:r>
            <a:endParaRPr lang="ru-RU" dirty="0"/>
          </a:p>
          <a:p>
            <a:pPr indent="361950" algn="just">
              <a:lnSpc>
                <a:spcPct val="100000"/>
              </a:lnSpc>
              <a:spcBef>
                <a:spcPts val="600"/>
              </a:spcBef>
            </a:pPr>
            <a:r>
              <a:rPr lang="ru-RU" i="1" u="sng" dirty="0"/>
              <a:t>Кирпичные глины</a:t>
            </a:r>
            <a:r>
              <a:rPr lang="ru-RU" i="1" dirty="0"/>
              <a:t> (палеоген-неогеновый возраст): </a:t>
            </a:r>
            <a:r>
              <a:rPr lang="ru-RU" i="1" dirty="0" err="1"/>
              <a:t>Городнянское</a:t>
            </a:r>
            <a:r>
              <a:rPr lang="ru-RU" dirty="0"/>
              <a:t> – </a:t>
            </a:r>
            <a:r>
              <a:rPr lang="ru-RU" dirty="0" err="1"/>
              <a:t>Столинский</a:t>
            </a:r>
            <a:r>
              <a:rPr lang="ru-RU" dirty="0"/>
              <a:t> район.</a:t>
            </a:r>
          </a:p>
          <a:p>
            <a:pPr indent="361950" algn="just">
              <a:lnSpc>
                <a:spcPct val="100000"/>
              </a:lnSpc>
              <a:spcBef>
                <a:spcPts val="0"/>
              </a:spcBef>
            </a:pPr>
            <a:r>
              <a:rPr lang="ru-RU" i="1" u="sng" dirty="0"/>
              <a:t>Тугоплавкие глины</a:t>
            </a:r>
            <a:r>
              <a:rPr lang="ru-RU" i="1" dirty="0"/>
              <a:t> (палеоген-неогеновый возраст): </a:t>
            </a:r>
            <a:r>
              <a:rPr lang="ru-RU" i="1" dirty="0" err="1"/>
              <a:t>Столинские</a:t>
            </a:r>
            <a:r>
              <a:rPr lang="ru-RU" i="1" dirty="0"/>
              <a:t> хутора</a:t>
            </a:r>
            <a:r>
              <a:rPr lang="ru-RU" dirty="0"/>
              <a:t>, </a:t>
            </a:r>
            <a:r>
              <a:rPr lang="ru-RU" i="1" dirty="0" err="1"/>
              <a:t>Журавлевское</a:t>
            </a:r>
            <a:r>
              <a:rPr lang="ru-RU" i="1" dirty="0"/>
              <a:t> (Журавлево)</a:t>
            </a:r>
            <a:r>
              <a:rPr lang="ru-RU" dirty="0"/>
              <a:t> – </a:t>
            </a:r>
            <a:r>
              <a:rPr lang="ru-RU" dirty="0" err="1"/>
              <a:t>Столинский</a:t>
            </a:r>
            <a:r>
              <a:rPr lang="ru-RU" dirty="0"/>
              <a:t> район.</a:t>
            </a:r>
          </a:p>
          <a:p>
            <a:pPr indent="361950" algn="just">
              <a:lnSpc>
                <a:spcPct val="100000"/>
              </a:lnSpc>
              <a:spcBef>
                <a:spcPts val="0"/>
              </a:spcBef>
            </a:pPr>
            <a:r>
              <a:rPr lang="ru-RU" i="1" u="sng" dirty="0"/>
              <a:t>Строительный камень</a:t>
            </a:r>
            <a:r>
              <a:rPr lang="ru-RU" i="1" dirty="0"/>
              <a:t> – </a:t>
            </a:r>
            <a:r>
              <a:rPr lang="ru-RU" i="1" u="sng" dirty="0"/>
              <a:t>граниты, диориты, </a:t>
            </a:r>
            <a:r>
              <a:rPr lang="ru-RU" i="1" u="sng" dirty="0" err="1"/>
              <a:t>гранодиориты</a:t>
            </a:r>
            <a:r>
              <a:rPr lang="ru-RU" i="1" dirty="0"/>
              <a:t> (раннепротерозойский возраст):</a:t>
            </a:r>
            <a:r>
              <a:rPr lang="ru-RU" dirty="0"/>
              <a:t> </a:t>
            </a:r>
            <a:r>
              <a:rPr lang="ru-RU" i="1" dirty="0" err="1"/>
              <a:t>Микашевичское</a:t>
            </a:r>
            <a:r>
              <a:rPr lang="ru-RU" dirty="0"/>
              <a:t> </a:t>
            </a:r>
            <a:r>
              <a:rPr lang="ru-RU" dirty="0" smtClean="0"/>
              <a:t>–</a:t>
            </a:r>
            <a:r>
              <a:rPr lang="en-US" dirty="0" smtClean="0"/>
              <a:t> </a:t>
            </a:r>
            <a:br>
              <a:rPr lang="en-US" dirty="0" smtClean="0"/>
            </a:br>
            <a:r>
              <a:rPr lang="ru-RU" dirty="0" err="1" smtClean="0"/>
              <a:t>Лунинецкий</a:t>
            </a:r>
            <a:r>
              <a:rPr lang="en-US" dirty="0" smtClean="0"/>
              <a:t> </a:t>
            </a:r>
            <a:r>
              <a:rPr lang="ru-RU" dirty="0" smtClean="0"/>
              <a:t>район</a:t>
            </a:r>
            <a:r>
              <a:rPr lang="ru-RU" dirty="0"/>
              <a:t>.</a:t>
            </a:r>
          </a:p>
          <a:p>
            <a:pPr algn="ctr">
              <a:lnSpc>
                <a:spcPct val="100000"/>
              </a:lnSpc>
            </a:pPr>
            <a:r>
              <a:rPr lang="ru-RU" b="1" u="sng" dirty="0" smtClean="0"/>
              <a:t>Четвертичного </a:t>
            </a:r>
            <a:r>
              <a:rPr lang="ru-RU" b="1" u="sng" dirty="0"/>
              <a:t>возраста</a:t>
            </a:r>
            <a:endParaRPr lang="ru-RU" dirty="0"/>
          </a:p>
          <a:p>
            <a:pPr algn="ctr">
              <a:lnSpc>
                <a:spcPct val="100000"/>
              </a:lnSpc>
            </a:pPr>
            <a:r>
              <a:rPr lang="ru-RU" i="1" u="dbl" dirty="0"/>
              <a:t>Топливные полезные ископаемые</a:t>
            </a:r>
            <a:endParaRPr lang="ru-RU" dirty="0"/>
          </a:p>
          <a:p>
            <a:pPr indent="361950" algn="just">
              <a:lnSpc>
                <a:spcPct val="100000"/>
              </a:lnSpc>
            </a:pPr>
            <a:r>
              <a:rPr lang="ru-RU" i="1" u="sng" dirty="0"/>
              <a:t>Торф</a:t>
            </a:r>
            <a:r>
              <a:rPr lang="ru-RU" i="1" dirty="0"/>
              <a:t>: </a:t>
            </a:r>
            <a:r>
              <a:rPr lang="ru-RU" i="1" dirty="0" err="1"/>
              <a:t>Стубла-Заеловье</a:t>
            </a:r>
            <a:r>
              <a:rPr lang="ru-RU" dirty="0"/>
              <a:t>, </a:t>
            </a:r>
            <a:r>
              <a:rPr lang="ru-RU" i="1" dirty="0" err="1"/>
              <a:t>Выгонощанское</a:t>
            </a:r>
            <a:r>
              <a:rPr lang="ru-RU" dirty="0"/>
              <a:t> – </a:t>
            </a:r>
            <a:r>
              <a:rPr lang="ru-RU" dirty="0" err="1"/>
              <a:t>Ивацевичский</a:t>
            </a:r>
            <a:r>
              <a:rPr lang="ru-RU" dirty="0"/>
              <a:t> район.</a:t>
            </a:r>
          </a:p>
          <a:p>
            <a:pPr algn="ctr">
              <a:lnSpc>
                <a:spcPct val="100000"/>
              </a:lnSpc>
            </a:pPr>
            <a:r>
              <a:rPr lang="ru-RU" i="1" u="dbl" dirty="0"/>
              <a:t>Минеральные строительные материалы</a:t>
            </a:r>
            <a:endParaRPr lang="ru-RU" dirty="0"/>
          </a:p>
          <a:p>
            <a:pPr indent="361950" algn="just">
              <a:lnSpc>
                <a:spcPct val="100000"/>
              </a:lnSpc>
              <a:spcBef>
                <a:spcPts val="600"/>
              </a:spcBef>
            </a:pPr>
            <a:r>
              <a:rPr lang="ru-RU" i="1" u="sng" dirty="0"/>
              <a:t>Мел</a:t>
            </a:r>
            <a:r>
              <a:rPr lang="ru-RU" i="1" dirty="0"/>
              <a:t>:</a:t>
            </a:r>
            <a:r>
              <a:rPr lang="ru-RU" dirty="0"/>
              <a:t> </a:t>
            </a:r>
            <a:r>
              <a:rPr lang="ru-RU" i="1" dirty="0" err="1"/>
              <a:t>Кабаковско-Малечское</a:t>
            </a:r>
            <a:r>
              <a:rPr lang="ru-RU" dirty="0"/>
              <a:t> – Березовский район.</a:t>
            </a:r>
          </a:p>
          <a:p>
            <a:pPr indent="361950" algn="just">
              <a:lnSpc>
                <a:spcPct val="100000"/>
              </a:lnSpc>
              <a:spcBef>
                <a:spcPts val="0"/>
              </a:spcBef>
            </a:pPr>
            <a:r>
              <a:rPr lang="ru-RU" i="1" u="sng" dirty="0"/>
              <a:t>Кирпичные глины</a:t>
            </a:r>
            <a:r>
              <a:rPr lang="ru-RU" i="1" dirty="0"/>
              <a:t>: </a:t>
            </a:r>
            <a:r>
              <a:rPr lang="ru-RU" i="1" dirty="0" err="1"/>
              <a:t>Подземенское</a:t>
            </a:r>
            <a:r>
              <a:rPr lang="ru-RU" dirty="0"/>
              <a:t>, </a:t>
            </a:r>
            <a:r>
              <a:rPr lang="ru-RU" i="1" dirty="0" err="1"/>
              <a:t>Именинское</a:t>
            </a:r>
            <a:r>
              <a:rPr lang="ru-RU" dirty="0"/>
              <a:t> – Кобринский район; </a:t>
            </a:r>
            <a:r>
              <a:rPr lang="ru-RU" i="1" dirty="0" err="1"/>
              <a:t>Шебринское</a:t>
            </a:r>
            <a:r>
              <a:rPr lang="ru-RU" dirty="0"/>
              <a:t>, </a:t>
            </a:r>
            <a:r>
              <a:rPr lang="ru-RU" i="1" dirty="0"/>
              <a:t>Малые </a:t>
            </a:r>
            <a:r>
              <a:rPr lang="ru-RU" i="1" dirty="0" err="1"/>
              <a:t>Зводы</a:t>
            </a:r>
            <a:r>
              <a:rPr lang="ru-RU" dirty="0"/>
              <a:t> – Брестский район; </a:t>
            </a:r>
            <a:r>
              <a:rPr lang="ru-RU" i="1" dirty="0" err="1"/>
              <a:t>Подлесское</a:t>
            </a:r>
            <a:r>
              <a:rPr lang="ru-RU" dirty="0"/>
              <a:t> – </a:t>
            </a:r>
            <a:r>
              <a:rPr lang="ru-RU" dirty="0" err="1"/>
              <a:t>Дрогичинский</a:t>
            </a:r>
            <a:r>
              <a:rPr lang="ru-RU" dirty="0"/>
              <a:t> район;</a:t>
            </a:r>
            <a:r>
              <a:rPr lang="ru-RU" i="1" dirty="0"/>
              <a:t> </a:t>
            </a:r>
            <a:r>
              <a:rPr lang="ru-RU" i="1" dirty="0" err="1"/>
              <a:t>Залужское</a:t>
            </a:r>
            <a:r>
              <a:rPr lang="ru-RU" dirty="0"/>
              <a:t> – Ивановский район; </a:t>
            </a:r>
            <a:r>
              <a:rPr lang="ru-RU" i="1" dirty="0" err="1"/>
              <a:t>Плянтовское</a:t>
            </a:r>
            <a:r>
              <a:rPr lang="ru-RU" dirty="0"/>
              <a:t> – </a:t>
            </a:r>
            <a:r>
              <a:rPr lang="ru-RU" dirty="0" err="1"/>
              <a:t>Пинский</a:t>
            </a:r>
            <a:r>
              <a:rPr lang="ru-RU" dirty="0"/>
              <a:t> район; </a:t>
            </a:r>
            <a:r>
              <a:rPr lang="ru-RU" i="1" dirty="0" err="1"/>
              <a:t>Ровбицкое</a:t>
            </a:r>
            <a:r>
              <a:rPr lang="ru-RU" dirty="0"/>
              <a:t> – </a:t>
            </a:r>
            <a:r>
              <a:rPr lang="ru-RU" dirty="0" err="1"/>
              <a:t>Пружанский</a:t>
            </a:r>
            <a:r>
              <a:rPr lang="ru-RU" dirty="0"/>
              <a:t> район.</a:t>
            </a:r>
          </a:p>
          <a:p>
            <a:pPr indent="361950" algn="just">
              <a:lnSpc>
                <a:spcPct val="100000"/>
              </a:lnSpc>
              <a:spcBef>
                <a:spcPts val="0"/>
              </a:spcBef>
            </a:pPr>
            <a:r>
              <a:rPr lang="ru-RU" i="1" u="sng" dirty="0"/>
              <a:t>Песчано-гравийная смесь</a:t>
            </a:r>
            <a:r>
              <a:rPr lang="ru-RU" i="1" dirty="0"/>
              <a:t>:</a:t>
            </a:r>
            <a:r>
              <a:rPr lang="ru-RU" dirty="0"/>
              <a:t> </a:t>
            </a:r>
            <a:r>
              <a:rPr lang="ru-RU" i="1" dirty="0"/>
              <a:t>Гора Товарная</a:t>
            </a:r>
            <a:r>
              <a:rPr lang="ru-RU" dirty="0"/>
              <a:t> – </a:t>
            </a:r>
            <a:r>
              <a:rPr lang="ru-RU" dirty="0" err="1"/>
              <a:t>Каменецкий</a:t>
            </a:r>
            <a:r>
              <a:rPr lang="ru-RU" dirty="0"/>
              <a:t> район; </a:t>
            </a:r>
            <a:r>
              <a:rPr lang="ru-RU" i="1" dirty="0" err="1"/>
              <a:t>Козловичи</a:t>
            </a:r>
            <a:r>
              <a:rPr lang="ru-RU" dirty="0"/>
              <a:t>, </a:t>
            </a:r>
            <a:r>
              <a:rPr lang="ru-RU" i="1" dirty="0" err="1"/>
              <a:t>Постаринское</a:t>
            </a:r>
            <a:r>
              <a:rPr lang="ru-RU" dirty="0"/>
              <a:t>,</a:t>
            </a:r>
            <a:r>
              <a:rPr lang="ru-RU" i="1" dirty="0"/>
              <a:t> Лесная</a:t>
            </a:r>
            <a:r>
              <a:rPr lang="ru-RU" dirty="0"/>
              <a:t> – </a:t>
            </a:r>
            <a:r>
              <a:rPr lang="ru-RU" dirty="0" err="1"/>
              <a:t>Барановичский</a:t>
            </a:r>
            <a:r>
              <a:rPr lang="ru-RU" dirty="0"/>
              <a:t> район.</a:t>
            </a:r>
          </a:p>
          <a:p>
            <a:pPr indent="361950" algn="just">
              <a:lnSpc>
                <a:spcPct val="100000"/>
              </a:lnSpc>
              <a:spcBef>
                <a:spcPts val="0"/>
              </a:spcBef>
            </a:pPr>
            <a:r>
              <a:rPr lang="ru-RU" i="1" u="sng" dirty="0"/>
              <a:t>Строительные пески</a:t>
            </a:r>
            <a:r>
              <a:rPr lang="ru-RU" i="1" dirty="0"/>
              <a:t>:</a:t>
            </a:r>
            <a:r>
              <a:rPr lang="ru-RU" dirty="0"/>
              <a:t> </a:t>
            </a:r>
            <a:r>
              <a:rPr lang="ru-RU" i="1" dirty="0" err="1"/>
              <a:t>Мухавецкое</a:t>
            </a:r>
            <a:r>
              <a:rPr lang="ru-RU" dirty="0"/>
              <a:t> – </a:t>
            </a:r>
            <a:r>
              <a:rPr lang="ru-RU" dirty="0" err="1"/>
              <a:t>Жабинковский</a:t>
            </a:r>
            <a:r>
              <a:rPr lang="ru-RU" dirty="0"/>
              <a:t> район, </a:t>
            </a:r>
            <a:r>
              <a:rPr lang="ru-RU" i="1" dirty="0" err="1"/>
              <a:t>Околотское</a:t>
            </a:r>
            <a:r>
              <a:rPr lang="ru-RU" dirty="0"/>
              <a:t> – Березовский район, </a:t>
            </a:r>
            <a:r>
              <a:rPr lang="ru-RU" i="1" dirty="0" err="1"/>
              <a:t>Бытеньское</a:t>
            </a:r>
            <a:r>
              <a:rPr lang="ru-RU" dirty="0"/>
              <a:t> – </a:t>
            </a:r>
            <a:r>
              <a:rPr lang="ru-RU" dirty="0" err="1"/>
              <a:t>Ивацевичский</a:t>
            </a:r>
            <a:r>
              <a:rPr lang="ru-RU" dirty="0"/>
              <a:t> район</a:t>
            </a:r>
            <a:r>
              <a:rPr lang="ru-RU" dirty="0" smtClean="0"/>
              <a:t>.</a:t>
            </a:r>
            <a:endParaRPr lang="ru-RU" dirty="0"/>
          </a:p>
        </p:txBody>
      </p:sp>
    </p:spTree>
    <p:extLst>
      <p:ext uri="{BB962C8B-B14F-4D97-AF65-F5344CB8AC3E}">
        <p14:creationId xmlns:p14="http://schemas.microsoft.com/office/powerpoint/2010/main" val="4156647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Программа курса</a:t>
            </a:r>
            <a:endParaRPr lang="ru-RU" dirty="0"/>
          </a:p>
        </p:txBody>
      </p:sp>
      <p:sp>
        <p:nvSpPr>
          <p:cNvPr id="3" name="Вертикальный текст 2"/>
          <p:cNvSpPr>
            <a:spLocks noGrp="1"/>
          </p:cNvSpPr>
          <p:nvPr>
            <p:ph type="body" orient="vert" idx="14"/>
          </p:nvPr>
        </p:nvSpPr>
        <p:spPr/>
        <p:txBody>
          <a:bodyPr/>
          <a:lstStyle/>
          <a:p>
            <a:endParaRPr lang="ru-RU" dirty="0"/>
          </a:p>
        </p:txBody>
      </p:sp>
    </p:spTree>
    <p:extLst>
      <p:ext uri="{BB962C8B-B14F-4D97-AF65-F5344CB8AC3E}">
        <p14:creationId xmlns:p14="http://schemas.microsoft.com/office/powerpoint/2010/main" val="15035073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Приложение Б. ОСНОВНЫЕ ВОДНЫЕ ОБЪЕКТЫ НА </a:t>
            </a:r>
            <a:r>
              <a:rPr lang="ru-RU" dirty="0" smtClean="0"/>
              <a:t>ТЕРРИТОРИИ</a:t>
            </a:r>
            <a:br>
              <a:rPr lang="ru-RU" dirty="0" smtClean="0"/>
            </a:br>
            <a:r>
              <a:rPr lang="ru-RU" dirty="0" smtClean="0"/>
              <a:t>БРЕСТСКОЙ </a:t>
            </a:r>
            <a:r>
              <a:rPr lang="ru-RU" dirty="0"/>
              <a:t>ОБЛАСТИ</a:t>
            </a:r>
          </a:p>
        </p:txBody>
      </p:sp>
      <p:sp>
        <p:nvSpPr>
          <p:cNvPr id="3" name="Вертикальный текст 2"/>
          <p:cNvSpPr>
            <a:spLocks noGrp="1"/>
          </p:cNvSpPr>
          <p:nvPr>
            <p:ph type="body" orient="vert" idx="14"/>
          </p:nvPr>
        </p:nvSpPr>
        <p:spPr/>
        <p:txBody>
          <a:bodyPr>
            <a:noAutofit/>
          </a:bodyPr>
          <a:lstStyle/>
          <a:p>
            <a:pPr algn="ctr">
              <a:lnSpc>
                <a:spcPct val="120000"/>
              </a:lnSpc>
              <a:spcBef>
                <a:spcPts val="600"/>
              </a:spcBef>
            </a:pPr>
            <a:r>
              <a:rPr lang="ru-RU" i="1" dirty="0"/>
              <a:t>Данные по </a:t>
            </a:r>
            <a:r>
              <a:rPr lang="en-US" i="1" dirty="0"/>
              <a:t>[1</a:t>
            </a:r>
            <a:r>
              <a:rPr lang="ru-RU" i="1" dirty="0"/>
              <a:t>4</a:t>
            </a:r>
            <a:r>
              <a:rPr lang="en-US" i="1" dirty="0"/>
              <a:t>]</a:t>
            </a:r>
            <a:endParaRPr lang="ru-RU" dirty="0"/>
          </a:p>
          <a:p>
            <a:pPr algn="ctr">
              <a:lnSpc>
                <a:spcPct val="120000"/>
              </a:lnSpc>
              <a:spcBef>
                <a:spcPts val="600"/>
              </a:spcBef>
            </a:pPr>
            <a:r>
              <a:rPr lang="ru-RU" b="1" u="sng" dirty="0"/>
              <a:t>Реки</a:t>
            </a:r>
            <a:endParaRPr lang="ru-RU" dirty="0"/>
          </a:p>
          <a:p>
            <a:pPr indent="361950" algn="just">
              <a:lnSpc>
                <a:spcPct val="100000"/>
              </a:lnSpc>
              <a:spcBef>
                <a:spcPts val="0"/>
              </a:spcBef>
            </a:pPr>
            <a:r>
              <a:rPr lang="ru-RU" i="1" u="dbl" dirty="0"/>
              <a:t>Бассейн Днепра</a:t>
            </a:r>
            <a:r>
              <a:rPr lang="ru-RU" i="1" dirty="0"/>
              <a:t>: Припять, </a:t>
            </a:r>
            <a:r>
              <a:rPr lang="ru-RU" i="1" dirty="0" err="1"/>
              <a:t>Пина</a:t>
            </a:r>
            <a:r>
              <a:rPr lang="ru-RU" i="1" dirty="0"/>
              <a:t>, Неслуха, </a:t>
            </a:r>
            <a:r>
              <a:rPr lang="ru-RU" i="1" dirty="0" err="1"/>
              <a:t>Ясельда</a:t>
            </a:r>
            <a:r>
              <a:rPr lang="ru-RU" i="1" dirty="0"/>
              <a:t>, </a:t>
            </a:r>
            <a:r>
              <a:rPr lang="ru-RU" i="1" dirty="0" err="1"/>
              <a:t>Жегулянка</a:t>
            </a:r>
            <a:r>
              <a:rPr lang="ru-RU" i="1" dirty="0"/>
              <a:t> (Дорогобуж), </a:t>
            </a:r>
            <a:r>
              <a:rPr lang="ru-RU" i="1" dirty="0" err="1"/>
              <a:t>Меречанка</a:t>
            </a:r>
            <a:r>
              <a:rPr lang="ru-RU" i="1" dirty="0"/>
              <a:t>, </a:t>
            </a:r>
            <a:r>
              <a:rPr lang="ru-RU" i="1" dirty="0" err="1"/>
              <a:t>Стыр</a:t>
            </a:r>
            <a:r>
              <a:rPr lang="ru-RU" i="1" dirty="0"/>
              <a:t>, </a:t>
            </a:r>
            <a:r>
              <a:rPr lang="ru-RU" i="1" dirty="0" err="1"/>
              <a:t>Простыр</a:t>
            </a:r>
            <a:r>
              <a:rPr lang="ru-RU" dirty="0"/>
              <a:t>, </a:t>
            </a:r>
            <a:r>
              <a:rPr lang="ru-RU" i="1" dirty="0" err="1"/>
              <a:t>Стубла</a:t>
            </a:r>
            <a:r>
              <a:rPr lang="ru-RU" i="1" dirty="0"/>
              <a:t>,</a:t>
            </a:r>
            <a:r>
              <a:rPr lang="ru-RU" dirty="0"/>
              <a:t> </a:t>
            </a:r>
            <a:r>
              <a:rPr lang="ru-RU" i="1" dirty="0"/>
              <a:t>Бобрик 1-й,</a:t>
            </a:r>
            <a:r>
              <a:rPr lang="ru-RU" dirty="0"/>
              <a:t> </a:t>
            </a:r>
            <a:r>
              <a:rPr lang="ru-RU" i="1" dirty="0" err="1"/>
              <a:t>Вислица</a:t>
            </a:r>
            <a:r>
              <a:rPr lang="ru-RU" i="1" dirty="0"/>
              <a:t>, </a:t>
            </a:r>
            <a:r>
              <a:rPr lang="ru-RU" i="1" dirty="0" err="1"/>
              <a:t>Цна</a:t>
            </a:r>
            <a:r>
              <a:rPr lang="ru-RU" i="1" dirty="0"/>
              <a:t>, </a:t>
            </a:r>
            <a:r>
              <a:rPr lang="ru-RU" i="1" dirty="0" err="1"/>
              <a:t>Смердь</a:t>
            </a:r>
            <a:r>
              <a:rPr lang="ru-RU" i="1" dirty="0"/>
              <a:t>, </a:t>
            </a:r>
            <a:r>
              <a:rPr lang="ru-RU" i="1" dirty="0" err="1"/>
              <a:t>Выдранка</a:t>
            </a:r>
            <a:r>
              <a:rPr lang="ru-RU" i="1" dirty="0"/>
              <a:t>, </a:t>
            </a:r>
            <a:r>
              <a:rPr lang="ru-RU" i="1" dirty="0" err="1"/>
              <a:t>Горынь</a:t>
            </a:r>
            <a:r>
              <a:rPr lang="ru-RU" i="1" dirty="0"/>
              <a:t>, Лань, </a:t>
            </a:r>
            <a:r>
              <a:rPr lang="ru-RU" i="1" dirty="0" err="1"/>
              <a:t>Случь</a:t>
            </a:r>
            <a:r>
              <a:rPr lang="ru-RU" i="1" dirty="0"/>
              <a:t>, </a:t>
            </a:r>
            <a:r>
              <a:rPr lang="ru-RU" i="1" dirty="0" err="1"/>
              <a:t>Ствига</a:t>
            </a:r>
            <a:r>
              <a:rPr lang="ru-RU" i="1" dirty="0"/>
              <a:t>, </a:t>
            </a:r>
            <a:r>
              <a:rPr lang="ru-RU" i="1" dirty="0" err="1"/>
              <a:t>Моства</a:t>
            </a:r>
            <a:r>
              <a:rPr lang="ru-RU" i="1" dirty="0"/>
              <a:t> (Льва).</a:t>
            </a:r>
            <a:endParaRPr lang="ru-RU" dirty="0"/>
          </a:p>
          <a:p>
            <a:pPr indent="361950" algn="just">
              <a:lnSpc>
                <a:spcPct val="100000"/>
              </a:lnSpc>
              <a:spcBef>
                <a:spcPts val="0"/>
              </a:spcBef>
            </a:pPr>
            <a:r>
              <a:rPr lang="ru-RU" i="1" u="dbl" dirty="0"/>
              <a:t>Бассейн Вислы</a:t>
            </a:r>
            <a:r>
              <a:rPr lang="ru-RU" i="1" dirty="0"/>
              <a:t>: </a:t>
            </a:r>
            <a:r>
              <a:rPr lang="ru-RU" i="1" dirty="0" err="1"/>
              <a:t>Нарев</a:t>
            </a:r>
            <a:r>
              <a:rPr lang="ru-RU" i="1" dirty="0"/>
              <a:t>, Западный</a:t>
            </a:r>
            <a:r>
              <a:rPr lang="en-US" i="1" dirty="0"/>
              <a:t> </a:t>
            </a:r>
            <a:r>
              <a:rPr lang="ru-RU" i="1" dirty="0"/>
              <a:t>Буг, </a:t>
            </a:r>
            <a:r>
              <a:rPr lang="ru-RU" i="1" dirty="0" err="1"/>
              <a:t>Копаювка</a:t>
            </a:r>
            <a:r>
              <a:rPr lang="ru-RU" i="1" dirty="0"/>
              <a:t>, </a:t>
            </a:r>
            <a:r>
              <a:rPr lang="ru-RU" i="1" dirty="0" err="1"/>
              <a:t>Спановка</a:t>
            </a:r>
            <a:r>
              <a:rPr lang="ru-RU" i="1" dirty="0"/>
              <a:t>, </a:t>
            </a:r>
            <a:r>
              <a:rPr lang="ru-RU" i="1" dirty="0" err="1"/>
              <a:t>Мухавец</a:t>
            </a:r>
            <a:r>
              <a:rPr lang="ru-RU" i="1" dirty="0"/>
              <a:t>, </a:t>
            </a:r>
            <a:r>
              <a:rPr lang="ru-RU" i="1" dirty="0" err="1"/>
              <a:t>Тростяница</a:t>
            </a:r>
            <a:r>
              <a:rPr lang="ru-RU" i="1" dirty="0"/>
              <a:t>, Жабинка, </a:t>
            </a:r>
            <a:r>
              <a:rPr lang="ru-RU" i="1" dirty="0" err="1"/>
              <a:t>Осиповка</a:t>
            </a:r>
            <a:r>
              <a:rPr lang="ru-RU" i="1" dirty="0"/>
              <a:t>, Рыта, </a:t>
            </a:r>
            <a:r>
              <a:rPr lang="ru-RU" i="1" dirty="0" err="1"/>
              <a:t>Малорыта</a:t>
            </a:r>
            <a:r>
              <a:rPr lang="ru-RU" i="1" dirty="0"/>
              <a:t>, Лесная, Правая Лесная, Переволока (Соломенка), Левая Лесная, </a:t>
            </a:r>
            <a:r>
              <a:rPr lang="ru-RU" i="1" dirty="0" err="1"/>
              <a:t>Пульва</a:t>
            </a:r>
            <a:r>
              <a:rPr lang="ru-RU" dirty="0"/>
              <a:t>.</a:t>
            </a:r>
          </a:p>
          <a:p>
            <a:pPr indent="361950" algn="just">
              <a:lnSpc>
                <a:spcPct val="100000"/>
              </a:lnSpc>
              <a:spcBef>
                <a:spcPts val="0"/>
              </a:spcBef>
            </a:pPr>
            <a:r>
              <a:rPr lang="ru-RU" i="1" u="dbl" dirty="0"/>
              <a:t>Бассейн Немана</a:t>
            </a:r>
            <a:r>
              <a:rPr lang="ru-RU" i="1" dirty="0"/>
              <a:t>: </a:t>
            </a:r>
            <a:r>
              <a:rPr lang="ru-RU" i="1" dirty="0" err="1"/>
              <a:t>Сервечь</a:t>
            </a:r>
            <a:r>
              <a:rPr lang="ru-RU" i="1" dirty="0"/>
              <a:t>, Молчадь, </a:t>
            </a:r>
            <a:r>
              <a:rPr lang="ru-RU" i="1" dirty="0" err="1"/>
              <a:t>Щара</a:t>
            </a:r>
            <a:r>
              <a:rPr lang="ru-RU" i="1" dirty="0"/>
              <a:t>, Ведьма, </a:t>
            </a:r>
            <a:r>
              <a:rPr lang="ru-RU" i="1" dirty="0" err="1"/>
              <a:t>Липнянка</a:t>
            </a:r>
            <a:r>
              <a:rPr lang="ru-RU" i="1" dirty="0"/>
              <a:t>, </a:t>
            </a:r>
            <a:r>
              <a:rPr lang="ru-RU" i="1" dirty="0" err="1"/>
              <a:t>Мышанка</a:t>
            </a:r>
            <a:r>
              <a:rPr lang="ru-RU" i="1" dirty="0"/>
              <a:t>, </a:t>
            </a:r>
            <a:r>
              <a:rPr lang="ru-RU" i="1" dirty="0" err="1"/>
              <a:t>Гривда</a:t>
            </a:r>
            <a:r>
              <a:rPr lang="ru-RU" i="1" dirty="0"/>
              <a:t>, </a:t>
            </a:r>
            <a:r>
              <a:rPr lang="ru-RU" i="1" dirty="0" err="1"/>
              <a:t>Лохозва</a:t>
            </a:r>
            <a:r>
              <a:rPr lang="ru-RU" i="1" dirty="0"/>
              <a:t>, </a:t>
            </a:r>
            <a:r>
              <a:rPr lang="ru-RU" i="1" dirty="0" err="1"/>
              <a:t>Зельвянка</a:t>
            </a:r>
            <a:r>
              <a:rPr lang="ru-RU" i="1" dirty="0"/>
              <a:t>.</a:t>
            </a:r>
            <a:endParaRPr lang="ru-RU" dirty="0"/>
          </a:p>
          <a:p>
            <a:pPr algn="ctr">
              <a:lnSpc>
                <a:spcPct val="120000"/>
              </a:lnSpc>
              <a:spcBef>
                <a:spcPts val="600"/>
              </a:spcBef>
            </a:pPr>
            <a:r>
              <a:rPr lang="ru-RU" b="1" u="sng" dirty="0"/>
              <a:t>Каналы</a:t>
            </a:r>
            <a:endParaRPr lang="ru-RU" dirty="0"/>
          </a:p>
          <a:p>
            <a:pPr indent="361950" algn="just">
              <a:lnSpc>
                <a:spcPct val="100000"/>
              </a:lnSpc>
              <a:spcBef>
                <a:spcPts val="0"/>
              </a:spcBef>
            </a:pPr>
            <a:r>
              <a:rPr lang="ru-RU" i="1" u="dbl" dirty="0"/>
              <a:t>Бассейн Днепра</a:t>
            </a:r>
            <a:r>
              <a:rPr lang="ru-RU" i="1" dirty="0"/>
              <a:t>: </a:t>
            </a:r>
            <a:r>
              <a:rPr lang="ru-RU" i="1" dirty="0" err="1"/>
              <a:t>Днепровско</a:t>
            </a:r>
            <a:r>
              <a:rPr lang="ru-RU" i="1" dirty="0"/>
              <a:t>-Бугский, </a:t>
            </a:r>
            <a:r>
              <a:rPr lang="ru-RU" i="1" dirty="0" err="1"/>
              <a:t>Белоозерский</a:t>
            </a:r>
            <a:r>
              <a:rPr lang="ru-RU" i="1" dirty="0"/>
              <a:t>, </a:t>
            </a:r>
            <a:r>
              <a:rPr lang="ru-RU" i="1" dirty="0" err="1"/>
              <a:t>Ляховичский</a:t>
            </a:r>
            <a:r>
              <a:rPr lang="ru-RU" i="1" dirty="0"/>
              <a:t>, </a:t>
            </a:r>
            <a:r>
              <a:rPr lang="ru-RU" i="1" dirty="0" err="1"/>
              <a:t>Винец</a:t>
            </a:r>
            <a:r>
              <a:rPr lang="ru-RU" i="1" dirty="0"/>
              <a:t>, Главный, Огинский, </a:t>
            </a:r>
            <a:r>
              <a:rPr lang="ru-RU" i="1" dirty="0" err="1"/>
              <a:t>Волчанский</a:t>
            </a:r>
            <a:r>
              <a:rPr lang="ru-RU" i="1" dirty="0"/>
              <a:t>.</a:t>
            </a:r>
            <a:endParaRPr lang="ru-RU" dirty="0"/>
          </a:p>
          <a:p>
            <a:pPr indent="361950" algn="just">
              <a:lnSpc>
                <a:spcPct val="100000"/>
              </a:lnSpc>
              <a:spcBef>
                <a:spcPts val="0"/>
              </a:spcBef>
            </a:pPr>
            <a:r>
              <a:rPr lang="ru-RU" i="1" u="dbl" dirty="0"/>
              <a:t>Бассейн Вислы</a:t>
            </a:r>
            <a:r>
              <a:rPr lang="ru-RU" i="1" dirty="0"/>
              <a:t>: </a:t>
            </a:r>
            <a:r>
              <a:rPr lang="ru-RU" i="1" dirty="0" err="1"/>
              <a:t>Прилукский</a:t>
            </a:r>
            <a:r>
              <a:rPr lang="ru-RU" i="1" dirty="0"/>
              <a:t>, </a:t>
            </a:r>
            <a:r>
              <a:rPr lang="ru-RU" i="1" dirty="0" err="1"/>
              <a:t>Днепровско</a:t>
            </a:r>
            <a:r>
              <a:rPr lang="ru-RU" i="1" dirty="0"/>
              <a:t>-Бугский, </a:t>
            </a:r>
            <a:r>
              <a:rPr lang="ru-RU" i="1" dirty="0" err="1"/>
              <a:t>Ореховский</a:t>
            </a:r>
            <a:r>
              <a:rPr lang="ru-RU" i="1" dirty="0"/>
              <a:t>, Бона.</a:t>
            </a:r>
            <a:endParaRPr lang="ru-RU" dirty="0"/>
          </a:p>
          <a:p>
            <a:pPr indent="361950" algn="just">
              <a:lnSpc>
                <a:spcPct val="100000"/>
              </a:lnSpc>
              <a:spcBef>
                <a:spcPts val="0"/>
              </a:spcBef>
            </a:pPr>
            <a:r>
              <a:rPr lang="ru-RU" i="1" u="dbl" dirty="0"/>
              <a:t>Бассейн Немана</a:t>
            </a:r>
            <a:r>
              <a:rPr lang="ru-RU" i="1" dirty="0"/>
              <a:t>: Огинский, Коссовский (</a:t>
            </a:r>
            <a:r>
              <a:rPr lang="ru-RU" i="1" dirty="0" err="1"/>
              <a:t>Любищанский</a:t>
            </a:r>
            <a:r>
              <a:rPr lang="ru-RU" i="1" dirty="0"/>
              <a:t>).</a:t>
            </a:r>
            <a:endParaRPr lang="ru-RU" dirty="0"/>
          </a:p>
          <a:p>
            <a:pPr algn="ctr">
              <a:lnSpc>
                <a:spcPct val="120000"/>
              </a:lnSpc>
              <a:spcBef>
                <a:spcPts val="600"/>
              </a:spcBef>
            </a:pPr>
            <a:r>
              <a:rPr lang="ru-RU" b="1" u="sng" dirty="0"/>
              <a:t>Озера</a:t>
            </a:r>
            <a:endParaRPr lang="ru-RU" dirty="0"/>
          </a:p>
          <a:p>
            <a:pPr indent="361950" algn="just">
              <a:lnSpc>
                <a:spcPct val="100000"/>
              </a:lnSpc>
              <a:spcBef>
                <a:spcPts val="0"/>
              </a:spcBef>
            </a:pPr>
            <a:r>
              <a:rPr lang="ru-RU" i="1" u="dbl" spc="-50" dirty="0"/>
              <a:t>Бассейн Днепра</a:t>
            </a:r>
            <a:r>
              <a:rPr lang="ru-RU" i="1" spc="-50" dirty="0"/>
              <a:t>: Белое (</a:t>
            </a:r>
            <a:r>
              <a:rPr lang="ru-RU" i="1" spc="-50" dirty="0" err="1"/>
              <a:t>Дрогичинский</a:t>
            </a:r>
            <a:r>
              <a:rPr lang="ru-RU" i="1" spc="-50" dirty="0"/>
              <a:t> район), Песчаное, </a:t>
            </a:r>
            <a:r>
              <a:rPr lang="ru-RU" i="1" spc="-50" dirty="0" err="1"/>
              <a:t>Завищовское</a:t>
            </a:r>
            <a:r>
              <a:rPr lang="ru-RU" i="1" spc="-50" dirty="0"/>
              <a:t>, </a:t>
            </a:r>
            <a:r>
              <a:rPr lang="ru-RU" i="1" spc="-50" dirty="0" err="1"/>
              <a:t>Кончицкое</a:t>
            </a:r>
            <a:r>
              <a:rPr lang="ru-RU" i="1" spc="-50" dirty="0"/>
              <a:t>, </a:t>
            </a:r>
            <a:r>
              <a:rPr lang="ru-RU" i="1" u="sng" spc="-50" dirty="0" err="1"/>
              <a:t>Споровская</a:t>
            </a:r>
            <a:r>
              <a:rPr lang="ru-RU" i="1" u="sng" spc="-50" dirty="0"/>
              <a:t> группа</a:t>
            </a:r>
            <a:r>
              <a:rPr lang="ru-RU" i="1" spc="-50" dirty="0"/>
              <a:t> (</a:t>
            </a:r>
            <a:r>
              <a:rPr lang="ru-RU" i="1" spc="-50" dirty="0" err="1"/>
              <a:t>Споровское</a:t>
            </a:r>
            <a:r>
              <a:rPr lang="ru-RU" i="1" spc="-50" dirty="0"/>
              <a:t>, Черное, Белое); </a:t>
            </a:r>
            <a:r>
              <a:rPr lang="ru-RU" i="1" spc="-50" dirty="0" err="1"/>
              <a:t>Джидинье</a:t>
            </a:r>
            <a:r>
              <a:rPr lang="ru-RU" i="1" spc="-50" dirty="0"/>
              <a:t>, </a:t>
            </a:r>
            <a:r>
              <a:rPr lang="ru-RU" i="1" spc="-50" dirty="0" err="1"/>
              <a:t>Мотольское</a:t>
            </a:r>
            <a:r>
              <a:rPr lang="ru-RU" i="1" spc="-50" dirty="0"/>
              <a:t>, </a:t>
            </a:r>
            <a:r>
              <a:rPr lang="ru-RU" i="1" spc="-50" dirty="0" err="1"/>
              <a:t>Мульное</a:t>
            </a:r>
            <a:r>
              <a:rPr lang="ru-RU" i="1" spc="-50" dirty="0"/>
              <a:t>, Гоща, </a:t>
            </a:r>
            <a:r>
              <a:rPr lang="ru-RU" i="1" spc="-50" dirty="0" err="1"/>
              <a:t>Выгонощанское</a:t>
            </a:r>
            <a:r>
              <a:rPr lang="ru-RU" i="1" spc="-50" dirty="0"/>
              <a:t>, </a:t>
            </a:r>
            <a:r>
              <a:rPr lang="ru-RU" i="1" spc="-50" dirty="0" err="1"/>
              <a:t>Бобровичское</a:t>
            </a:r>
            <a:r>
              <a:rPr lang="ru-RU" i="1" spc="-50" dirty="0"/>
              <a:t>, </a:t>
            </a:r>
            <a:r>
              <a:rPr lang="ru-RU" i="1" spc="-50" dirty="0" err="1"/>
              <a:t>Вульковское</a:t>
            </a:r>
            <a:r>
              <a:rPr lang="ru-RU" i="1" spc="-50" dirty="0"/>
              <a:t>, </a:t>
            </a:r>
            <a:r>
              <a:rPr lang="ru-RU" i="1" spc="-50" dirty="0" err="1"/>
              <a:t>Соминское</a:t>
            </a:r>
            <a:r>
              <a:rPr lang="ru-RU" i="1" spc="-50" dirty="0"/>
              <a:t>, Полесское, </a:t>
            </a:r>
            <a:r>
              <a:rPr lang="ru-RU" i="1" spc="-50" dirty="0" err="1"/>
              <a:t>Погостское</a:t>
            </a:r>
            <a:r>
              <a:rPr lang="ru-RU" i="1" spc="-50" dirty="0"/>
              <a:t>, Большое </a:t>
            </a:r>
            <a:r>
              <a:rPr lang="ru-RU" i="1" spc="-50" dirty="0" err="1"/>
              <a:t>Засоминное</a:t>
            </a:r>
            <a:r>
              <a:rPr lang="ru-RU" i="1" spc="-50" dirty="0"/>
              <a:t>.</a:t>
            </a:r>
            <a:endParaRPr lang="ru-RU" spc="-50" dirty="0"/>
          </a:p>
          <a:p>
            <a:pPr indent="361950" algn="just">
              <a:lnSpc>
                <a:spcPct val="100000"/>
              </a:lnSpc>
              <a:spcBef>
                <a:spcPts val="0"/>
              </a:spcBef>
            </a:pPr>
            <a:r>
              <a:rPr lang="ru-RU" i="1" u="dbl" dirty="0"/>
              <a:t>Бассейн Вислы</a:t>
            </a:r>
            <a:r>
              <a:rPr lang="ru-RU" i="1" dirty="0"/>
              <a:t>: </a:t>
            </a:r>
            <a:r>
              <a:rPr lang="ru-RU" i="1" u="sng" dirty="0"/>
              <a:t>Брестская группа озер</a:t>
            </a:r>
            <a:r>
              <a:rPr lang="ru-RU" i="1" dirty="0"/>
              <a:t> (Белое, </a:t>
            </a:r>
            <a:r>
              <a:rPr lang="ru-RU" i="1" dirty="0" err="1"/>
              <a:t>Рогознянское</a:t>
            </a:r>
            <a:r>
              <a:rPr lang="ru-RU" i="1" dirty="0"/>
              <a:t>), </a:t>
            </a:r>
            <a:r>
              <a:rPr lang="ru-RU" i="1" dirty="0" err="1"/>
              <a:t>Селяховское</a:t>
            </a:r>
            <a:r>
              <a:rPr lang="ru-RU" i="1" dirty="0"/>
              <a:t>, Любань, </a:t>
            </a:r>
            <a:r>
              <a:rPr lang="ru-RU" i="1" dirty="0" err="1"/>
              <a:t>Луковское</a:t>
            </a:r>
            <a:r>
              <a:rPr lang="ru-RU" i="1" dirty="0"/>
              <a:t>, </a:t>
            </a:r>
            <a:r>
              <a:rPr lang="ru-RU" i="1" dirty="0" err="1"/>
              <a:t>Ореховское</a:t>
            </a:r>
            <a:r>
              <a:rPr lang="ru-RU" i="1" dirty="0"/>
              <a:t>, </a:t>
            </a:r>
            <a:r>
              <a:rPr lang="ru-RU" i="1" dirty="0" err="1"/>
              <a:t>Олтушское</a:t>
            </a:r>
            <a:r>
              <a:rPr lang="ru-RU" i="1" dirty="0"/>
              <a:t>.</a:t>
            </a:r>
            <a:endParaRPr lang="ru-RU" dirty="0"/>
          </a:p>
          <a:p>
            <a:pPr indent="361950" algn="just">
              <a:lnSpc>
                <a:spcPct val="100000"/>
              </a:lnSpc>
              <a:spcBef>
                <a:spcPts val="0"/>
              </a:spcBef>
            </a:pPr>
            <a:r>
              <a:rPr lang="ru-RU" i="1" u="dbl" dirty="0"/>
              <a:t>Бассейн Немана</a:t>
            </a:r>
            <a:r>
              <a:rPr lang="ru-RU" i="1" dirty="0"/>
              <a:t>: </a:t>
            </a:r>
            <a:r>
              <a:rPr lang="ru-RU" i="1" dirty="0" err="1"/>
              <a:t>Колдычевское</a:t>
            </a:r>
            <a:r>
              <a:rPr lang="ru-RU" i="1" dirty="0"/>
              <a:t>.</a:t>
            </a:r>
            <a:endParaRPr lang="ru-RU" dirty="0"/>
          </a:p>
          <a:p>
            <a:pPr algn="ctr">
              <a:lnSpc>
                <a:spcPct val="120000"/>
              </a:lnSpc>
              <a:spcBef>
                <a:spcPts val="600"/>
              </a:spcBef>
            </a:pPr>
            <a:r>
              <a:rPr lang="ru-RU" b="1" u="sng" dirty="0"/>
              <a:t>Водохранилища</a:t>
            </a:r>
            <a:endParaRPr lang="ru-RU" dirty="0"/>
          </a:p>
          <a:p>
            <a:pPr indent="361950" algn="just">
              <a:lnSpc>
                <a:spcPct val="100000"/>
              </a:lnSpc>
              <a:spcBef>
                <a:spcPts val="0"/>
              </a:spcBef>
            </a:pPr>
            <a:r>
              <a:rPr lang="ru-RU" i="1" u="dbl" dirty="0"/>
              <a:t>Бассейн Днепра</a:t>
            </a:r>
            <a:r>
              <a:rPr lang="ru-RU" i="1" dirty="0"/>
              <a:t>: </a:t>
            </a:r>
            <a:r>
              <a:rPr lang="ru-RU" i="1" u="sng" dirty="0"/>
              <a:t>русловые</a:t>
            </a:r>
            <a:r>
              <a:rPr lang="ru-RU" i="1" dirty="0"/>
              <a:t> – Селец, </a:t>
            </a:r>
            <a:r>
              <a:rPr lang="ru-RU" i="1" dirty="0" err="1"/>
              <a:t>Локтыши</a:t>
            </a:r>
            <a:r>
              <a:rPr lang="ru-RU" i="1" dirty="0"/>
              <a:t>; </a:t>
            </a:r>
            <a:r>
              <a:rPr lang="ru-RU" i="1" u="sng" dirty="0"/>
              <a:t>озерные</a:t>
            </a:r>
            <a:r>
              <a:rPr lang="ru-RU" i="1" dirty="0"/>
              <a:t> – Береза-1, </a:t>
            </a:r>
            <a:r>
              <a:rPr lang="ru-RU" i="1" dirty="0" err="1"/>
              <a:t>Джидинье</a:t>
            </a:r>
            <a:r>
              <a:rPr lang="ru-RU" i="1" dirty="0"/>
              <a:t>, Мотоль, Гоща, Погост; </a:t>
            </a:r>
            <a:r>
              <a:rPr lang="ru-RU" i="1" u="sng" dirty="0"/>
              <a:t>наливные</a:t>
            </a:r>
            <a:r>
              <a:rPr lang="ru-RU" i="1" dirty="0"/>
              <a:t> – </a:t>
            </a:r>
            <a:r>
              <a:rPr lang="ru-RU" i="1" dirty="0" err="1"/>
              <a:t>Рички</a:t>
            </a:r>
            <a:r>
              <a:rPr lang="ru-RU" i="1" dirty="0"/>
              <a:t>, </a:t>
            </a:r>
            <a:r>
              <a:rPr lang="ru-RU" i="1" dirty="0" err="1"/>
              <a:t>Белин</a:t>
            </a:r>
            <a:r>
              <a:rPr lang="ru-RU" i="1" dirty="0"/>
              <a:t>-Осовцы, </a:t>
            </a:r>
            <a:r>
              <a:rPr lang="ru-RU" i="1" dirty="0" err="1"/>
              <a:t>Крытышин</a:t>
            </a:r>
            <a:r>
              <a:rPr lang="ru-RU" i="1" dirty="0"/>
              <a:t>, </a:t>
            </a:r>
            <a:r>
              <a:rPr lang="ru-RU" i="1" dirty="0" err="1"/>
              <a:t>Жидче</a:t>
            </a:r>
            <a:r>
              <a:rPr lang="ru-RU" i="1" dirty="0"/>
              <a:t>, </a:t>
            </a:r>
            <a:r>
              <a:rPr lang="ru-RU" i="1" dirty="0" err="1"/>
              <a:t>Рудниковское</a:t>
            </a:r>
            <a:r>
              <a:rPr lang="ru-RU" i="1" dirty="0"/>
              <a:t>, Хомск, </a:t>
            </a:r>
            <a:r>
              <a:rPr lang="ru-RU" i="1" dirty="0" err="1"/>
              <a:t>Бездеж</a:t>
            </a:r>
            <a:r>
              <a:rPr lang="ru-RU" i="1" dirty="0"/>
              <a:t>, </a:t>
            </a:r>
            <a:r>
              <a:rPr lang="ru-RU" i="1" dirty="0" err="1"/>
              <a:t>Козики</a:t>
            </a:r>
            <a:r>
              <a:rPr lang="ru-RU" i="1" dirty="0"/>
              <a:t>, </a:t>
            </a:r>
            <a:r>
              <a:rPr lang="ru-RU" i="1" dirty="0" err="1"/>
              <a:t>Оброво</a:t>
            </a:r>
            <a:r>
              <a:rPr lang="ru-RU" i="1" dirty="0"/>
              <a:t>, </a:t>
            </a:r>
            <a:r>
              <a:rPr lang="ru-RU" i="1" dirty="0" err="1"/>
              <a:t>Тышковичи</a:t>
            </a:r>
            <a:r>
              <a:rPr lang="ru-RU" i="1" dirty="0"/>
              <a:t>, </a:t>
            </a:r>
            <a:r>
              <a:rPr lang="ru-RU" i="1" dirty="0" err="1"/>
              <a:t>Почапово</a:t>
            </a:r>
            <a:r>
              <a:rPr lang="ru-RU" i="1" dirty="0"/>
              <a:t>, Кривичи, </a:t>
            </a:r>
            <a:r>
              <a:rPr lang="ru-RU" i="1" dirty="0" err="1"/>
              <a:t>Морочно</a:t>
            </a:r>
            <a:r>
              <a:rPr lang="ru-RU" i="1" dirty="0"/>
              <a:t>, </a:t>
            </a:r>
            <a:r>
              <a:rPr lang="ru-RU" i="1" dirty="0" err="1"/>
              <a:t>Раздяловичи</a:t>
            </a:r>
            <a:r>
              <a:rPr lang="ru-RU" i="1" dirty="0"/>
              <a:t>, Бобрик, </a:t>
            </a:r>
            <a:r>
              <a:rPr lang="ru-RU" i="1" dirty="0" err="1"/>
              <a:t>Любашевское</a:t>
            </a:r>
            <a:r>
              <a:rPr lang="ru-RU" i="1" dirty="0"/>
              <a:t>, </a:t>
            </a:r>
            <a:r>
              <a:rPr lang="ru-RU" i="1" dirty="0" err="1"/>
              <a:t>Велута</a:t>
            </a:r>
            <a:r>
              <a:rPr lang="ru-RU" i="1" dirty="0"/>
              <a:t>, </a:t>
            </a:r>
            <a:r>
              <a:rPr lang="ru-RU" i="1" dirty="0" err="1"/>
              <a:t>Локтыши</a:t>
            </a:r>
            <a:r>
              <a:rPr lang="ru-RU" i="1" dirty="0"/>
              <a:t>, </a:t>
            </a:r>
            <a:r>
              <a:rPr lang="ru-RU" i="1" dirty="0" err="1"/>
              <a:t>Собельское</a:t>
            </a:r>
            <a:r>
              <a:rPr lang="ru-RU" i="1" dirty="0"/>
              <a:t>.</a:t>
            </a:r>
            <a:endParaRPr lang="ru-RU" dirty="0"/>
          </a:p>
          <a:p>
            <a:pPr indent="361950" algn="just">
              <a:lnSpc>
                <a:spcPct val="100000"/>
              </a:lnSpc>
              <a:spcBef>
                <a:spcPts val="0"/>
              </a:spcBef>
            </a:pPr>
            <a:r>
              <a:rPr lang="ru-RU" i="1" u="dbl" dirty="0"/>
              <a:t>Бассейн Вислы</a:t>
            </a:r>
            <a:r>
              <a:rPr lang="ru-RU" i="1" dirty="0"/>
              <a:t>: </a:t>
            </a:r>
            <a:r>
              <a:rPr lang="ru-RU" i="1" u="sng" dirty="0"/>
              <a:t>русловые</a:t>
            </a:r>
            <a:r>
              <a:rPr lang="ru-RU" i="1" dirty="0"/>
              <a:t> – Беловежская пуща; </a:t>
            </a:r>
            <a:r>
              <a:rPr lang="ru-RU" i="1" u="sng" dirty="0"/>
              <a:t>озерные</a:t>
            </a:r>
            <a:r>
              <a:rPr lang="ru-RU" i="1" dirty="0"/>
              <a:t> – Любань, </a:t>
            </a:r>
            <a:r>
              <a:rPr lang="ru-RU" i="1" dirty="0" err="1"/>
              <a:t>Луковское</a:t>
            </a:r>
            <a:r>
              <a:rPr lang="ru-RU" i="1" dirty="0"/>
              <a:t>, </a:t>
            </a:r>
            <a:r>
              <a:rPr lang="ru-RU" i="1" dirty="0" err="1"/>
              <a:t>Олтушское</a:t>
            </a:r>
            <a:r>
              <a:rPr lang="ru-RU" i="1" dirty="0"/>
              <a:t>; </a:t>
            </a:r>
            <a:r>
              <a:rPr lang="ru-RU" i="1" u="sng" dirty="0"/>
              <a:t>наливные</a:t>
            </a:r>
            <a:r>
              <a:rPr lang="ru-RU" i="1" dirty="0"/>
              <a:t> – </a:t>
            </a:r>
            <a:r>
              <a:rPr lang="ru-RU" i="1" dirty="0" err="1"/>
              <a:t>Орхово</a:t>
            </a:r>
            <a:r>
              <a:rPr lang="ru-RU" i="1" dirty="0"/>
              <a:t>, </a:t>
            </a:r>
            <a:r>
              <a:rPr lang="ru-RU" i="1" dirty="0" err="1"/>
              <a:t>Головчицкое</a:t>
            </a:r>
            <a:r>
              <a:rPr lang="ru-RU" i="1" dirty="0"/>
              <a:t>, Повитье, </a:t>
            </a:r>
            <a:r>
              <a:rPr lang="ru-RU" i="1" dirty="0" err="1"/>
              <a:t>Днепровско</a:t>
            </a:r>
            <a:r>
              <a:rPr lang="ru-RU" i="1" dirty="0"/>
              <a:t>-Бугское, </a:t>
            </a:r>
            <a:r>
              <a:rPr lang="ru-RU" i="1" dirty="0" err="1"/>
              <a:t>Козацкое</a:t>
            </a:r>
            <a:r>
              <a:rPr lang="ru-RU" i="1" dirty="0"/>
              <a:t>, </a:t>
            </a:r>
            <a:r>
              <a:rPr lang="ru-RU" i="1" dirty="0" err="1"/>
              <a:t>Смуга</a:t>
            </a:r>
            <a:r>
              <a:rPr lang="ru-RU" i="1" dirty="0"/>
              <a:t>.</a:t>
            </a:r>
            <a:endParaRPr lang="ru-RU" dirty="0"/>
          </a:p>
          <a:p>
            <a:pPr indent="361950" algn="just">
              <a:lnSpc>
                <a:spcPct val="100000"/>
              </a:lnSpc>
              <a:spcBef>
                <a:spcPts val="0"/>
              </a:spcBef>
            </a:pPr>
            <a:r>
              <a:rPr lang="ru-RU" i="1" u="dbl" dirty="0"/>
              <a:t>Бассейн Немана</a:t>
            </a:r>
            <a:r>
              <a:rPr lang="ru-RU" i="1" dirty="0"/>
              <a:t>: </a:t>
            </a:r>
            <a:r>
              <a:rPr lang="ru-RU" i="1" u="sng" dirty="0"/>
              <a:t>русловые</a:t>
            </a:r>
            <a:r>
              <a:rPr lang="ru-RU" i="1" dirty="0"/>
              <a:t> – </a:t>
            </a:r>
            <a:r>
              <a:rPr lang="ru-RU" i="1" dirty="0" err="1"/>
              <a:t>Кутовщинское</a:t>
            </a:r>
            <a:r>
              <a:rPr lang="ru-RU" i="1" dirty="0"/>
              <a:t> (</a:t>
            </a:r>
            <a:r>
              <a:rPr lang="ru-RU" i="1" dirty="0" err="1"/>
              <a:t>Лизаровское</a:t>
            </a:r>
            <a:r>
              <a:rPr lang="ru-RU" i="1" dirty="0"/>
              <a:t>), Миничи (</a:t>
            </a:r>
            <a:r>
              <a:rPr lang="ru-RU" i="1" dirty="0" err="1"/>
              <a:t>Ляховичское</a:t>
            </a:r>
            <a:r>
              <a:rPr lang="ru-RU" i="1" dirty="0"/>
              <a:t>), </a:t>
            </a:r>
            <a:r>
              <a:rPr lang="ru-RU" i="1" dirty="0" err="1"/>
              <a:t>Репихово</a:t>
            </a:r>
            <a:r>
              <a:rPr lang="ru-RU" i="1" dirty="0"/>
              <a:t>, </a:t>
            </a:r>
            <a:r>
              <a:rPr lang="ru-RU" i="1" dirty="0" err="1"/>
              <a:t>Домановское</a:t>
            </a:r>
            <a:r>
              <a:rPr lang="ru-RU" i="1" dirty="0"/>
              <a:t>, Гать, </a:t>
            </a:r>
            <a:r>
              <a:rPr lang="ru-RU" i="1" dirty="0" err="1"/>
              <a:t>Паперня</a:t>
            </a:r>
            <a:r>
              <a:rPr lang="ru-RU" i="1" dirty="0"/>
              <a:t>; </a:t>
            </a:r>
            <a:r>
              <a:rPr lang="ru-RU" i="1" u="sng" dirty="0"/>
              <a:t>наливные</a:t>
            </a:r>
            <a:r>
              <a:rPr lang="ru-RU" i="1" dirty="0"/>
              <a:t> – </a:t>
            </a:r>
            <a:r>
              <a:rPr lang="ru-RU" i="1" dirty="0" err="1"/>
              <a:t>Чемелынское</a:t>
            </a:r>
            <a:r>
              <a:rPr lang="ru-RU" i="1" dirty="0"/>
              <a:t>.</a:t>
            </a:r>
            <a:endParaRPr lang="ru-RU" dirty="0"/>
          </a:p>
          <a:p>
            <a:endParaRPr lang="ru-RU" dirty="0"/>
          </a:p>
        </p:txBody>
      </p:sp>
    </p:spTree>
    <p:extLst>
      <p:ext uri="{BB962C8B-B14F-4D97-AF65-F5344CB8AC3E}">
        <p14:creationId xmlns:p14="http://schemas.microsoft.com/office/powerpoint/2010/main" val="9926911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Приложение B. ОСНОВНЫЕ ПРЕДПРИЯТИЯ ПРОМЫШЛЕННОСТИ И СТРОИТЕЛЬСТВА НА ТЕРРИТОРИИ БРЕСТСКОЙ ОБЛАСТИ</a:t>
            </a:r>
          </a:p>
        </p:txBody>
      </p:sp>
      <p:sp>
        <p:nvSpPr>
          <p:cNvPr id="3" name="Вертикальный текст 2"/>
          <p:cNvSpPr>
            <a:spLocks noGrp="1"/>
          </p:cNvSpPr>
          <p:nvPr>
            <p:ph type="body" orient="vert" idx="14"/>
          </p:nvPr>
        </p:nvSpPr>
        <p:spPr>
          <a:xfrm>
            <a:off x="97869" y="876567"/>
            <a:ext cx="10419918" cy="5970799"/>
          </a:xfrm>
        </p:spPr>
        <p:txBody>
          <a:bodyPr>
            <a:noAutofit/>
          </a:bodyPr>
          <a:lstStyle/>
          <a:p>
            <a:pPr algn="ctr"/>
            <a:r>
              <a:rPr lang="ru-RU" i="1" dirty="0"/>
              <a:t>Данные по [5]. </a:t>
            </a:r>
            <a:r>
              <a:rPr lang="en-US" i="1" dirty="0" smtClean="0"/>
              <a:t> </a:t>
            </a:r>
            <a:r>
              <a:rPr lang="ru-RU" i="1" dirty="0" smtClean="0"/>
              <a:t>В </a:t>
            </a:r>
            <a:r>
              <a:rPr lang="ru-RU" i="1" dirty="0"/>
              <a:t>скобках указана основная </a:t>
            </a:r>
            <a:r>
              <a:rPr lang="ru-RU" i="1" dirty="0" smtClean="0"/>
              <a:t>продукция</a:t>
            </a:r>
            <a:r>
              <a:rPr lang="en-US" i="1" dirty="0" smtClean="0"/>
              <a:t> </a:t>
            </a:r>
            <a:r>
              <a:rPr lang="ru-RU" i="1" dirty="0" smtClean="0"/>
              <a:t>и </a:t>
            </a:r>
            <a:r>
              <a:rPr lang="ru-RU" i="1" dirty="0"/>
              <a:t>(или) вид деятельности предприятия</a:t>
            </a:r>
            <a:endParaRPr lang="ru-RU" dirty="0"/>
          </a:p>
          <a:p>
            <a:pPr algn="ctr"/>
            <a:r>
              <a:rPr lang="ru-RU" i="1" dirty="0"/>
              <a:t> </a:t>
            </a:r>
            <a:r>
              <a:rPr lang="ru-RU" b="1" u="sng" dirty="0" smtClean="0"/>
              <a:t>1</a:t>
            </a:r>
            <a:r>
              <a:rPr lang="ru-RU" b="1" u="sng" dirty="0"/>
              <a:t>. Пищевая промышленность</a:t>
            </a:r>
            <a:endParaRPr lang="ru-RU" dirty="0"/>
          </a:p>
          <a:p>
            <a:pPr indent="361950" algn="just"/>
            <a:r>
              <a:rPr lang="ru-RU" i="1" u="dbl" dirty="0"/>
              <a:t>1.1. Мясная промышленность</a:t>
            </a:r>
            <a:r>
              <a:rPr lang="ru-RU" i="1" dirty="0"/>
              <a:t>: </a:t>
            </a:r>
            <a:r>
              <a:rPr lang="ru-RU" i="1" u="sng" dirty="0"/>
              <a:t>ОАО «Березовский мясоконсервный комбинат» – гг. Береза, Барановичи</a:t>
            </a:r>
            <a:r>
              <a:rPr lang="ru-RU" dirty="0"/>
              <a:t> (мясные изделия, колбасные изделия, полуфабрикаты, мясо); </a:t>
            </a:r>
            <a:r>
              <a:rPr lang="ru-RU" i="1" u="sng" dirty="0"/>
              <a:t>ОАО «Брестский мясокомбинат»</a:t>
            </a:r>
            <a:r>
              <a:rPr lang="ru-RU" dirty="0"/>
              <a:t> (колбасные изделия, полуфабрикаты, мясо и субпродукты, вырезка, сухие корма, шкуры); </a:t>
            </a:r>
            <a:r>
              <a:rPr lang="ru-RU" i="1" u="sng" dirty="0"/>
              <a:t>ООО «Евро Трейд Брест» – г. Брест, СЭЗ, совместное белорусско-</a:t>
            </a:r>
            <a:r>
              <a:rPr lang="ru-RU" i="1" u="sng" dirty="0" err="1"/>
              <a:t>росийское</a:t>
            </a:r>
            <a:r>
              <a:rPr lang="ru-RU" i="1" u="sng" dirty="0"/>
              <a:t> предприятие</a:t>
            </a:r>
            <a:r>
              <a:rPr lang="ru-RU" dirty="0"/>
              <a:t> (мясопродукты, колбасные изделия; торговая марка – «Беловежский гостинец»);</a:t>
            </a:r>
            <a:r>
              <a:rPr lang="ru-RU" i="1" dirty="0"/>
              <a:t> </a:t>
            </a:r>
            <a:r>
              <a:rPr lang="ru-RU" i="1" u="sng" dirty="0"/>
              <a:t>ООО</a:t>
            </a:r>
            <a:r>
              <a:rPr lang="en-US" i="1" u="sng" dirty="0"/>
              <a:t> </a:t>
            </a:r>
            <a:r>
              <a:rPr lang="ru-RU" i="1" u="sng" dirty="0"/>
              <a:t>«ИНКО-ФУД»</a:t>
            </a:r>
            <a:r>
              <a:rPr lang="ru-RU" dirty="0"/>
              <a:t> </a:t>
            </a:r>
            <a:r>
              <a:rPr lang="ru-RU" i="1" u="sng" dirty="0"/>
              <a:t>– г. Брест </a:t>
            </a:r>
            <a:r>
              <a:rPr lang="ru-RU" dirty="0"/>
              <a:t>(колбасы, ветчины, деликатесная продукция); </a:t>
            </a:r>
            <a:r>
              <a:rPr lang="ru-RU" i="1" u="sng" dirty="0"/>
              <a:t>ОАО</a:t>
            </a:r>
            <a:r>
              <a:rPr lang="en-US" i="1" u="sng" dirty="0"/>
              <a:t> </a:t>
            </a:r>
            <a:r>
              <a:rPr lang="ru-RU" i="1" u="sng" dirty="0"/>
              <a:t>«Кобринский мясокомбинат»</a:t>
            </a:r>
            <a:r>
              <a:rPr lang="ru-RU" dirty="0"/>
              <a:t> (</a:t>
            </a:r>
            <a:r>
              <a:rPr lang="ru-RU" dirty="0" err="1"/>
              <a:t>колбысы</a:t>
            </a:r>
            <a:r>
              <a:rPr lang="ru-RU" dirty="0"/>
              <a:t>, зельцы, </a:t>
            </a:r>
            <a:r>
              <a:rPr lang="ru-RU" dirty="0" err="1"/>
              <a:t>сальтисоны</a:t>
            </a:r>
            <a:r>
              <a:rPr lang="ru-RU" dirty="0"/>
              <a:t>, паштеты, продукты из свинины, говядины, полуфабрикаты для животных); </a:t>
            </a:r>
            <a:r>
              <a:rPr lang="ru-RU" i="1" u="sng" dirty="0"/>
              <a:t>ОАО</a:t>
            </a:r>
            <a:r>
              <a:rPr lang="en-US" i="1" u="sng" dirty="0"/>
              <a:t> </a:t>
            </a:r>
            <a:r>
              <a:rPr lang="ru-RU" i="1" u="sng" dirty="0"/>
              <a:t>«</a:t>
            </a:r>
            <a:r>
              <a:rPr lang="ru-RU" i="1" u="sng" dirty="0" err="1"/>
              <a:t>Пинский</a:t>
            </a:r>
            <a:r>
              <a:rPr lang="ru-RU" i="1" u="sng" dirty="0"/>
              <a:t> мясокомбинат»</a:t>
            </a:r>
            <a:r>
              <a:rPr lang="ru-RU" dirty="0"/>
              <a:t> (мясо, колбасные изделия, копчености; торговая марка – «</a:t>
            </a:r>
            <a:r>
              <a:rPr lang="ru-RU" dirty="0" err="1"/>
              <a:t>Пикант</a:t>
            </a:r>
            <a:r>
              <a:rPr lang="ru-RU" dirty="0"/>
              <a:t>»).</a:t>
            </a:r>
          </a:p>
          <a:p>
            <a:pPr indent="361950" algn="just">
              <a:lnSpc>
                <a:spcPct val="100000"/>
              </a:lnSpc>
              <a:spcBef>
                <a:spcPts val="0"/>
              </a:spcBef>
            </a:pPr>
            <a:r>
              <a:rPr lang="ru-RU" i="1" u="dbl" dirty="0"/>
              <a:t>1.2. Маслосыродельная и молочная промышленность</a:t>
            </a:r>
            <a:r>
              <a:rPr lang="ru-RU" i="1" dirty="0"/>
              <a:t>: </a:t>
            </a:r>
            <a:r>
              <a:rPr lang="ru-RU" i="1" u="sng" dirty="0"/>
              <a:t>ОАО</a:t>
            </a:r>
            <a:r>
              <a:rPr lang="en-US" i="1" u="sng" dirty="0"/>
              <a:t> </a:t>
            </a:r>
            <a:r>
              <a:rPr lang="ru-RU" i="1" u="sng" dirty="0"/>
              <a:t>«</a:t>
            </a:r>
            <a:r>
              <a:rPr lang="ru-RU" i="1" u="sng" dirty="0" err="1"/>
              <a:t>Барановичский</a:t>
            </a:r>
            <a:r>
              <a:rPr lang="ru-RU" i="1" u="sng" dirty="0"/>
              <a:t> молочный комбинат»</a:t>
            </a:r>
            <a:r>
              <a:rPr lang="ru-RU" dirty="0"/>
              <a:t> (цельномолочная продукция, сливки, йогурты, сметана, творог, сыры плавленые, масло сливочное, майонез и </a:t>
            </a:r>
            <a:r>
              <a:rPr lang="ru-RU" dirty="0" err="1"/>
              <a:t>др</a:t>
            </a:r>
            <a:r>
              <a:rPr lang="ru-RU" dirty="0"/>
              <a:t>; торговая марка – «</a:t>
            </a:r>
            <a:r>
              <a:rPr lang="be-BY" dirty="0"/>
              <a:t>Раніца</a:t>
            </a:r>
            <a:r>
              <a:rPr lang="ru-RU" dirty="0"/>
              <a:t>»); </a:t>
            </a:r>
            <a:r>
              <a:rPr lang="ru-RU" i="1" u="sng" dirty="0"/>
              <a:t>ОАО</a:t>
            </a:r>
            <a:r>
              <a:rPr lang="en-US" i="1" u="sng" dirty="0"/>
              <a:t> </a:t>
            </a:r>
            <a:r>
              <a:rPr lang="ru-RU" i="1" u="sng" dirty="0"/>
              <a:t>«Беловежские сыры» – г. Высокое, совместное белорусско-российское предприятие</a:t>
            </a:r>
            <a:r>
              <a:rPr lang="ru-RU" dirty="0"/>
              <a:t> (сыры твердые и мягкие, цельномолочная продукция, масло сливочное, творог, сливки и др.); </a:t>
            </a:r>
            <a:r>
              <a:rPr lang="ru-RU" i="1" u="sng" dirty="0"/>
              <a:t>ОАО</a:t>
            </a:r>
            <a:r>
              <a:rPr lang="en-US" i="1" u="sng" dirty="0"/>
              <a:t> </a:t>
            </a:r>
            <a:r>
              <a:rPr lang="ru-RU" i="1" u="sng" dirty="0"/>
              <a:t>«Березовский сыродельный комбинат»</a:t>
            </a:r>
            <a:r>
              <a:rPr lang="ru-RU" dirty="0"/>
              <a:t> (твердые сыры, масло, сыр плавленый, цельномолочная продукция, мороженое, сгущенное молоко, сухая сыворотка, заменитель цельного молока и др.); </a:t>
            </a:r>
            <a:r>
              <a:rPr lang="ru-RU" i="1" u="sng" dirty="0"/>
              <a:t>ОАО</a:t>
            </a:r>
            <a:r>
              <a:rPr lang="en-US" i="1" u="sng" dirty="0"/>
              <a:t> </a:t>
            </a:r>
            <a:r>
              <a:rPr lang="ru-RU" i="1" u="sng" dirty="0"/>
              <a:t>«Кобринский маслодельно-сыродельный завод»</a:t>
            </a:r>
            <a:r>
              <a:rPr lang="ru-RU" dirty="0"/>
              <a:t> (сыры, масло животное, цельномолочная продукция, мороженое, десерты, майонезы, сухие молочные продукты и др.); </a:t>
            </a:r>
            <a:r>
              <a:rPr lang="ru-RU" i="1" u="sng" dirty="0"/>
              <a:t>ОАО</a:t>
            </a:r>
            <a:r>
              <a:rPr lang="en-US" i="1" u="sng" dirty="0"/>
              <a:t> </a:t>
            </a:r>
            <a:r>
              <a:rPr lang="ru-RU" i="1" u="sng" dirty="0"/>
              <a:t>«</a:t>
            </a:r>
            <a:r>
              <a:rPr lang="ru-RU" i="1" u="sng" dirty="0" err="1"/>
              <a:t>Лунинецкий</a:t>
            </a:r>
            <a:r>
              <a:rPr lang="ru-RU" i="1" u="sng" dirty="0"/>
              <a:t> молочный завод»</a:t>
            </a:r>
            <a:r>
              <a:rPr lang="ru-RU" dirty="0"/>
              <a:t> (масло сливочное, молоко, кефир, сметана, творог, йогурты); </a:t>
            </a:r>
            <a:r>
              <a:rPr lang="ru-RU" i="1" u="sng" dirty="0"/>
              <a:t>ОАО</a:t>
            </a:r>
            <a:r>
              <a:rPr lang="en-US" i="1" u="sng" dirty="0"/>
              <a:t> </a:t>
            </a:r>
            <a:r>
              <a:rPr lang="ru-RU" i="1" u="sng" dirty="0"/>
              <a:t>«</a:t>
            </a:r>
            <a:r>
              <a:rPr lang="ru-RU" i="1" u="sng" dirty="0" err="1"/>
              <a:t>Ляховичский</a:t>
            </a:r>
            <a:r>
              <a:rPr lang="ru-RU" i="1" u="sng" dirty="0"/>
              <a:t> молочный завод»</a:t>
            </a:r>
            <a:r>
              <a:rPr lang="ru-RU" dirty="0"/>
              <a:t> (молоко, кефир, творог, массы творожные, сметана, йогурт, масло, пахта, сыворотка, казеин технический; торговая марка – «</a:t>
            </a:r>
            <a:r>
              <a:rPr lang="ru-RU" dirty="0" err="1"/>
              <a:t>Ляховичок</a:t>
            </a:r>
            <a:r>
              <a:rPr lang="ru-RU" dirty="0"/>
              <a:t>»); </a:t>
            </a:r>
            <a:r>
              <a:rPr lang="ru-RU" i="1" u="sng" dirty="0"/>
              <a:t>ОАО</a:t>
            </a:r>
            <a:r>
              <a:rPr lang="en-US" i="1" u="sng" dirty="0"/>
              <a:t> </a:t>
            </a:r>
            <a:r>
              <a:rPr lang="ru-RU" i="1" u="sng" dirty="0"/>
              <a:t>«</a:t>
            </a:r>
            <a:r>
              <a:rPr lang="ru-RU" i="1" u="sng" dirty="0" err="1"/>
              <a:t>Пружанский</a:t>
            </a:r>
            <a:r>
              <a:rPr lang="ru-RU" i="1" u="sng" dirty="0"/>
              <a:t> молочный комбинат»</a:t>
            </a:r>
            <a:r>
              <a:rPr lang="ru-RU" dirty="0"/>
              <a:t> (масло, сыры, сухое молоко, сухая </a:t>
            </a:r>
            <a:r>
              <a:rPr lang="ru-RU" dirty="0" err="1"/>
              <a:t>подсырная</a:t>
            </a:r>
            <a:r>
              <a:rPr lang="ru-RU" dirty="0"/>
              <a:t> сыворотка, цельномолочная продукция; торговая марка – «Щедрая масленица»); </a:t>
            </a:r>
            <a:r>
              <a:rPr lang="ru-RU" i="1" u="sng" dirty="0"/>
              <a:t>ОАО</a:t>
            </a:r>
            <a:r>
              <a:rPr lang="en-US" i="1" u="sng" dirty="0"/>
              <a:t> </a:t>
            </a:r>
            <a:r>
              <a:rPr lang="ru-RU" i="1" u="sng" dirty="0"/>
              <a:t>«Савушкин продукт» – г. Брест</a:t>
            </a:r>
            <a:r>
              <a:rPr lang="ru-RU" dirty="0"/>
              <a:t> (широкий ассортимент молочной и </a:t>
            </a:r>
            <a:r>
              <a:rPr lang="en-US" dirty="0" smtClean="0"/>
              <a:t/>
            </a:r>
            <a:br>
              <a:rPr lang="en-US" dirty="0" smtClean="0"/>
            </a:br>
            <a:r>
              <a:rPr lang="ru-RU" dirty="0" smtClean="0"/>
              <a:t>соковой </a:t>
            </a:r>
            <a:r>
              <a:rPr lang="ru-RU" dirty="0"/>
              <a:t>продукции).</a:t>
            </a:r>
          </a:p>
          <a:p>
            <a:pPr indent="361950" algn="just">
              <a:lnSpc>
                <a:spcPct val="100000"/>
              </a:lnSpc>
              <a:spcBef>
                <a:spcPts val="0"/>
              </a:spcBef>
            </a:pPr>
            <a:r>
              <a:rPr lang="ru-RU" i="1" u="dbl" dirty="0"/>
              <a:t>1.3. Рыбная промышленность</a:t>
            </a:r>
            <a:r>
              <a:rPr lang="ru-RU" i="1" dirty="0"/>
              <a:t>: </a:t>
            </a:r>
            <a:r>
              <a:rPr lang="ru-RU" i="1" u="sng" dirty="0"/>
              <a:t>ООО</a:t>
            </a:r>
            <a:r>
              <a:rPr lang="en-US" i="1" u="sng" dirty="0"/>
              <a:t> </a:t>
            </a:r>
            <a:r>
              <a:rPr lang="ru-RU" i="1" u="sng" dirty="0"/>
              <a:t>«Санта </a:t>
            </a:r>
            <a:r>
              <a:rPr lang="ru-RU" i="1" u="sng" dirty="0" err="1"/>
              <a:t>Бремор</a:t>
            </a:r>
            <a:r>
              <a:rPr lang="ru-RU" i="1" u="sng" dirty="0"/>
              <a:t>» – г. Брест</a:t>
            </a:r>
            <a:r>
              <a:rPr lang="ru-RU" i="1" u="sng" dirty="0" smtClean="0"/>
              <a:t>,</a:t>
            </a:r>
            <a:r>
              <a:rPr lang="en-US" i="1" u="sng" dirty="0" smtClean="0"/>
              <a:t> </a:t>
            </a:r>
            <a:r>
              <a:rPr lang="ru-RU" i="1" u="sng" dirty="0" smtClean="0"/>
              <a:t>совместное </a:t>
            </a:r>
            <a:r>
              <a:rPr lang="ru-RU" i="1" u="sng" dirty="0"/>
              <a:t>белорусско-германское предприятие</a:t>
            </a:r>
            <a:r>
              <a:rPr lang="ru-RU" dirty="0"/>
              <a:t> (рыба и морепродукты, мороженое под торговыми марками «ЮККИ» и «</a:t>
            </a:r>
            <a:r>
              <a:rPr lang="en-US" dirty="0" err="1"/>
              <a:t>Soletto</a:t>
            </a:r>
            <a:r>
              <a:rPr lang="ru-RU" dirty="0"/>
              <a:t>», воды газированные и минеральные, пельмени и вареники); </a:t>
            </a:r>
            <a:r>
              <a:rPr lang="ru-RU" i="1" u="sng" dirty="0"/>
              <a:t>ООО</a:t>
            </a:r>
            <a:r>
              <a:rPr lang="en-US" i="1" u="sng" dirty="0"/>
              <a:t> </a:t>
            </a:r>
            <a:r>
              <a:rPr lang="ru-RU" i="1" u="sng" dirty="0"/>
              <a:t>«ТРАНСОЭКСПРЕСС» – г. Береза, совместное белорусско-польское предприятие</a:t>
            </a:r>
            <a:r>
              <a:rPr lang="ru-RU" dirty="0"/>
              <a:t> (продукты переработки морской креветки).</a:t>
            </a:r>
          </a:p>
          <a:p>
            <a:pPr indent="361950">
              <a:lnSpc>
                <a:spcPct val="100000"/>
              </a:lnSpc>
              <a:spcBef>
                <a:spcPts val="0"/>
              </a:spcBef>
            </a:pPr>
            <a:r>
              <a:rPr lang="ru-RU" i="1" u="dbl" dirty="0"/>
              <a:t>1.4. Хлебопекарная и кондитерская промышленность</a:t>
            </a:r>
            <a:r>
              <a:rPr lang="ru-RU" i="1" dirty="0"/>
              <a:t>: </a:t>
            </a:r>
            <a:r>
              <a:rPr lang="ru-RU" i="1" u="sng" dirty="0"/>
              <a:t>РУПП</a:t>
            </a:r>
            <a:r>
              <a:rPr lang="en-US" i="1" u="sng" dirty="0"/>
              <a:t> </a:t>
            </a:r>
            <a:r>
              <a:rPr lang="ru-RU" i="1" u="sng" dirty="0"/>
              <a:t>«</a:t>
            </a:r>
            <a:r>
              <a:rPr lang="ru-RU" i="1" u="sng" dirty="0" err="1"/>
              <a:t>Брестхлебпром</a:t>
            </a:r>
            <a:r>
              <a:rPr lang="ru-RU" i="1" u="sng" dirty="0"/>
              <a:t>», образованное 7 филиалами –</a:t>
            </a:r>
            <a:r>
              <a:rPr lang="ru-RU" dirty="0"/>
              <a:t> </a:t>
            </a:r>
            <a:r>
              <a:rPr lang="ru-RU" i="1" u="sng" dirty="0" err="1"/>
              <a:t>Барановичский</a:t>
            </a:r>
            <a:r>
              <a:rPr lang="ru-RU" dirty="0"/>
              <a:t>, </a:t>
            </a:r>
            <a:r>
              <a:rPr lang="ru-RU" i="1" u="sng" dirty="0" err="1"/>
              <a:t>Ганцевичский</a:t>
            </a:r>
            <a:r>
              <a:rPr lang="ru-RU" dirty="0"/>
              <a:t>, </a:t>
            </a:r>
            <a:r>
              <a:rPr lang="ru-RU" i="1" u="sng" dirty="0"/>
              <a:t>Кобринский</a:t>
            </a:r>
            <a:r>
              <a:rPr lang="ru-RU" dirty="0"/>
              <a:t>, </a:t>
            </a:r>
            <a:r>
              <a:rPr lang="ru-RU" i="1" u="sng" dirty="0" err="1"/>
              <a:t>Лунинецкий</a:t>
            </a:r>
            <a:r>
              <a:rPr lang="ru-RU" dirty="0"/>
              <a:t>, </a:t>
            </a:r>
            <a:r>
              <a:rPr lang="ru-RU" i="1" u="sng" dirty="0" err="1"/>
              <a:t>Пинский</a:t>
            </a:r>
            <a:r>
              <a:rPr lang="ru-RU" dirty="0"/>
              <a:t>, </a:t>
            </a:r>
            <a:r>
              <a:rPr lang="ru-RU" i="1" u="sng" dirty="0" err="1"/>
              <a:t>Столинский</a:t>
            </a:r>
            <a:r>
              <a:rPr lang="ru-RU" dirty="0"/>
              <a:t> и </a:t>
            </a:r>
            <a:r>
              <a:rPr lang="ru-RU" i="1" u="sng" dirty="0"/>
              <a:t>Давид-</a:t>
            </a:r>
            <a:r>
              <a:rPr lang="ru-RU" i="1" u="sng" dirty="0" err="1"/>
              <a:t>Городокский</a:t>
            </a:r>
            <a:r>
              <a:rPr lang="ru-RU" i="1" u="sng" dirty="0"/>
              <a:t> хлебозаводы </a:t>
            </a:r>
            <a:r>
              <a:rPr lang="ru-RU" dirty="0"/>
              <a:t>(хлебобулочные и кондитерские изделия, кисели, квас сухой хлебный; торговая марка – «</a:t>
            </a:r>
            <a:r>
              <a:rPr lang="ru-RU" dirty="0" err="1"/>
              <a:t>Берестейский</a:t>
            </a:r>
            <a:r>
              <a:rPr lang="ru-RU" dirty="0"/>
              <a:t> пекарь»), </a:t>
            </a:r>
            <a:r>
              <a:rPr lang="ru-RU" i="1" u="sng" dirty="0"/>
              <a:t>ООО «Первая шоколадная компания» – г. Брест, СЭЗ, совместное белорусско-польское предприятие</a:t>
            </a:r>
            <a:r>
              <a:rPr lang="ru-RU" dirty="0"/>
              <a:t> (шоколад, конфеты; торговая марка – «Идеал»).</a:t>
            </a:r>
          </a:p>
          <a:p>
            <a:endParaRPr lang="ru-RU" dirty="0"/>
          </a:p>
        </p:txBody>
      </p:sp>
    </p:spTree>
    <p:extLst>
      <p:ext uri="{BB962C8B-B14F-4D97-AF65-F5344CB8AC3E}">
        <p14:creationId xmlns:p14="http://schemas.microsoft.com/office/powerpoint/2010/main" val="32699304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Приложение B. ОСНОВНЫЕ ПРЕДПРИЯТИЯ ПРОМЫШЛЕННОСТИ И СТРОИТЕЛЬСТВА НА ТЕРРИТОРИИ БРЕСТСКОЙ ОБЛАСТИ</a:t>
            </a:r>
          </a:p>
        </p:txBody>
      </p:sp>
      <p:sp>
        <p:nvSpPr>
          <p:cNvPr id="3" name="Вертикальный текст 2"/>
          <p:cNvSpPr>
            <a:spLocks noGrp="1"/>
          </p:cNvSpPr>
          <p:nvPr>
            <p:ph type="body" orient="vert" idx="14"/>
          </p:nvPr>
        </p:nvSpPr>
        <p:spPr/>
        <p:txBody>
          <a:bodyPr>
            <a:noAutofit/>
          </a:bodyPr>
          <a:lstStyle/>
          <a:p>
            <a:pPr indent="361950" algn="just">
              <a:lnSpc>
                <a:spcPct val="100000"/>
              </a:lnSpc>
              <a:spcBef>
                <a:spcPts val="0"/>
              </a:spcBef>
            </a:pPr>
            <a:r>
              <a:rPr lang="ru-RU" i="1" u="dbl" dirty="0"/>
              <a:t>1.5. Сахарная промышленность</a:t>
            </a:r>
            <a:r>
              <a:rPr lang="ru-RU" i="1" dirty="0"/>
              <a:t>: </a:t>
            </a:r>
            <a:r>
              <a:rPr lang="ru-RU" i="1" u="sng" dirty="0"/>
              <a:t>ОАО</a:t>
            </a:r>
            <a:r>
              <a:rPr lang="en-US" i="1" u="sng" dirty="0"/>
              <a:t> </a:t>
            </a:r>
            <a:r>
              <a:rPr lang="ru-RU" i="1" u="sng" dirty="0"/>
              <a:t>«</a:t>
            </a:r>
            <a:r>
              <a:rPr lang="ru-RU" i="1" u="sng" dirty="0" err="1"/>
              <a:t>Жабинковский</a:t>
            </a:r>
            <a:r>
              <a:rPr lang="ru-RU" i="1" u="sng" dirty="0"/>
              <a:t> сахарный завод»</a:t>
            </a:r>
            <a:r>
              <a:rPr lang="ru-RU" dirty="0"/>
              <a:t>.</a:t>
            </a:r>
          </a:p>
          <a:p>
            <a:pPr indent="361950" algn="just">
              <a:lnSpc>
                <a:spcPct val="100000"/>
              </a:lnSpc>
              <a:spcBef>
                <a:spcPts val="0"/>
              </a:spcBef>
            </a:pPr>
            <a:r>
              <a:rPr lang="ru-RU" i="1" u="dbl" dirty="0"/>
              <a:t>1.6. Ликеро-водочная и спиртовая промышленность</a:t>
            </a:r>
            <a:r>
              <a:rPr lang="ru-RU" i="1" dirty="0"/>
              <a:t>: </a:t>
            </a:r>
            <a:r>
              <a:rPr lang="ru-RU" i="1" u="sng" dirty="0"/>
              <a:t>УП</a:t>
            </a:r>
            <a:r>
              <a:rPr lang="en-US" i="1" u="sng" dirty="0"/>
              <a:t> </a:t>
            </a:r>
            <a:r>
              <a:rPr lang="ru-RU" i="1" u="sng" dirty="0"/>
              <a:t>«Брестский ликеро-водочный завод «</a:t>
            </a:r>
            <a:r>
              <a:rPr lang="ru-RU" i="1" u="sng" dirty="0" err="1"/>
              <a:t>Белалко</a:t>
            </a:r>
            <a:r>
              <a:rPr lang="ru-RU" i="1" u="sng" dirty="0"/>
              <a:t>»</a:t>
            </a:r>
            <a:r>
              <a:rPr lang="ru-RU" dirty="0"/>
              <a:t> (водки, настойки, бренди, ликеры, бальзамы, коньяки), имеет филиалы: </a:t>
            </a:r>
            <a:r>
              <a:rPr lang="ru-RU" i="1" u="sng" dirty="0" err="1"/>
              <a:t>Ивацевичский</a:t>
            </a:r>
            <a:r>
              <a:rPr lang="ru-RU" i="1" u="sng" dirty="0"/>
              <a:t> </a:t>
            </a:r>
            <a:r>
              <a:rPr lang="ru-RU" i="1" u="sng" dirty="0" err="1"/>
              <a:t>спиртзавод</a:t>
            </a:r>
            <a:r>
              <a:rPr lang="ru-RU" dirty="0"/>
              <a:t> (спирт-сырец и спирт ректификованный); </a:t>
            </a:r>
            <a:r>
              <a:rPr lang="ru-RU" i="1" u="sng" dirty="0" err="1"/>
              <a:t>Бродницкий</a:t>
            </a:r>
            <a:r>
              <a:rPr lang="ru-RU" i="1" u="sng" dirty="0"/>
              <a:t> крахмальный завод</a:t>
            </a:r>
            <a:r>
              <a:rPr lang="ru-RU" dirty="0"/>
              <a:t> в д. </a:t>
            </a:r>
            <a:r>
              <a:rPr lang="ru-RU" dirty="0" err="1"/>
              <a:t>Бродница</a:t>
            </a:r>
            <a:r>
              <a:rPr lang="ru-RU" dirty="0"/>
              <a:t> Ивановского района (спирт ректификованный, картофельный крахмал).</a:t>
            </a:r>
          </a:p>
          <a:p>
            <a:pPr indent="361950" algn="just">
              <a:lnSpc>
                <a:spcPct val="100000"/>
              </a:lnSpc>
              <a:spcBef>
                <a:spcPts val="0"/>
              </a:spcBef>
            </a:pPr>
            <a:r>
              <a:rPr lang="ru-RU" i="1" u="dbl" dirty="0"/>
              <a:t>1.7. Винодельческая промышленность</a:t>
            </a:r>
            <a:r>
              <a:rPr lang="ru-RU" i="1" dirty="0"/>
              <a:t>: </a:t>
            </a:r>
            <a:r>
              <a:rPr lang="ru-RU" i="1" u="sng" dirty="0"/>
              <a:t>ОАО «</a:t>
            </a:r>
            <a:r>
              <a:rPr lang="ru-RU" i="1" u="sng" dirty="0" err="1"/>
              <a:t>Пинский</a:t>
            </a:r>
            <a:r>
              <a:rPr lang="ru-RU" i="1" u="sng" dirty="0"/>
              <a:t> винодельческий завод»</a:t>
            </a:r>
            <a:r>
              <a:rPr lang="ru-RU" dirty="0"/>
              <a:t> (плодовые вина, кондитерские изделия, соки); </a:t>
            </a:r>
            <a:r>
              <a:rPr lang="ru-RU" i="1" u="sng" dirty="0"/>
              <a:t>ОАО «</a:t>
            </a:r>
            <a:r>
              <a:rPr lang="ru-RU" i="1" u="sng" dirty="0" err="1"/>
              <a:t>Барановичский</a:t>
            </a:r>
            <a:r>
              <a:rPr lang="ru-RU" i="1" u="sng" dirty="0"/>
              <a:t> комбинат пищевых продуктов»</a:t>
            </a:r>
            <a:r>
              <a:rPr lang="ru-RU" dirty="0"/>
              <a:t> (продукты переработки плодов, ягод, овощей, грибов, овощные и фруктовые консервы, плодовые вина, концентрированные соки, ликеро-водочные изделия, кофейные напитки).</a:t>
            </a:r>
          </a:p>
          <a:p>
            <a:pPr indent="361950" algn="just">
              <a:lnSpc>
                <a:spcPct val="100000"/>
              </a:lnSpc>
              <a:spcBef>
                <a:spcPts val="0"/>
              </a:spcBef>
            </a:pPr>
            <a:r>
              <a:rPr lang="ru-RU" i="1" u="dbl" dirty="0"/>
              <a:t>1.8. Пивоваренная промышленность и производство безалкогольных напитков</a:t>
            </a:r>
            <a:r>
              <a:rPr lang="ru-RU" i="1" dirty="0"/>
              <a:t>: </a:t>
            </a:r>
            <a:r>
              <a:rPr lang="ru-RU" i="1" u="sng" dirty="0"/>
              <a:t>ОАО «Брестское пиво»</a:t>
            </a:r>
            <a:r>
              <a:rPr lang="ru-RU" dirty="0"/>
              <a:t> (пиво, солод пивоваренный, квас хлебный, слабоалкогольные и безалкогольные напитки, минеральные воды, виноградные и плодовые вина); </a:t>
            </a:r>
            <a:r>
              <a:rPr lang="ru-RU" i="1" u="sng" dirty="0"/>
              <a:t>ОАО «</a:t>
            </a:r>
            <a:r>
              <a:rPr lang="ru-RU" i="1" u="sng" dirty="0" err="1"/>
              <a:t>Белсолод</a:t>
            </a:r>
            <a:r>
              <a:rPr lang="ru-RU" i="1" u="sng" dirty="0"/>
              <a:t>» – г. Иваново</a:t>
            </a:r>
            <a:r>
              <a:rPr lang="ru-RU" dirty="0"/>
              <a:t> (солод пивоваренный ячменный); </a:t>
            </a:r>
            <a:r>
              <a:rPr lang="ru-RU" i="1" u="sng" dirty="0"/>
              <a:t>ООО СП «</a:t>
            </a:r>
            <a:r>
              <a:rPr lang="ru-RU" i="1" u="sng" dirty="0" err="1"/>
              <a:t>Фрост</a:t>
            </a:r>
            <a:r>
              <a:rPr lang="ru-RU" i="1" u="sng" dirty="0"/>
              <a:t> и К» – д. Хомск, </a:t>
            </a:r>
            <a:r>
              <a:rPr lang="ru-RU" i="1" u="sng" dirty="0" err="1"/>
              <a:t>Дрогичинский</a:t>
            </a:r>
            <a:r>
              <a:rPr lang="ru-RU" i="1" u="sng" dirty="0"/>
              <a:t> район, совместное белорусско-российское предприятие</a:t>
            </a:r>
            <a:r>
              <a:rPr lang="ru-RU" dirty="0"/>
              <a:t> (минеральные и питьевые воды, безалкогольные напитки); </a:t>
            </a:r>
            <a:r>
              <a:rPr lang="ru-RU" i="1" u="sng" dirty="0"/>
              <a:t>ООО «</a:t>
            </a:r>
            <a:r>
              <a:rPr lang="ru-RU" i="1" u="sng" dirty="0" err="1"/>
              <a:t>Элиза</a:t>
            </a:r>
            <a:r>
              <a:rPr lang="ru-RU" i="1" u="sng" dirty="0"/>
              <a:t>» – г. Дрогичин</a:t>
            </a:r>
            <a:r>
              <a:rPr lang="ru-RU" dirty="0"/>
              <a:t> (минеральная вода «</a:t>
            </a:r>
            <a:r>
              <a:rPr lang="ru-RU" dirty="0" err="1"/>
              <a:t>Закозельская</a:t>
            </a:r>
            <a:r>
              <a:rPr lang="ru-RU" dirty="0"/>
              <a:t>», газированные напитки).</a:t>
            </a:r>
          </a:p>
          <a:p>
            <a:pPr indent="361950" algn="just">
              <a:lnSpc>
                <a:spcPct val="100000"/>
              </a:lnSpc>
              <a:spcBef>
                <a:spcPts val="0"/>
              </a:spcBef>
            </a:pPr>
            <a:r>
              <a:rPr lang="ru-RU" i="1" u="dbl" dirty="0"/>
              <a:t>1.9. Плодоовощная промышленность</a:t>
            </a:r>
            <a:r>
              <a:rPr lang="ru-RU" i="1" dirty="0"/>
              <a:t>: </a:t>
            </a:r>
            <a:r>
              <a:rPr lang="ru-RU" i="1" u="sng" dirty="0"/>
              <a:t>ОАО «Кобринский консервный завод»</a:t>
            </a:r>
            <a:r>
              <a:rPr lang="ru-RU" dirty="0"/>
              <a:t> (овощные и фруктовые консервы, соки), </a:t>
            </a:r>
            <a:r>
              <a:rPr lang="ru-RU" i="1" u="sng" dirty="0"/>
              <a:t>ОАО «</a:t>
            </a:r>
            <a:r>
              <a:rPr lang="ru-RU" i="1" u="sng" dirty="0" err="1"/>
              <a:t>Ляховичский</a:t>
            </a:r>
            <a:r>
              <a:rPr lang="ru-RU" i="1" u="sng" dirty="0"/>
              <a:t> консервный завод»</a:t>
            </a:r>
            <a:r>
              <a:rPr lang="ru-RU" dirty="0"/>
              <a:t> (овощные и фруктовые консервы);</a:t>
            </a:r>
            <a:r>
              <a:rPr lang="ru-RU" i="1" u="sng" dirty="0"/>
              <a:t> ОАО «</a:t>
            </a:r>
            <a:r>
              <a:rPr lang="ru-RU" i="1" u="sng" dirty="0" err="1"/>
              <a:t>Малоритский</a:t>
            </a:r>
            <a:r>
              <a:rPr lang="ru-RU" i="1" u="sng" dirty="0"/>
              <a:t> </a:t>
            </a:r>
            <a:r>
              <a:rPr lang="ru-RU" i="1" u="sng" dirty="0" err="1"/>
              <a:t>консервноовощесушильный</a:t>
            </a:r>
            <a:r>
              <a:rPr lang="ru-RU" i="1" u="sng" dirty="0"/>
              <a:t> комбинат»</a:t>
            </a:r>
            <a:r>
              <a:rPr lang="ru-RU" dirty="0"/>
              <a:t> (консервы для детского питания под торговой маркой «</a:t>
            </a:r>
            <a:r>
              <a:rPr lang="ru-RU" dirty="0" err="1"/>
              <a:t>Топтышка</a:t>
            </a:r>
            <a:r>
              <a:rPr lang="ru-RU" dirty="0"/>
              <a:t>» – соки, пюре плодоовощные с добавлением молочных продуктов и круп, соки и пюре с добавлением витаминов и минеральных веществ, </a:t>
            </a:r>
            <a:r>
              <a:rPr lang="ru-RU" dirty="0" err="1"/>
              <a:t>лактулозы</a:t>
            </a:r>
            <a:r>
              <a:rPr lang="ru-RU" dirty="0"/>
              <a:t>; соки, нектары, напитки </a:t>
            </a:r>
            <a:r>
              <a:rPr lang="ru-RU" dirty="0" err="1"/>
              <a:t>сокосодержащие</a:t>
            </a:r>
            <a:r>
              <a:rPr lang="ru-RU" dirty="0"/>
              <a:t>, соусы томатные, икра кабачковая, пюре-полуфабрикаты из фруктов, ягод и овощей); </a:t>
            </a:r>
            <a:r>
              <a:rPr lang="ru-RU" i="1" u="sng" dirty="0"/>
              <a:t>ОАО «</a:t>
            </a:r>
            <a:r>
              <a:rPr lang="ru-RU" i="1" u="sng" dirty="0" err="1"/>
              <a:t>Пружанский</a:t>
            </a:r>
            <a:r>
              <a:rPr lang="ru-RU" i="1" u="sng" dirty="0"/>
              <a:t> консервный завод»</a:t>
            </a:r>
            <a:r>
              <a:rPr lang="ru-RU" dirty="0"/>
              <a:t> (плодоовощные консервы – соки, нектары; плодово-ягодное варенье, джемы, маринады, соусы, кетчупы, салаты).</a:t>
            </a:r>
          </a:p>
          <a:p>
            <a:pPr indent="361950" algn="just">
              <a:lnSpc>
                <a:spcPct val="100000"/>
              </a:lnSpc>
              <a:spcBef>
                <a:spcPts val="0"/>
              </a:spcBef>
            </a:pPr>
            <a:r>
              <a:rPr lang="ru-RU" i="1" u="dbl" dirty="0"/>
              <a:t>1.10. Крахмально-паточная промышленность</a:t>
            </a:r>
            <a:r>
              <a:rPr lang="ru-RU" i="1" dirty="0"/>
              <a:t>: </a:t>
            </a:r>
            <a:r>
              <a:rPr lang="ru-RU" i="1" u="sng" dirty="0"/>
              <a:t>ОАО «</a:t>
            </a:r>
            <a:r>
              <a:rPr lang="ru-RU" i="1" u="sng" dirty="0" err="1"/>
              <a:t>Поречский</a:t>
            </a:r>
            <a:r>
              <a:rPr lang="ru-RU" i="1" u="sng" dirty="0"/>
              <a:t> крахмальный завод» – д. Поречье, </a:t>
            </a:r>
            <a:r>
              <a:rPr lang="ru-RU" i="1" u="sng" dirty="0" err="1"/>
              <a:t>Пинский</a:t>
            </a:r>
            <a:r>
              <a:rPr lang="ru-RU" i="1" u="sng" dirty="0"/>
              <a:t> район</a:t>
            </a:r>
            <a:r>
              <a:rPr lang="ru-RU" dirty="0"/>
              <a:t> (сухой картофельный крахмал); </a:t>
            </a:r>
            <a:r>
              <a:rPr lang="ru-RU" i="1" u="sng" dirty="0"/>
              <a:t>РУПП «</a:t>
            </a:r>
            <a:r>
              <a:rPr lang="ru-RU" i="1" u="sng" dirty="0" err="1"/>
              <a:t>Экзон</a:t>
            </a:r>
            <a:r>
              <a:rPr lang="ru-RU" i="1" u="sng" dirty="0"/>
              <a:t>-Глюкоза» – г. Дрогичин</a:t>
            </a:r>
            <a:r>
              <a:rPr lang="ru-RU" dirty="0"/>
              <a:t> (крахмальная карамельная патока, предназначенная для использования в кондитерской и хлебопекарной отраслях пищевой промышленности</a:t>
            </a:r>
            <a:r>
              <a:rPr lang="ru-RU" dirty="0" smtClean="0"/>
              <a:t>).</a:t>
            </a:r>
            <a:endParaRPr lang="en-US" dirty="0" smtClean="0"/>
          </a:p>
          <a:p>
            <a:pPr indent="361950" algn="just">
              <a:lnSpc>
                <a:spcPct val="100000"/>
              </a:lnSpc>
              <a:spcBef>
                <a:spcPts val="0"/>
              </a:spcBef>
            </a:pPr>
            <a:r>
              <a:rPr lang="ru-RU" i="1" u="dbl" dirty="0"/>
              <a:t>1.11. Мукомольно-крупяная промышленность</a:t>
            </a:r>
            <a:r>
              <a:rPr lang="ru-RU" i="1" dirty="0"/>
              <a:t>: </a:t>
            </a:r>
            <a:r>
              <a:rPr lang="ru-RU" i="1" u="sng" dirty="0"/>
              <a:t>ОАО «</a:t>
            </a:r>
            <a:r>
              <a:rPr lang="ru-RU" i="1" u="sng" dirty="0" err="1"/>
              <a:t>Барановичский</a:t>
            </a:r>
            <a:r>
              <a:rPr lang="ru-RU" i="1" u="sng" dirty="0"/>
              <a:t> комбинат хлебопродуктов»</a:t>
            </a:r>
            <a:r>
              <a:rPr lang="ru-RU" dirty="0"/>
              <a:t> (мука пшеничная, мука ржаная, комбикорм для всех видов с.-х. животных; торговая марка – «</a:t>
            </a:r>
            <a:r>
              <a:rPr lang="ru-RU" dirty="0" err="1"/>
              <a:t>Гаспадар</a:t>
            </a:r>
            <a:r>
              <a:rPr lang="ru-RU" dirty="0"/>
              <a:t>»);</a:t>
            </a:r>
            <a:r>
              <a:rPr lang="ru-RU" i="1" u="sng" dirty="0"/>
              <a:t> ОАО «</a:t>
            </a:r>
            <a:r>
              <a:rPr lang="ru-RU" i="1" u="sng" dirty="0" err="1"/>
              <a:t>Брестхлебопродукт</a:t>
            </a:r>
            <a:r>
              <a:rPr lang="ru-RU" i="1" u="sng" dirty="0"/>
              <a:t>» </a:t>
            </a:r>
            <a:r>
              <a:rPr lang="ru-RU" dirty="0"/>
              <a:t>(мука пшеничная; хлопья ржаные, пшеничные и перловые не требующие варки; торговая марка – «</a:t>
            </a:r>
            <a:r>
              <a:rPr lang="ru-RU" dirty="0" err="1"/>
              <a:t>Прибужская</a:t>
            </a:r>
            <a:r>
              <a:rPr lang="ru-RU" dirty="0"/>
              <a:t> нива»); </a:t>
            </a:r>
            <a:r>
              <a:rPr lang="ru-RU" i="1" u="sng" dirty="0"/>
              <a:t>ОАО «</a:t>
            </a:r>
            <a:r>
              <a:rPr lang="ru-RU" i="1" u="sng" dirty="0" err="1"/>
              <a:t>Пинский</a:t>
            </a:r>
            <a:r>
              <a:rPr lang="ru-RU" i="1" u="sng" dirty="0"/>
              <a:t> комбинат хлебопродуктов»</a:t>
            </a:r>
            <a:r>
              <a:rPr lang="ru-RU" dirty="0"/>
              <a:t> (мука пшеничная и ржаная, крупа ячневая и манная; комбикорма для откорма крупного рогатого скота, свиней, домашней птицы, кроликов, коз и прудовых карповых рыб).</a:t>
            </a:r>
          </a:p>
          <a:p>
            <a:pPr indent="361950" algn="just">
              <a:lnSpc>
                <a:spcPct val="100000"/>
              </a:lnSpc>
              <a:spcBef>
                <a:spcPts val="0"/>
              </a:spcBef>
            </a:pPr>
            <a:endParaRPr lang="ru-RU" dirty="0"/>
          </a:p>
        </p:txBody>
      </p:sp>
    </p:spTree>
    <p:extLst>
      <p:ext uri="{BB962C8B-B14F-4D97-AF65-F5344CB8AC3E}">
        <p14:creationId xmlns:p14="http://schemas.microsoft.com/office/powerpoint/2010/main" val="13052596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Приложение B. ОСНОВНЫЕ ПРЕДПРИЯТИЯ ПРОМЫШЛЕННОСТИ И СТРОИТЕЛЬСТВА НА ТЕРРИТОРИИ БРЕСТСКОЙ ОБЛАСТИ</a:t>
            </a:r>
          </a:p>
        </p:txBody>
      </p:sp>
      <p:sp>
        <p:nvSpPr>
          <p:cNvPr id="3" name="Вертикальный текст 2"/>
          <p:cNvSpPr>
            <a:spLocks noGrp="1"/>
          </p:cNvSpPr>
          <p:nvPr>
            <p:ph type="body" orient="vert" idx="14"/>
          </p:nvPr>
        </p:nvSpPr>
        <p:spPr/>
        <p:txBody>
          <a:bodyPr>
            <a:noAutofit/>
          </a:bodyPr>
          <a:lstStyle/>
          <a:p>
            <a:pPr indent="361950" algn="just">
              <a:lnSpc>
                <a:spcPct val="100000"/>
              </a:lnSpc>
              <a:spcBef>
                <a:spcPts val="600"/>
              </a:spcBef>
            </a:pPr>
            <a:r>
              <a:rPr lang="ru-RU" i="1" u="dbl" dirty="0" smtClean="0"/>
              <a:t>1.12</a:t>
            </a:r>
            <a:r>
              <a:rPr lang="ru-RU" i="1" u="dbl" dirty="0"/>
              <a:t>. Комбикормовая промышленность</a:t>
            </a:r>
            <a:r>
              <a:rPr lang="ru-RU" i="1" dirty="0"/>
              <a:t>: </a:t>
            </a:r>
            <a:r>
              <a:rPr lang="ru-RU" i="1" u="sng" dirty="0"/>
              <a:t>ОАО «Березовский комбикормовый завод»</a:t>
            </a:r>
            <a:r>
              <a:rPr lang="ru-RU" dirty="0"/>
              <a:t> (комбикорма для свиней и крупного рогатого скота, белково-витаминно-минеральная добавка для дойных коров); </a:t>
            </a:r>
            <a:r>
              <a:rPr lang="ru-RU" i="1" u="sng" dirty="0"/>
              <a:t>ОАО «</a:t>
            </a:r>
            <a:r>
              <a:rPr lang="ru-RU" i="1" u="sng" dirty="0" err="1"/>
              <a:t>Жабинковсский</a:t>
            </a:r>
            <a:r>
              <a:rPr lang="ru-RU" i="1" u="sng" dirty="0"/>
              <a:t> комбикормовый завод»</a:t>
            </a:r>
            <a:r>
              <a:rPr lang="ru-RU" dirty="0"/>
              <a:t> (комбикормовая продукция для сельскохозяйственных животных, сухие корма для кошек и собак, </a:t>
            </a:r>
            <a:r>
              <a:rPr lang="ru-RU" dirty="0" err="1"/>
              <a:t>белково</a:t>
            </a:r>
            <a:r>
              <a:rPr lang="ru-RU" dirty="0"/>
              <a:t>-витаминные минеральные добавки);</a:t>
            </a:r>
            <a:r>
              <a:rPr lang="ru-RU" i="1" u="sng" dirty="0"/>
              <a:t> ОАО «</a:t>
            </a:r>
            <a:r>
              <a:rPr lang="ru-RU" i="1" u="sng" dirty="0" err="1"/>
              <a:t>Дрогичинский</a:t>
            </a:r>
            <a:r>
              <a:rPr lang="ru-RU" i="1" u="sng" dirty="0"/>
              <a:t> комбикормовый завод»</a:t>
            </a:r>
            <a:r>
              <a:rPr lang="ru-RU" dirty="0"/>
              <a:t> (комбикормовая продукция, кормовые добавки).</a:t>
            </a:r>
          </a:p>
          <a:p>
            <a:pPr algn="ctr">
              <a:lnSpc>
                <a:spcPct val="100000"/>
              </a:lnSpc>
              <a:spcBef>
                <a:spcPts val="600"/>
              </a:spcBef>
            </a:pPr>
            <a:r>
              <a:rPr lang="ru-RU" b="1" u="sng" dirty="0"/>
              <a:t>2. Машиностроение и металлообработка</a:t>
            </a:r>
            <a:endParaRPr lang="ru-RU" dirty="0"/>
          </a:p>
          <a:p>
            <a:pPr indent="361950" algn="just">
              <a:lnSpc>
                <a:spcPct val="100000"/>
              </a:lnSpc>
              <a:spcBef>
                <a:spcPts val="600"/>
              </a:spcBef>
            </a:pPr>
            <a:r>
              <a:rPr lang="ru-RU" i="1" u="dbl" dirty="0"/>
              <a:t>2.1. Тракторное и сельскохозяйственное машиностроение</a:t>
            </a:r>
            <a:r>
              <a:rPr lang="ru-RU" i="1" dirty="0"/>
              <a:t>: </a:t>
            </a:r>
            <a:r>
              <a:rPr lang="ru-RU" i="1" u="sng" dirty="0"/>
              <a:t>ОАО «</a:t>
            </a:r>
            <a:r>
              <a:rPr lang="ru-RU" i="1" u="sng" dirty="0" err="1"/>
              <a:t>Барановичское</a:t>
            </a:r>
            <a:r>
              <a:rPr lang="ru-RU" i="1" u="sng" dirty="0"/>
              <a:t> предприятие «АГРОПРОМСТРОЙМАШ»</a:t>
            </a:r>
            <a:r>
              <a:rPr lang="ru-RU" dirty="0"/>
              <a:t> (оборудование для животноводческих комплексов; металлоконструкции – мачты мобильной связи, металлические опоры линий электропередач, металлоконструкции арочных сооружений; бетонные изделия – плиты для благоустройства тротуаров); </a:t>
            </a:r>
            <a:r>
              <a:rPr lang="ru-RU" i="1" u="sng" dirty="0"/>
              <a:t>ОАО «Брестский завод сельскохозяйственного машиностроения»</a:t>
            </a:r>
            <a:r>
              <a:rPr lang="ru-RU" dirty="0"/>
              <a:t> (</a:t>
            </a:r>
            <a:r>
              <a:rPr lang="ru-RU" dirty="0" err="1"/>
              <a:t>теплогенераторы</a:t>
            </a:r>
            <a:r>
              <a:rPr lang="ru-RU" dirty="0"/>
              <a:t>, воздухонагреватели, отопительные котлы – бытовые и промышленные; агрегаты для внесения удобрений, зерносушилки и зерноочистительно-сушильные комплексы); </a:t>
            </a:r>
            <a:r>
              <a:rPr lang="ru-RU" i="1" u="sng" dirty="0"/>
              <a:t>ОАО «Брестский электромеханический завод»</a:t>
            </a:r>
            <a:r>
              <a:rPr lang="ru-RU" dirty="0"/>
              <a:t> (агрегаты комбинированные почвообрабатывающие, сеялки кукурузные, глубокорыхлители, счетчики электроэнергии и газа, автоматизированные системы учета и контроля электроэнергии, бытовые медицинские аппараты «Блик», бытовые термометры; торговая марка – «</a:t>
            </a:r>
            <a:r>
              <a:rPr lang="ru-RU" dirty="0" err="1"/>
              <a:t>Берестье</a:t>
            </a:r>
            <a:r>
              <a:rPr lang="ru-RU" dirty="0"/>
              <a:t>»); </a:t>
            </a:r>
            <a:r>
              <a:rPr lang="ru-RU" i="1" u="sng" dirty="0"/>
              <a:t>ОАО «</a:t>
            </a:r>
            <a:r>
              <a:rPr lang="ru-RU" i="1" u="sng" dirty="0" err="1"/>
              <a:t>Гидросельмаш</a:t>
            </a:r>
            <a:r>
              <a:rPr lang="ru-RU" i="1" u="sng" dirty="0"/>
              <a:t>» – г. Пинск</a:t>
            </a:r>
            <a:r>
              <a:rPr lang="ru-RU" dirty="0"/>
              <a:t> (агрегаты комбинированные почвообрабатывающие, кормозаготовительная техника, погрузчик-экскаватор ПЭ-82); </a:t>
            </a:r>
            <a:r>
              <a:rPr lang="ru-RU" i="1" u="sng" dirty="0"/>
              <a:t>ОАО «</a:t>
            </a:r>
            <a:r>
              <a:rPr lang="ru-RU" i="1" u="sng" dirty="0" err="1"/>
              <a:t>Дрогичинский</a:t>
            </a:r>
            <a:r>
              <a:rPr lang="ru-RU" i="1" u="sng" dirty="0"/>
              <a:t> трактороремонтный завод»</a:t>
            </a:r>
            <a:r>
              <a:rPr lang="ru-RU" dirty="0"/>
              <a:t> (промышленная продукция сельскохозяйственного назначения – тракторные саморазгружающиеся прицепы, сельскохозяйственные агрегаты, запасные части к различным видам с.-х. техники);</a:t>
            </a:r>
            <a:r>
              <a:rPr lang="ru-RU" i="1" u="sng" dirty="0"/>
              <a:t> ОАО «</a:t>
            </a:r>
            <a:r>
              <a:rPr lang="ru-RU" i="1" u="sng" dirty="0" err="1"/>
              <a:t>Кобринагромаш</a:t>
            </a:r>
            <a:r>
              <a:rPr lang="ru-RU" i="1" u="sng" dirty="0"/>
              <a:t>» – г. </a:t>
            </a:r>
            <a:r>
              <a:rPr lang="ru-RU" i="1" u="sng" dirty="0" err="1"/>
              <a:t>Кобрин</a:t>
            </a:r>
            <a:r>
              <a:rPr lang="ru-RU" dirty="0"/>
              <a:t> (производственно-техническое обслуживание субъектов АПК, детали к тракторам марки «</a:t>
            </a:r>
            <a:r>
              <a:rPr lang="ru-RU" dirty="0" err="1"/>
              <a:t>Беларус</a:t>
            </a:r>
            <a:r>
              <a:rPr lang="ru-RU" dirty="0"/>
              <a:t>»); </a:t>
            </a:r>
            <a:r>
              <a:rPr lang="ru-RU" i="1" u="sng" dirty="0"/>
              <a:t>ОАО «</a:t>
            </a:r>
            <a:r>
              <a:rPr lang="ru-RU" i="1" u="sng" dirty="0" err="1"/>
              <a:t>Мекосан</a:t>
            </a:r>
            <a:r>
              <a:rPr lang="ru-RU" i="1" u="sng" dirty="0"/>
              <a:t>» – г. Иваново</a:t>
            </a:r>
            <a:r>
              <a:rPr lang="ru-RU" dirty="0"/>
              <a:t> (разработка и изготовление сельскохозяйственного оборудования для дозированного внесения жидких минеральных удобрений и препаратов для защиты растений – прицепные, штанговые, навесные, садовые опрыскиватели, самоходные протравливатели семян и внесения ядохимикатов</a:t>
            </a:r>
            <a:r>
              <a:rPr lang="ru-RU" dirty="0" smtClean="0"/>
              <a:t>).</a:t>
            </a:r>
            <a:endParaRPr lang="en-US" dirty="0" smtClean="0"/>
          </a:p>
          <a:p>
            <a:pPr indent="361950" algn="just">
              <a:lnSpc>
                <a:spcPct val="100000"/>
              </a:lnSpc>
              <a:spcBef>
                <a:spcPts val="0"/>
              </a:spcBef>
            </a:pPr>
            <a:r>
              <a:rPr lang="ru-RU" i="1" u="dbl" dirty="0"/>
              <a:t>2.2. Электротехническая промышленность</a:t>
            </a:r>
            <a:r>
              <a:rPr lang="ru-RU" i="1" dirty="0"/>
              <a:t>:</a:t>
            </a:r>
            <a:r>
              <a:rPr lang="ru-RU" i="1" u="sng" dirty="0"/>
              <a:t> РУП «</a:t>
            </a:r>
            <a:r>
              <a:rPr lang="ru-RU" i="1" u="sng" dirty="0" err="1"/>
              <a:t>Белоозерский</a:t>
            </a:r>
            <a:r>
              <a:rPr lang="ru-RU" i="1" u="sng" dirty="0"/>
              <a:t> </a:t>
            </a:r>
            <a:r>
              <a:rPr lang="ru-RU" i="1" u="sng" dirty="0" err="1"/>
              <a:t>энергомеханический</a:t>
            </a:r>
            <a:r>
              <a:rPr lang="ru-RU" i="1" u="sng" dirty="0"/>
              <a:t> завод»</a:t>
            </a:r>
            <a:r>
              <a:rPr lang="ru-RU" dirty="0"/>
              <a:t> (энергетическое оборудование, </a:t>
            </a:r>
            <a:r>
              <a:rPr lang="ru-RU" dirty="0" err="1"/>
              <a:t>электоротехнические</a:t>
            </a:r>
            <a:r>
              <a:rPr lang="ru-RU" dirty="0"/>
              <a:t> изделия, сварочное оборудование, устройства для трубопроводов пара, горячей воды и </a:t>
            </a:r>
            <a:r>
              <a:rPr lang="ru-RU" dirty="0" err="1"/>
              <a:t>пылегазовоздуховодов</a:t>
            </a:r>
            <a:r>
              <a:rPr lang="ru-RU" dirty="0"/>
              <a:t>, паровые и водогрейные стальные котлы, оборудование для атомных электростанций, дымососы, котельные и мельничные вентиляторы, продукция литейного производства);</a:t>
            </a:r>
            <a:r>
              <a:rPr lang="ru-RU" i="1" dirty="0"/>
              <a:t> </a:t>
            </a:r>
            <a:r>
              <a:rPr lang="ru-RU" i="1" u="sng" dirty="0"/>
              <a:t>ОАО «Брестский электроламповый завод»</a:t>
            </a:r>
            <a:r>
              <a:rPr lang="ru-RU" dirty="0"/>
              <a:t> (лампы накаливания </a:t>
            </a:r>
            <a:r>
              <a:rPr lang="ru-RU" dirty="0" smtClean="0"/>
              <a:t>общего</a:t>
            </a:r>
            <a:r>
              <a:rPr lang="en-US" dirty="0" smtClean="0"/>
              <a:t> </a:t>
            </a:r>
            <a:r>
              <a:rPr lang="ru-RU" dirty="0"/>
              <a:t>назначения, местного освещения, автомобильные, миниатюрные, для бытовой техники, железнодорожные, оптические, сигнальные, зеркальные, энергосберегающие, уличного освещения</a:t>
            </a:r>
            <a:r>
              <a:rPr lang="ru-RU" dirty="0" smtClean="0"/>
              <a:t>);</a:t>
            </a:r>
            <a:r>
              <a:rPr lang="ru-RU" i="1" u="sng" dirty="0"/>
              <a:t> РУП «Брестский электротехнический завод Белорусской железной дороги</a:t>
            </a:r>
            <a:r>
              <a:rPr lang="ru-RU" i="1" u="sng" dirty="0" smtClean="0"/>
              <a:t>»</a:t>
            </a:r>
            <a:endParaRPr lang="ru-RU" dirty="0" smtClean="0"/>
          </a:p>
        </p:txBody>
      </p:sp>
    </p:spTree>
    <p:extLst>
      <p:ext uri="{BB962C8B-B14F-4D97-AF65-F5344CB8AC3E}">
        <p14:creationId xmlns:p14="http://schemas.microsoft.com/office/powerpoint/2010/main" val="390633661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Приложение B. ОСНОВНЫЕ ПРЕДПРИЯТИЯ ПРОМЫШЛЕННОСТИ И СТРОИТЕЛЬСТВА НА ТЕРРИТОРИИ БРЕСТСКОЙ ОБЛАСТИ</a:t>
            </a:r>
          </a:p>
        </p:txBody>
      </p:sp>
      <p:sp>
        <p:nvSpPr>
          <p:cNvPr id="3" name="Вертикальный текст 2"/>
          <p:cNvSpPr>
            <a:spLocks noGrp="1"/>
          </p:cNvSpPr>
          <p:nvPr>
            <p:ph type="body" orient="vert" idx="14"/>
          </p:nvPr>
        </p:nvSpPr>
        <p:spPr/>
        <p:txBody>
          <a:bodyPr>
            <a:noAutofit/>
          </a:bodyPr>
          <a:lstStyle/>
          <a:p>
            <a:pPr algn="just">
              <a:lnSpc>
                <a:spcPct val="100000"/>
              </a:lnSpc>
              <a:spcBef>
                <a:spcPts val="0"/>
              </a:spcBef>
            </a:pPr>
            <a:r>
              <a:rPr lang="ru-RU" dirty="0"/>
              <a:t>(аппаратура и приборы, применяемые в устройствах сигнализации, централизации и связи, запасные части для объектов ж.-д. транспорта); </a:t>
            </a:r>
            <a:r>
              <a:rPr lang="ru-RU" i="1" u="sng" dirty="0" smtClean="0"/>
              <a:t>ОАО «Давид-</a:t>
            </a:r>
            <a:r>
              <a:rPr lang="ru-RU" i="1" u="sng" dirty="0" err="1" smtClean="0"/>
              <a:t>Городокский</a:t>
            </a:r>
            <a:r>
              <a:rPr lang="ru-RU" i="1" u="sng" dirty="0" smtClean="0"/>
              <a:t> электромеханический завод»</a:t>
            </a:r>
            <a:r>
              <a:rPr lang="ru-RU" dirty="0" smtClean="0"/>
              <a:t> </a:t>
            </a:r>
            <a:r>
              <a:rPr lang="ru-RU" dirty="0"/>
              <a:t>(электропаяльники, электрические обогреватели, электронные </a:t>
            </a:r>
            <a:r>
              <a:rPr lang="ru-RU" dirty="0" smtClean="0"/>
              <a:t>звонки</a:t>
            </a:r>
            <a:r>
              <a:rPr lang="ru-RU" dirty="0"/>
              <a:t>, </a:t>
            </a:r>
            <a:r>
              <a:rPr lang="ru-RU" dirty="0" smtClean="0"/>
              <a:t>армированные </a:t>
            </a:r>
            <a:r>
              <a:rPr lang="ru-RU" dirty="0"/>
              <a:t>электрошнуры, комплектующие детали для холодильников ЗАО «АТЛАНТ»); </a:t>
            </a:r>
            <a:r>
              <a:rPr lang="ru-RU" i="1" u="sng" dirty="0"/>
              <a:t>РУПП «</a:t>
            </a:r>
            <a:r>
              <a:rPr lang="ru-RU" i="1" u="sng" dirty="0" err="1"/>
              <a:t>Полесьеэлектромаш</a:t>
            </a:r>
            <a:r>
              <a:rPr lang="ru-RU" i="1" u="sng" dirty="0"/>
              <a:t>» – г. Лунинец</a:t>
            </a:r>
            <a:r>
              <a:rPr lang="ru-RU" dirty="0"/>
              <a:t> (электродвигатели различного назначения, </a:t>
            </a:r>
            <a:r>
              <a:rPr lang="ru-RU" dirty="0" err="1"/>
              <a:t>электроконфорки</a:t>
            </a:r>
            <a:r>
              <a:rPr lang="ru-RU" dirty="0"/>
              <a:t>, электроплитки бытовые, изделия из чугунного литья и алюминиевых сплавов); </a:t>
            </a:r>
            <a:r>
              <a:rPr lang="ru-RU" i="1" u="sng" dirty="0"/>
              <a:t>РУП «</a:t>
            </a:r>
            <a:r>
              <a:rPr lang="ru-RU" i="1" u="sng" dirty="0" err="1"/>
              <a:t>Пружанский</a:t>
            </a:r>
            <a:r>
              <a:rPr lang="ru-RU" i="1" u="sng" dirty="0"/>
              <a:t> завод радиодеталей»</a:t>
            </a:r>
            <a:r>
              <a:rPr lang="ru-RU" dirty="0"/>
              <a:t> (штепсельные соединители для соединения элементов электрических систем автотракторной техники, цоколи автомобильных и коммутаторных ламп для дальнейшей сборки электрических ламп на ОАО «Брестский электроламповый завод», жгуты электропроводки для тракторов производства РУП «Минский тракторный завод», мебельная фурнитура, анкерные пластины для крепления окон и дверей из ПВХ, клипса для упаковки сыров в </a:t>
            </a:r>
            <a:r>
              <a:rPr lang="ru-RU" dirty="0" err="1"/>
              <a:t>термоусадочные</a:t>
            </a:r>
            <a:r>
              <a:rPr lang="ru-RU" dirty="0"/>
              <a:t> пакеты, пресс-формы для литья пластмасс, штампы для обработки металлов давлением).</a:t>
            </a:r>
          </a:p>
          <a:p>
            <a:pPr indent="361950" algn="just">
              <a:lnSpc>
                <a:spcPct val="100000"/>
              </a:lnSpc>
              <a:spcBef>
                <a:spcPts val="0"/>
              </a:spcBef>
            </a:pPr>
            <a:r>
              <a:rPr lang="ru-RU" i="1" u="dbl" dirty="0"/>
              <a:t>2.3. Станкостроительная и инструментальная промышленность</a:t>
            </a:r>
            <a:r>
              <a:rPr lang="ru-RU" i="1" dirty="0"/>
              <a:t>: </a:t>
            </a:r>
            <a:r>
              <a:rPr lang="ru-RU" i="1" u="sng" dirty="0"/>
              <a:t>РУПП «</a:t>
            </a:r>
            <a:r>
              <a:rPr lang="ru-RU" i="1" u="sng" dirty="0" err="1"/>
              <a:t>Барановичский</a:t>
            </a:r>
            <a:r>
              <a:rPr lang="ru-RU" i="1" u="sng" dirty="0"/>
              <a:t> завод автоматических линий»</a:t>
            </a:r>
            <a:r>
              <a:rPr lang="ru-RU" dirty="0"/>
              <a:t> (высокопроизводительное металлорежущее оборудование для оснащения предприятий машиностроительного комплекса, деревообрабатывающие станки, товары народного потребления – замочные изделия);</a:t>
            </a:r>
            <a:r>
              <a:rPr lang="ru-RU" i="1" u="sng" dirty="0"/>
              <a:t> ОАО «</a:t>
            </a:r>
            <a:r>
              <a:rPr lang="ru-RU" i="1" u="sng" dirty="0" err="1"/>
              <a:t>Барановичский</a:t>
            </a:r>
            <a:r>
              <a:rPr lang="ru-RU" i="1" u="sng" dirty="0"/>
              <a:t> завод </a:t>
            </a:r>
            <a:r>
              <a:rPr lang="ru-RU" i="1" u="sng" dirty="0" err="1"/>
              <a:t>станкопринадлежностей</a:t>
            </a:r>
            <a:r>
              <a:rPr lang="ru-RU" i="1" u="sng" dirty="0"/>
              <a:t>»</a:t>
            </a:r>
            <a:r>
              <a:rPr lang="ru-RU" dirty="0"/>
              <a:t> (комплектующие – оснастка, узлы и детали – для более чем 800 видов станков);</a:t>
            </a:r>
            <a:r>
              <a:rPr lang="ru-RU" i="1" u="sng" dirty="0"/>
              <a:t> </a:t>
            </a:r>
            <a:r>
              <a:rPr lang="ru-RU" i="1" u="sng" dirty="0" err="1"/>
              <a:t>Барановичский</a:t>
            </a:r>
            <a:r>
              <a:rPr lang="ru-RU" i="1" u="sng" dirty="0"/>
              <a:t> станкостроительный завод ЗАО «АТЛАНТ»</a:t>
            </a:r>
            <a:r>
              <a:rPr lang="ru-RU" dirty="0"/>
              <a:t> (</a:t>
            </a:r>
            <a:r>
              <a:rPr lang="ru-RU" i="1" u="sng" dirty="0"/>
              <a:t>производства</a:t>
            </a:r>
            <a:r>
              <a:rPr lang="ru-RU" dirty="0"/>
              <a:t>: </a:t>
            </a:r>
            <a:r>
              <a:rPr lang="ru-RU" i="1" dirty="0"/>
              <a:t>станкостроительное</a:t>
            </a:r>
            <a:r>
              <a:rPr lang="ru-RU" dirty="0"/>
              <a:t> – оборудование по переработке пластмасс, для </a:t>
            </a:r>
            <a:r>
              <a:rPr lang="ru-RU" dirty="0" err="1"/>
              <a:t>трубопрокарных</a:t>
            </a:r>
            <a:r>
              <a:rPr lang="ru-RU" dirty="0"/>
              <a:t> производств, транспортно-складских и сборочных систем, для изготовления бытовой техники, раскроя и подачи материалов, вторичной переработки отходов черных и цветных металлов, производства изделий из фарфора и фаянса; </a:t>
            </a:r>
            <a:r>
              <a:rPr lang="ru-RU" i="1" dirty="0"/>
              <a:t>кузнечное</a:t>
            </a:r>
            <a:r>
              <a:rPr lang="ru-RU" dirty="0"/>
              <a:t> – поковки и штамповки из стали; </a:t>
            </a:r>
            <a:r>
              <a:rPr lang="ru-RU" i="1" dirty="0"/>
              <a:t>сварочное</a:t>
            </a:r>
            <a:r>
              <a:rPr lang="ru-RU" dirty="0"/>
              <a:t> – сварные металлоконструкции; </a:t>
            </a:r>
            <a:r>
              <a:rPr lang="ru-RU" i="1" dirty="0"/>
              <a:t>инструментальное</a:t>
            </a:r>
            <a:r>
              <a:rPr lang="ru-RU" dirty="0"/>
              <a:t> – вспомогательный, режущий, мерительный инструмент; </a:t>
            </a:r>
            <a:r>
              <a:rPr lang="ru-RU" i="1" dirty="0"/>
              <a:t>литейное</a:t>
            </a:r>
            <a:r>
              <a:rPr lang="ru-RU" dirty="0"/>
              <a:t> – высокопрочный чугун; </a:t>
            </a:r>
            <a:r>
              <a:rPr lang="ru-RU" i="1" dirty="0"/>
              <a:t>производство компрессоров к холодильникам «Атлант»</a:t>
            </a:r>
            <a:r>
              <a:rPr lang="ru-RU" dirty="0"/>
              <a:t>; </a:t>
            </a:r>
            <a:r>
              <a:rPr lang="ru-RU" i="1" dirty="0" smtClean="0"/>
              <a:t>производство</a:t>
            </a:r>
            <a:r>
              <a:rPr lang="en-US" i="1" dirty="0" smtClean="0"/>
              <a:t> </a:t>
            </a:r>
            <a:r>
              <a:rPr lang="ru-RU" i="1" dirty="0"/>
              <a:t>товаров народного потребления</a:t>
            </a:r>
            <a:r>
              <a:rPr lang="ru-RU" dirty="0"/>
              <a:t> – деревообрабатывающие станки, электрочайники, накладные и врезные замки);</a:t>
            </a:r>
            <a:r>
              <a:rPr lang="en-US" dirty="0"/>
              <a:t> </a:t>
            </a:r>
            <a:r>
              <a:rPr lang="ru-RU" i="1" u="sng" dirty="0"/>
              <a:t>РУПП «Кобринский инструментальный завод «СИТОМО»</a:t>
            </a:r>
            <a:r>
              <a:rPr lang="ru-RU" dirty="0"/>
              <a:t> (ручной слесарно-монтажный инструмент – гаечные ключи, слесарные молотки, клещи, плоскогубцы, ножницы по металлу, зубила, отвертки и др.);</a:t>
            </a:r>
          </a:p>
          <a:p>
            <a:pPr indent="361950" algn="just">
              <a:lnSpc>
                <a:spcPct val="100000"/>
              </a:lnSpc>
              <a:spcBef>
                <a:spcPts val="0"/>
              </a:spcBef>
            </a:pPr>
            <a:r>
              <a:rPr lang="ru-RU" i="1" u="sng" spc="-20" dirty="0"/>
              <a:t>ОАО «</a:t>
            </a:r>
            <a:r>
              <a:rPr lang="ru-RU" i="1" u="sng" spc="-20" dirty="0" err="1"/>
              <a:t>Пинский</a:t>
            </a:r>
            <a:r>
              <a:rPr lang="ru-RU" i="1" u="sng" spc="-20" dirty="0"/>
              <a:t> опытно-механический завод»</a:t>
            </a:r>
            <a:r>
              <a:rPr lang="ru-RU" spc="-20" dirty="0"/>
              <a:t> (ножницы для резки металла и арматуры, механизмы трубонарезные, трубоотрезные, подогреватели водяные, насосы и электронасосы); </a:t>
            </a:r>
            <a:r>
              <a:rPr lang="ru-RU" i="1" u="sng" spc="-20" dirty="0"/>
              <a:t>Республиканское унитарное машиностроительное предприятие «</a:t>
            </a:r>
            <a:r>
              <a:rPr lang="ru-RU" i="1" u="sng" spc="-20" dirty="0" err="1"/>
              <a:t>Кузлитмаш</a:t>
            </a:r>
            <a:r>
              <a:rPr lang="ru-RU" i="1" u="sng" spc="-20" dirty="0"/>
              <a:t>» – г. Пинск</a:t>
            </a:r>
            <a:r>
              <a:rPr lang="ru-RU" spc="-20" dirty="0"/>
              <a:t> (кузнечно-прессовое (прессы листогибочные, чеканочные, листоштамповочные и обрезные, </a:t>
            </a:r>
            <a:r>
              <a:rPr lang="ru-RU" spc="-20" dirty="0" err="1"/>
              <a:t>трубогибы</a:t>
            </a:r>
            <a:r>
              <a:rPr lang="ru-RU" spc="-20" dirty="0"/>
              <a:t>, комплекты поперечно-клиновой прокатки, линии для производства стальных рифленых сеток) и литейное (автоматические формовочные линии, машины формовочные, оборудование для зачистки отливок и приготовления формовочных смесей) оборудование; сельскохозяйственная техника – плуги, культиваторы, универсальные агрегаты; </a:t>
            </a:r>
            <a:r>
              <a:rPr lang="ru-RU" spc="-20" dirty="0" err="1"/>
              <a:t>замочно</a:t>
            </a:r>
            <a:r>
              <a:rPr lang="ru-RU" spc="-20" dirty="0"/>
              <a:t>-скобяные изделия, садово-огородный инвентарь).</a:t>
            </a:r>
          </a:p>
          <a:p>
            <a:pPr indent="361950" algn="just">
              <a:lnSpc>
                <a:spcPct val="100000"/>
              </a:lnSpc>
              <a:spcBef>
                <a:spcPts val="0"/>
              </a:spcBef>
            </a:pPr>
            <a:endParaRPr lang="ru-RU" dirty="0"/>
          </a:p>
        </p:txBody>
      </p:sp>
    </p:spTree>
    <p:extLst>
      <p:ext uri="{BB962C8B-B14F-4D97-AF65-F5344CB8AC3E}">
        <p14:creationId xmlns:p14="http://schemas.microsoft.com/office/powerpoint/2010/main" val="17436853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Приложение B. ОСНОВНЫЕ ПРЕДПРИЯТИЯ ПРОМЫШЛЕННОСТИ И СТРОИТЕЛЬСТВА НА ТЕРРИТОРИИ БРЕСТСКОЙ ОБЛАСТИ</a:t>
            </a:r>
          </a:p>
        </p:txBody>
      </p:sp>
      <p:sp>
        <p:nvSpPr>
          <p:cNvPr id="3" name="Вертикальный текст 2"/>
          <p:cNvSpPr>
            <a:spLocks noGrp="1"/>
          </p:cNvSpPr>
          <p:nvPr>
            <p:ph type="body" orient="vert" idx="14"/>
          </p:nvPr>
        </p:nvSpPr>
        <p:spPr/>
        <p:txBody>
          <a:bodyPr>
            <a:noAutofit/>
          </a:bodyPr>
          <a:lstStyle/>
          <a:p>
            <a:pPr indent="361950" algn="just">
              <a:lnSpc>
                <a:spcPct val="100000"/>
              </a:lnSpc>
              <a:spcBef>
                <a:spcPts val="0"/>
              </a:spcBef>
            </a:pPr>
            <a:r>
              <a:rPr lang="ru-RU" i="1" u="dbl" dirty="0" smtClean="0"/>
              <a:t>2.4</a:t>
            </a:r>
            <a:r>
              <a:rPr lang="ru-RU" i="1" u="dbl" dirty="0"/>
              <a:t>. Машиностроение для легкой и пищевой промышленности и производство бытовых приборов</a:t>
            </a:r>
            <a:r>
              <a:rPr lang="ru-RU" i="1" dirty="0"/>
              <a:t>: </a:t>
            </a:r>
            <a:r>
              <a:rPr lang="ru-RU" i="1" u="sng" dirty="0"/>
              <a:t>РПУП «</a:t>
            </a:r>
            <a:r>
              <a:rPr lang="ru-RU" i="1" u="sng" dirty="0" err="1"/>
              <a:t>Барановичское</a:t>
            </a:r>
            <a:r>
              <a:rPr lang="ru-RU" i="1" u="sng" dirty="0"/>
              <a:t> предприятие «</a:t>
            </a:r>
            <a:r>
              <a:rPr lang="ru-RU" i="1" u="sng" dirty="0" err="1"/>
              <a:t>Торгмаш</a:t>
            </a:r>
            <a:r>
              <a:rPr lang="ru-RU" i="1" u="sng" dirty="0"/>
              <a:t>»</a:t>
            </a:r>
            <a:r>
              <a:rPr lang="ru-RU" dirty="0"/>
              <a:t> (торгово-технологическое и холодильное оборудование для торговли и общественного питания – шкафы и витрины холодильные, электрические мясорубки, машины для очистки и переработки овощей; товары народного потребления – </a:t>
            </a:r>
            <a:r>
              <a:rPr lang="ru-RU" dirty="0" err="1"/>
              <a:t>масорубки</a:t>
            </a:r>
            <a:r>
              <a:rPr lang="ru-RU" dirty="0"/>
              <a:t>, </a:t>
            </a:r>
            <a:r>
              <a:rPr lang="ru-RU" dirty="0" err="1"/>
              <a:t>электромаслобойки</a:t>
            </a:r>
            <a:r>
              <a:rPr lang="ru-RU" dirty="0"/>
              <a:t>, </a:t>
            </a:r>
            <a:r>
              <a:rPr lang="ru-RU" dirty="0" err="1"/>
              <a:t>электросепараторы</a:t>
            </a:r>
            <a:r>
              <a:rPr lang="ru-RU" dirty="0"/>
              <a:t> и др.; остановки для общественного транспорта); </a:t>
            </a:r>
            <a:r>
              <a:rPr lang="ru-RU" i="1" u="sng" dirty="0"/>
              <a:t>ОАО «Брестский машиностроительный завод»</a:t>
            </a:r>
            <a:r>
              <a:rPr lang="ru-RU" dirty="0"/>
              <a:t> (комплектующие для газовых и электрических плит, металлоконструкции для строительных сооружений, оборудование для переработки мяса и молока, весы электронные автомобильные и железнодорожные, дозаторы, емкости наливные из нержавеющей стали различного назначения); </a:t>
            </a:r>
            <a:r>
              <a:rPr lang="ru-RU" i="1" u="sng" dirty="0"/>
              <a:t>ОАО «Экран», </a:t>
            </a:r>
            <a:r>
              <a:rPr lang="ru-RU" i="1" u="sng" dirty="0" err="1"/>
              <a:t>Ивацевичский</a:t>
            </a:r>
            <a:r>
              <a:rPr lang="ru-RU" i="1" u="sng" dirty="0"/>
              <a:t> филиал предприятия</a:t>
            </a:r>
            <a:r>
              <a:rPr lang="ru-RU" dirty="0"/>
              <a:t> (фены «Гном», коллекторные двигатели малой мощности для товаров народного потребления); </a:t>
            </a:r>
            <a:r>
              <a:rPr lang="ru-RU" i="1" u="sng" dirty="0"/>
              <a:t>ЧУП «</a:t>
            </a:r>
            <a:r>
              <a:rPr lang="ru-RU" i="1" u="sng" dirty="0" err="1"/>
              <a:t>Компо</a:t>
            </a:r>
            <a:r>
              <a:rPr lang="ru-RU" i="1" u="sng" dirty="0"/>
              <a:t>» – г. Брест</a:t>
            </a:r>
            <a:r>
              <a:rPr lang="ru-RU" dirty="0"/>
              <a:t> (оборудование для мясо-молочной промышленности).</a:t>
            </a:r>
          </a:p>
          <a:p>
            <a:pPr indent="361950" algn="just">
              <a:lnSpc>
                <a:spcPct val="100000"/>
              </a:lnSpc>
              <a:spcBef>
                <a:spcPts val="0"/>
              </a:spcBef>
            </a:pPr>
            <a:r>
              <a:rPr lang="ru-RU" i="1" u="dbl" dirty="0"/>
              <a:t>2.5. Приборостроение</a:t>
            </a:r>
            <a:r>
              <a:rPr lang="ru-RU" i="1" dirty="0"/>
              <a:t>: </a:t>
            </a:r>
            <a:r>
              <a:rPr lang="ru-RU" i="1" u="sng" dirty="0"/>
              <a:t>ОАО «Брестский радиотехнический завод»</a:t>
            </a:r>
            <a:r>
              <a:rPr lang="ru-RU" dirty="0"/>
              <a:t> (персональные компьютеры, абонентские громкоговорители, устройства поездного вещания, электроплитки, электрогрелки, </a:t>
            </a:r>
            <a:r>
              <a:rPr lang="ru-RU" dirty="0" err="1"/>
              <a:t>электроматрасы</a:t>
            </a:r>
            <a:r>
              <a:rPr lang="ru-RU" dirty="0"/>
              <a:t>, </a:t>
            </a:r>
            <a:r>
              <a:rPr lang="ru-RU" dirty="0" err="1"/>
              <a:t>электроодеяла</a:t>
            </a:r>
            <a:r>
              <a:rPr lang="ru-RU" dirty="0"/>
              <a:t>); </a:t>
            </a:r>
            <a:r>
              <a:rPr lang="ru-RU" i="1" u="sng" dirty="0"/>
              <a:t>РУПП «Завод </a:t>
            </a:r>
            <a:r>
              <a:rPr lang="ru-RU" i="1" u="sng" dirty="0" err="1"/>
              <a:t>Цветотрон</a:t>
            </a:r>
            <a:r>
              <a:rPr lang="ru-RU" i="1" u="sng" dirty="0"/>
              <a:t>»</a:t>
            </a:r>
            <a:r>
              <a:rPr lang="ru-RU" dirty="0"/>
              <a:t> (печатные платы, кремниевые диоды, электронные блоки и бортовые компьютеры для комбайнов, преобразователи трехфазные для троллейбусов, микропроцессорные системы контроля массы компонентов при приготовлении кормов, бирки для мечения животных); </a:t>
            </a:r>
            <a:r>
              <a:rPr lang="ru-RU" i="1" u="sng" dirty="0"/>
              <a:t>РУПП «Камертон» – г. Пинск</a:t>
            </a:r>
            <a:r>
              <a:rPr lang="ru-RU" dirty="0"/>
              <a:t> (пластины монокристаллического кремния, часы электронные настенные, настольные и наручные; часы-термометр, шагомер-эргометр, ремни из пластмассы, процедурные столики для новорожденных «Малышка</a:t>
            </a:r>
            <a:r>
              <a:rPr lang="ru-RU" dirty="0" smtClean="0"/>
              <a:t>»).</a:t>
            </a:r>
            <a:endParaRPr lang="en-US" dirty="0" smtClean="0"/>
          </a:p>
          <a:p>
            <a:pPr indent="361950" algn="just">
              <a:lnSpc>
                <a:spcPct val="100000"/>
              </a:lnSpc>
              <a:spcBef>
                <a:spcPts val="0"/>
              </a:spcBef>
            </a:pPr>
            <a:r>
              <a:rPr lang="ru-RU" i="1" u="dbl" dirty="0"/>
              <a:t>2.6. Производство санитарно-технического и газового оборудования и изделий</a:t>
            </a:r>
            <a:r>
              <a:rPr lang="ru-RU" i="1" dirty="0"/>
              <a:t>: </a:t>
            </a:r>
            <a:r>
              <a:rPr lang="ru-RU" i="1" u="sng" dirty="0"/>
              <a:t>ОАО «</a:t>
            </a:r>
            <a:r>
              <a:rPr lang="ru-RU" i="1" u="sng" dirty="0" err="1"/>
              <a:t>Барановичский</a:t>
            </a:r>
            <a:r>
              <a:rPr lang="ru-RU" i="1" u="sng" dirty="0"/>
              <a:t> завод </a:t>
            </a:r>
            <a:r>
              <a:rPr lang="ru-RU" i="1" u="sng" dirty="0" err="1"/>
              <a:t>санэлектрозаготовок</a:t>
            </a:r>
            <a:r>
              <a:rPr lang="ru-RU" i="1" u="sng" dirty="0"/>
              <a:t>»</a:t>
            </a:r>
            <a:r>
              <a:rPr lang="ru-RU" dirty="0"/>
              <a:t> (металлические цистерны, резервуары и контейнеры; металлические конструкции, трубопроводная арматура, электрораспределительная и контрольная аппаратура); </a:t>
            </a:r>
            <a:r>
              <a:rPr lang="ru-RU" i="1" u="sng" dirty="0"/>
              <a:t>СП ОАО «</a:t>
            </a:r>
            <a:r>
              <a:rPr lang="ru-RU" i="1" u="sng" dirty="0" err="1"/>
              <a:t>Брестгазоаппарат</a:t>
            </a:r>
            <a:r>
              <a:rPr lang="ru-RU" i="1" u="sng" dirty="0"/>
              <a:t>», совместное белорусско-российское предприятие</a:t>
            </a:r>
            <a:r>
              <a:rPr lang="ru-RU" dirty="0"/>
              <a:t> (бытовые газовые, электрические и комбинированные плиты, вытяжки и воздухоочистители); </a:t>
            </a:r>
            <a:r>
              <a:rPr lang="ru-RU" i="1" u="sng" dirty="0"/>
              <a:t>ОАО «</a:t>
            </a:r>
            <a:r>
              <a:rPr lang="ru-RU" i="1" u="sng" dirty="0" err="1"/>
              <a:t>Теплоприбор</a:t>
            </a:r>
            <a:r>
              <a:rPr lang="ru-RU" i="1" u="sng" dirty="0"/>
              <a:t>» – г. Береза</a:t>
            </a:r>
            <a:r>
              <a:rPr lang="ru-RU" dirty="0"/>
              <a:t> (вентиляторы промышленные, котлы отопительные стальные водогрейные, </a:t>
            </a:r>
            <a:r>
              <a:rPr lang="ru-RU" dirty="0" err="1"/>
              <a:t>электрорадиаторы</a:t>
            </a:r>
            <a:r>
              <a:rPr lang="ru-RU" dirty="0"/>
              <a:t> маслонаполненные «</a:t>
            </a:r>
            <a:r>
              <a:rPr lang="ru-RU" dirty="0" err="1"/>
              <a:t>Ясельда</a:t>
            </a:r>
            <a:r>
              <a:rPr lang="ru-RU" dirty="0"/>
              <a:t>», каркасы кузовов троллейбусов, </a:t>
            </a:r>
            <a:r>
              <a:rPr lang="ru-RU" dirty="0" err="1"/>
              <a:t>электросирены</a:t>
            </a:r>
            <a:r>
              <a:rPr lang="ru-RU" dirty="0"/>
              <a:t>).</a:t>
            </a:r>
          </a:p>
          <a:p>
            <a:pPr indent="361950" algn="just">
              <a:lnSpc>
                <a:spcPct val="100000"/>
              </a:lnSpc>
              <a:spcBef>
                <a:spcPts val="0"/>
              </a:spcBef>
            </a:pPr>
            <a:r>
              <a:rPr lang="ru-RU" i="1" u="dbl" dirty="0"/>
              <a:t>2.7. Автомобильная промышленность</a:t>
            </a:r>
            <a:r>
              <a:rPr lang="ru-RU" i="1" dirty="0"/>
              <a:t>: </a:t>
            </a:r>
            <a:r>
              <a:rPr lang="ru-RU" i="1" u="sng" dirty="0"/>
              <a:t>РУП «</a:t>
            </a:r>
            <a:r>
              <a:rPr lang="ru-RU" i="1" u="sng" dirty="0" err="1"/>
              <a:t>Барановичский</a:t>
            </a:r>
            <a:r>
              <a:rPr lang="ru-RU" i="1" u="sng" dirty="0"/>
              <a:t> автоагрегатный завод»</a:t>
            </a:r>
            <a:r>
              <a:rPr lang="ru-RU" dirty="0"/>
              <a:t> (агрегаты, узлы и запасные части к автомобилям МАЗ, ГАЗ, ЗИЛ, КрАЗ, МАЗ-МАН, КамАЗ, </a:t>
            </a:r>
            <a:r>
              <a:rPr lang="ru-RU" dirty="0" err="1"/>
              <a:t>УралАЗ</a:t>
            </a:r>
            <a:r>
              <a:rPr lang="ru-RU" dirty="0"/>
              <a:t>, автобусам МАЗ, </a:t>
            </a:r>
            <a:r>
              <a:rPr lang="ru-RU" dirty="0" err="1"/>
              <a:t>ЛиАЗ</a:t>
            </a:r>
            <a:r>
              <a:rPr lang="ru-RU" dirty="0"/>
              <a:t>, ЛАЗ, «Икарус», ж.-д. подвижному составу, гидравлические домкраты, товары народного потребления); </a:t>
            </a:r>
            <a:r>
              <a:rPr lang="ru-RU" i="1" u="sng" dirty="0"/>
              <a:t>ОАО «</a:t>
            </a:r>
            <a:r>
              <a:rPr lang="ru-RU" i="1" u="sng" dirty="0" err="1"/>
              <a:t>Барановичский</a:t>
            </a:r>
            <a:r>
              <a:rPr lang="ru-RU" i="1" u="sng" dirty="0"/>
              <a:t> завод запасных частей «АВТАКО»</a:t>
            </a:r>
            <a:r>
              <a:rPr lang="ru-RU" dirty="0"/>
              <a:t> (</a:t>
            </a:r>
            <a:r>
              <a:rPr lang="ru-RU" dirty="0" err="1"/>
              <a:t>электросигнальное</a:t>
            </a:r>
            <a:r>
              <a:rPr lang="ru-RU" dirty="0"/>
              <a:t> оборудование – светофоры пешеходные и дорожные; детали и принадлежности для автобусов, троллейбусов и их двигателей);</a:t>
            </a:r>
            <a:r>
              <a:rPr lang="ru-RU" i="1" u="sng" dirty="0"/>
              <a:t> ОАО «</a:t>
            </a:r>
            <a:r>
              <a:rPr lang="ru-RU" i="1" u="sng" dirty="0" err="1"/>
              <a:t>Гидромаш</a:t>
            </a:r>
            <a:r>
              <a:rPr lang="ru-RU" i="1" u="sng" dirty="0"/>
              <a:t>»</a:t>
            </a:r>
            <a:r>
              <a:rPr lang="ru-RU" dirty="0"/>
              <a:t> </a:t>
            </a:r>
            <a:r>
              <a:rPr lang="ru-RU" i="1" u="sng" dirty="0"/>
              <a:t>– г. </a:t>
            </a:r>
            <a:r>
              <a:rPr lang="ru-RU" i="1" u="sng" dirty="0" err="1"/>
              <a:t>Кобрин</a:t>
            </a:r>
            <a:r>
              <a:rPr lang="ru-RU" i="1" u="sng" dirty="0"/>
              <a:t> </a:t>
            </a:r>
            <a:r>
              <a:rPr lang="ru-RU" dirty="0"/>
              <a:t>(гидроцилиндры для автомобилей, тракторов, сельскохозяйственных и грузоподъемных машин; седельные устройства, чугунное литье, товары народного потребления); </a:t>
            </a:r>
            <a:r>
              <a:rPr lang="ru-RU" i="1" u="sng" dirty="0"/>
              <a:t>ОАО «</a:t>
            </a:r>
            <a:r>
              <a:rPr lang="ru-RU" i="1" u="sng" dirty="0" err="1"/>
              <a:t>Пинский</a:t>
            </a:r>
            <a:r>
              <a:rPr lang="ru-RU" i="1" u="sng" dirty="0"/>
              <a:t> завод средств малой механизации</a:t>
            </a:r>
            <a:r>
              <a:rPr lang="ru-RU" i="1" u="sng" dirty="0" smtClean="0"/>
              <a:t>»</a:t>
            </a:r>
            <a:endParaRPr lang="ru-RU" dirty="0" smtClean="0"/>
          </a:p>
          <a:p>
            <a:pPr algn="just"/>
            <a:endParaRPr lang="ru-RU" dirty="0"/>
          </a:p>
        </p:txBody>
      </p:sp>
    </p:spTree>
    <p:extLst>
      <p:ext uri="{BB962C8B-B14F-4D97-AF65-F5344CB8AC3E}">
        <p14:creationId xmlns:p14="http://schemas.microsoft.com/office/powerpoint/2010/main" val="11600420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Приложение B. ОСНОВНЫЕ ПРЕДПРИЯТИЯ ПРОМЫШЛЕННОСТИ И СТРОИТЕЛЬСТВА НА ТЕРРИТОРИИ БРЕСТСКОЙ ОБЛАСТИ</a:t>
            </a:r>
          </a:p>
        </p:txBody>
      </p:sp>
      <p:sp>
        <p:nvSpPr>
          <p:cNvPr id="3" name="Вертикальный текст 2"/>
          <p:cNvSpPr>
            <a:spLocks noGrp="1"/>
          </p:cNvSpPr>
          <p:nvPr>
            <p:ph type="body" orient="vert" idx="14"/>
          </p:nvPr>
        </p:nvSpPr>
        <p:spPr/>
        <p:txBody>
          <a:bodyPr>
            <a:noAutofit/>
          </a:bodyPr>
          <a:lstStyle/>
          <a:p>
            <a:pPr algn="just">
              <a:lnSpc>
                <a:spcPct val="100000"/>
              </a:lnSpc>
              <a:spcBef>
                <a:spcPts val="0"/>
              </a:spcBef>
            </a:pPr>
            <a:r>
              <a:rPr lang="ru-RU" dirty="0"/>
              <a:t>(автогидроподъемники на автомобильных шасси, самоходные подъемники на гусеничном ходу, прицепные подъемники, экскаваторы-погрузчики, экскаваторы-бульдозеры, дренажно-промывочные машины, прицепные специальные вышки).</a:t>
            </a:r>
          </a:p>
          <a:p>
            <a:pPr indent="361950" algn="just">
              <a:lnSpc>
                <a:spcPct val="100000"/>
              </a:lnSpc>
              <a:spcBef>
                <a:spcPts val="0"/>
              </a:spcBef>
            </a:pPr>
            <a:r>
              <a:rPr lang="ru-RU" i="1" u="dbl" dirty="0" smtClean="0"/>
              <a:t>2.8</a:t>
            </a:r>
            <a:r>
              <a:rPr lang="ru-RU" i="1" u="dbl" dirty="0"/>
              <a:t>. Дорожно-строительное и коммунальное машиностроение</a:t>
            </a:r>
            <a:r>
              <a:rPr lang="ru-RU" i="1" dirty="0"/>
              <a:t>: </a:t>
            </a:r>
            <a:r>
              <a:rPr lang="ru-RU" i="1" u="sng" dirty="0"/>
              <a:t>ЗАО «</a:t>
            </a:r>
            <a:r>
              <a:rPr lang="ru-RU" i="1" u="sng" dirty="0" err="1"/>
              <a:t>Амкодор</a:t>
            </a:r>
            <a:r>
              <a:rPr lang="ru-RU" i="1" u="sng" dirty="0"/>
              <a:t>-Пинск» – г. Пинск</a:t>
            </a:r>
            <a:r>
              <a:rPr lang="ru-RU" i="1" dirty="0"/>
              <a:t> </a:t>
            </a:r>
            <a:r>
              <a:rPr lang="ru-RU" dirty="0"/>
              <a:t>(экскаваторы, погрузчики, бульдозеры, асфальтовые и грунтовые катки, фрезерные машины для ремонта асфальтовых покрытий, снегоуборочная техника для аэродромов и дорог, техника для торфодобывающей промышленности); </a:t>
            </a:r>
            <a:r>
              <a:rPr lang="ru-RU" i="1" u="sng" dirty="0"/>
              <a:t>УП «Строительная техника и материалы» – г. Брест, СЭЗ</a:t>
            </a:r>
            <a:r>
              <a:rPr lang="ru-RU" dirty="0"/>
              <a:t> (дорожные механизмы и спецтехника, установки для приготовления холодных асфальтных смесей, разметочные материалы – дорожные эмали, термопластик и др.; асфальтобетон).</a:t>
            </a:r>
          </a:p>
          <a:p>
            <a:pPr indent="361950" algn="just">
              <a:lnSpc>
                <a:spcPct val="100000"/>
              </a:lnSpc>
              <a:spcBef>
                <a:spcPts val="0"/>
              </a:spcBef>
            </a:pPr>
            <a:r>
              <a:rPr lang="ru-RU" i="1" u="dbl" dirty="0"/>
              <a:t>2.9. Ремонт машин и оборудования, промышленность металлических конструкций и изделий</a:t>
            </a:r>
            <a:r>
              <a:rPr lang="ru-RU" i="1" dirty="0"/>
              <a:t>: </a:t>
            </a:r>
            <a:r>
              <a:rPr lang="ru-RU" i="1" u="sng" dirty="0"/>
              <a:t>ОАО «</a:t>
            </a:r>
            <a:r>
              <a:rPr lang="ru-RU" i="1" u="sng" dirty="0" err="1"/>
              <a:t>Барановичский</a:t>
            </a:r>
            <a:r>
              <a:rPr lang="ru-RU" i="1" u="sng" dirty="0"/>
              <a:t> «558 авиационный ремонтный завод»</a:t>
            </a:r>
            <a:r>
              <a:rPr lang="ru-RU" dirty="0"/>
              <a:t> (ремонт и модернизация истребителей Су-27, МиГ-29, штурмовиков Су-25, истребителей бомбардировщиков семейства Су-17 и вертолетов Ми-8МТ, Ми-24, самолетов гражданского назначения Ан-2); </a:t>
            </a:r>
            <a:r>
              <a:rPr lang="ru-RU" i="1" u="sng" dirty="0"/>
              <a:t>РУПП «БЕРЕЗАТАРА»</a:t>
            </a:r>
            <a:r>
              <a:rPr lang="ru-RU" dirty="0"/>
              <a:t> (крышка металлическая, жесть лакированная и литографированная); </a:t>
            </a:r>
            <a:r>
              <a:rPr lang="ru-RU" i="1" u="sng" dirty="0"/>
              <a:t>ОАО «Березовский мотороремонтный завод»</a:t>
            </a:r>
            <a:r>
              <a:rPr lang="ru-RU" dirty="0"/>
              <a:t> (ремонт тракторно-комбайновых двигателей, производство метизных изделий, производство комплектующих деталей для ПО «</a:t>
            </a:r>
            <a:r>
              <a:rPr lang="ru-RU" dirty="0" smtClean="0"/>
              <a:t>Минский</a:t>
            </a:r>
            <a:r>
              <a:rPr lang="en-US" dirty="0" smtClean="0"/>
              <a:t> </a:t>
            </a:r>
            <a:r>
              <a:rPr lang="ru-RU" dirty="0"/>
              <a:t>тракторный завод»); </a:t>
            </a:r>
            <a:r>
              <a:rPr lang="ru-RU" i="1" u="sng" dirty="0"/>
              <a:t>ОАО «Грушевский ремонтно-механический завод» – д. Грушево, Кобринский район</a:t>
            </a:r>
            <a:r>
              <a:rPr lang="ru-RU" dirty="0"/>
              <a:t> (затворы шлюзовые, подъемники шлюзовые и электропривод к ним, запасные части к экскаваторам, ворота гаражные металлические); </a:t>
            </a:r>
            <a:r>
              <a:rPr lang="ru-RU" i="1" u="sng" dirty="0"/>
              <a:t>УП «</a:t>
            </a:r>
            <a:r>
              <a:rPr lang="ru-RU" i="1" u="sng" dirty="0" err="1"/>
              <a:t>Лунинецкий</a:t>
            </a:r>
            <a:r>
              <a:rPr lang="ru-RU" i="1" u="sng" dirty="0"/>
              <a:t> ремонтно-механический завод»</a:t>
            </a:r>
            <a:r>
              <a:rPr lang="ru-RU" dirty="0"/>
              <a:t> (выпуск сельскохозяйственных и строительных машин (бороны, подъемники строительные грузовые, насосы для подъема воды, фильтры для фильтрации грунтовых вод), капитальный ремонт узлов и агрегатов (</a:t>
            </a:r>
            <a:r>
              <a:rPr lang="ru-RU" dirty="0" err="1"/>
              <a:t>гидрораспределителей</a:t>
            </a:r>
            <a:r>
              <a:rPr lang="ru-RU" dirty="0"/>
              <a:t> и гидроцилиндров экскаваторов и дорожно-строительных машин, шлифовка коленчатых валов), изготовление запасных частей и металлоконструкций); </a:t>
            </a:r>
            <a:r>
              <a:rPr lang="ru-RU" i="1" u="sng" dirty="0"/>
              <a:t>ЗАО «</a:t>
            </a:r>
            <a:r>
              <a:rPr lang="ru-RU" i="1" u="sng" dirty="0" err="1"/>
              <a:t>Ляховичский</a:t>
            </a:r>
            <a:r>
              <a:rPr lang="ru-RU" i="1" u="sng" dirty="0"/>
              <a:t> завод «Металлопластмасс»</a:t>
            </a:r>
            <a:r>
              <a:rPr lang="ru-RU" dirty="0"/>
              <a:t> (тароупаковочные изделия из металла и пластмассы – крышки металлические и полиэтиленовые, пробки полиэтиленовые); </a:t>
            </a:r>
            <a:r>
              <a:rPr lang="ru-RU" i="1" u="sng" dirty="0"/>
              <a:t>РУП «</a:t>
            </a:r>
            <a:r>
              <a:rPr lang="ru-RU" i="1" u="sng" dirty="0" err="1"/>
              <a:t>Пинский</a:t>
            </a:r>
            <a:r>
              <a:rPr lang="ru-RU" i="1" u="sng" dirty="0"/>
              <a:t> ордена «Знак почета» судостроительно-судоремонтный завод»</a:t>
            </a:r>
            <a:r>
              <a:rPr lang="ru-RU" dirty="0"/>
              <a:t> (пассажирские теплоходы, водонапорные башни, прожекторные мачты; паромные переправы, наплавные мосты, </a:t>
            </a:r>
            <a:r>
              <a:rPr lang="ru-RU" dirty="0" err="1"/>
              <a:t>пантоны</a:t>
            </a:r>
            <a:r>
              <a:rPr lang="ru-RU" dirty="0"/>
              <a:t> для гребных каналов – изготовление и ремонт,); </a:t>
            </a:r>
            <a:r>
              <a:rPr lang="ru-RU" i="1" u="sng" dirty="0"/>
              <a:t>ЗАО «ФРЕГАТ» – г. Пинск</a:t>
            </a:r>
            <a:r>
              <a:rPr lang="ru-RU" dirty="0"/>
              <a:t> (металлические мебельные каркасы</a:t>
            </a:r>
            <a:r>
              <a:rPr lang="ru-RU" dirty="0" smtClean="0"/>
              <a:t>).</a:t>
            </a:r>
            <a:endParaRPr lang="en-US" dirty="0" smtClean="0"/>
          </a:p>
          <a:p>
            <a:pPr algn="ctr">
              <a:lnSpc>
                <a:spcPct val="100000"/>
              </a:lnSpc>
              <a:spcBef>
                <a:spcPts val="600"/>
              </a:spcBef>
            </a:pPr>
            <a:r>
              <a:rPr lang="ru-RU" b="1" u="sng" dirty="0"/>
              <a:t>3. Лесная,</a:t>
            </a:r>
            <a:r>
              <a:rPr lang="en-US" b="1" u="sng" dirty="0"/>
              <a:t> </a:t>
            </a:r>
            <a:r>
              <a:rPr lang="ru-RU" b="1" u="sng" dirty="0"/>
              <a:t>деревообрабатывающая</a:t>
            </a:r>
            <a:r>
              <a:rPr lang="en-US" b="1" u="sng" dirty="0"/>
              <a:t> </a:t>
            </a:r>
            <a:r>
              <a:rPr lang="ru-RU" b="1" u="sng" dirty="0"/>
              <a:t>и целлюлозно-бумажная промышленность</a:t>
            </a:r>
            <a:endParaRPr lang="ru-RU" dirty="0"/>
          </a:p>
          <a:p>
            <a:pPr indent="361950" algn="just">
              <a:lnSpc>
                <a:spcPct val="100000"/>
              </a:lnSpc>
              <a:spcBef>
                <a:spcPts val="0"/>
              </a:spcBef>
            </a:pPr>
            <a:r>
              <a:rPr lang="ru-RU" i="1" u="dbl" dirty="0"/>
              <a:t>3.1. Мебельная промышленность</a:t>
            </a:r>
            <a:r>
              <a:rPr lang="ru-RU" i="1" dirty="0"/>
              <a:t>: </a:t>
            </a:r>
            <a:r>
              <a:rPr lang="ru-RU" i="1" u="sng" dirty="0"/>
              <a:t>ЗАО «Холдинговая компания «</a:t>
            </a:r>
            <a:r>
              <a:rPr lang="ru-RU" i="1" u="sng" dirty="0" err="1"/>
              <a:t>Пинскдрев</a:t>
            </a:r>
            <a:r>
              <a:rPr lang="ru-RU" i="1" u="sng" dirty="0"/>
              <a:t>»</a:t>
            </a:r>
            <a:r>
              <a:rPr lang="ru-RU" dirty="0"/>
              <a:t> (мягкая мебель, корпусная мебель, наборы мебели для гостиных, спален, прихожих, кухонь, детских комнат; мебель для общественных помещений, фанера, гнутоклееные делали, спички, ДСП, строительный и мебельный </a:t>
            </a:r>
            <a:r>
              <a:rPr lang="ru-RU" dirty="0" err="1"/>
              <a:t>погонаж</a:t>
            </a:r>
            <a:r>
              <a:rPr lang="ru-RU" dirty="0"/>
              <a:t>, строганый шпон, пиломатериалы, топливные гранулы); </a:t>
            </a:r>
            <a:r>
              <a:rPr lang="ru-RU" i="1" u="sng" dirty="0"/>
              <a:t>ЧУПП «Брестская мебельная фабрика»</a:t>
            </a:r>
            <a:r>
              <a:rPr lang="ru-RU" dirty="0"/>
              <a:t> (наборы мебели для спален, прихожих, корпусная мебель, шкафы для одежды и белья, столы, стулья и др.);</a:t>
            </a:r>
          </a:p>
          <a:p>
            <a:pPr indent="361950" algn="just">
              <a:lnSpc>
                <a:spcPct val="100000"/>
              </a:lnSpc>
              <a:spcBef>
                <a:spcPts val="0"/>
              </a:spcBef>
            </a:pPr>
            <a:endParaRPr lang="ru-RU" dirty="0"/>
          </a:p>
        </p:txBody>
      </p:sp>
    </p:spTree>
    <p:extLst>
      <p:ext uri="{BB962C8B-B14F-4D97-AF65-F5344CB8AC3E}">
        <p14:creationId xmlns:p14="http://schemas.microsoft.com/office/powerpoint/2010/main" val="15909182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Приложение B. ОСНОВНЫЕ ПРЕДПРИЯТИЯ ПРОМЫШЛЕННОСТИ И СТРОИТЕЛЬСТВА НА ТЕРРИТОРИИ БРЕСТСКОЙ ОБЛАСТИ</a:t>
            </a:r>
          </a:p>
        </p:txBody>
      </p:sp>
      <p:sp>
        <p:nvSpPr>
          <p:cNvPr id="3" name="Вертикальный текст 2"/>
          <p:cNvSpPr>
            <a:spLocks noGrp="1"/>
          </p:cNvSpPr>
          <p:nvPr>
            <p:ph type="body" orient="vert" idx="14"/>
          </p:nvPr>
        </p:nvSpPr>
        <p:spPr/>
        <p:txBody>
          <a:bodyPr>
            <a:noAutofit/>
          </a:bodyPr>
          <a:lstStyle/>
          <a:p>
            <a:pPr algn="just">
              <a:lnSpc>
                <a:spcPct val="100000"/>
              </a:lnSpc>
              <a:spcBef>
                <a:spcPts val="0"/>
              </a:spcBef>
            </a:pPr>
            <a:r>
              <a:rPr lang="ru-RU" i="1" u="sng" dirty="0" smtClean="0"/>
              <a:t>ЗАО «</a:t>
            </a:r>
            <a:r>
              <a:rPr lang="ru-RU" i="1" u="sng" dirty="0" err="1" smtClean="0"/>
              <a:t>Инволюкс</a:t>
            </a:r>
            <a:r>
              <a:rPr lang="ru-RU" i="1" u="sng" dirty="0" smtClean="0"/>
              <a:t>» – г. Брест, СЭЗ</a:t>
            </a:r>
            <a:r>
              <a:rPr lang="ru-RU" dirty="0" smtClean="0"/>
              <a:t> (мебель для офисов, квартир и гостиниц); </a:t>
            </a:r>
            <a:r>
              <a:rPr lang="ru-RU" i="1" u="sng" dirty="0" smtClean="0"/>
              <a:t>ОАО «</a:t>
            </a:r>
            <a:r>
              <a:rPr lang="ru-RU" i="1" u="sng" dirty="0" err="1" smtClean="0"/>
              <a:t>Коссовское</a:t>
            </a:r>
            <a:r>
              <a:rPr lang="ru-RU" i="1" u="sng" dirty="0" smtClean="0"/>
              <a:t> мебельное производственное объединение» – г. Косово</a:t>
            </a:r>
            <a:r>
              <a:rPr lang="ru-RU" dirty="0" smtClean="0"/>
              <a:t> (кровати, шкафы, столы для компьютера, тумбы, наборы мебели для спальни, общей и детской комнат; матрацы); </a:t>
            </a:r>
            <a:r>
              <a:rPr lang="ru-RU" i="1" u="sng" dirty="0" smtClean="0"/>
              <a:t>ЧУП «</a:t>
            </a:r>
            <a:r>
              <a:rPr lang="ru-RU" i="1" u="sng" dirty="0" err="1" smtClean="0"/>
              <a:t>Ружанская</a:t>
            </a:r>
            <a:r>
              <a:rPr lang="ru-RU" i="1" u="sng" dirty="0" smtClean="0"/>
              <a:t> мебельная фабрика», 4 цеха: </a:t>
            </a:r>
            <a:r>
              <a:rPr lang="ru-RU" i="1" u="sng" dirty="0" err="1" smtClean="0"/>
              <a:t>Ружанский</a:t>
            </a:r>
            <a:r>
              <a:rPr lang="ru-RU" i="1" u="sng" dirty="0" smtClean="0"/>
              <a:t>, Шерешевский, </a:t>
            </a:r>
            <a:r>
              <a:rPr lang="ru-RU" i="1" u="sng" dirty="0" err="1" smtClean="0"/>
              <a:t>Барановичский</a:t>
            </a:r>
            <a:r>
              <a:rPr lang="ru-RU" i="1" u="sng" dirty="0" smtClean="0"/>
              <a:t>, </a:t>
            </a:r>
            <a:r>
              <a:rPr lang="ru-RU" i="1" u="sng" dirty="0" err="1" smtClean="0"/>
              <a:t>Леснянский</a:t>
            </a:r>
            <a:r>
              <a:rPr lang="ru-RU" dirty="0" smtClean="0"/>
              <a:t> (наборы мебели для спальни, кухни, гостиной, прихожей; детская и подростковая, офисная, корпусная и мягкая мебель; мебельные фасады); </a:t>
            </a:r>
            <a:r>
              <a:rPr lang="ru-RU" i="1" u="sng" dirty="0" smtClean="0"/>
              <a:t>ООО «Стройдеталь» – г. Пинск</a:t>
            </a:r>
            <a:r>
              <a:rPr lang="ru-RU" dirty="0" smtClean="0"/>
              <a:t> (обеденные и журнальные столы, табуреты, угловые скамьи, мебельные заготовки, детали лестницы);</a:t>
            </a:r>
            <a:r>
              <a:rPr lang="ru-RU" i="1" u="sng" dirty="0" smtClean="0"/>
              <a:t> ООО «Черный Красный Белый» – г. Брест, СЭЗ</a:t>
            </a:r>
            <a:r>
              <a:rPr lang="ru-RU" dirty="0" smtClean="0"/>
              <a:t> (комплекты корпусной мебели из древесностружечных плит и древесностружечной фанеры; стулья и столы из массива древесины, мягкая мебель).</a:t>
            </a:r>
          </a:p>
          <a:p>
            <a:pPr indent="361950" algn="just">
              <a:lnSpc>
                <a:spcPct val="100000"/>
              </a:lnSpc>
              <a:spcBef>
                <a:spcPts val="0"/>
              </a:spcBef>
            </a:pPr>
            <a:r>
              <a:rPr lang="ru-RU" i="1" u="dbl" dirty="0" smtClean="0"/>
              <a:t>3.2</a:t>
            </a:r>
            <a:r>
              <a:rPr lang="ru-RU" i="1" u="dbl" dirty="0"/>
              <a:t>. Производство строительных деталей из древесины и плит на древесной основе</a:t>
            </a:r>
            <a:r>
              <a:rPr lang="ru-RU" i="1" dirty="0"/>
              <a:t>: </a:t>
            </a:r>
            <a:r>
              <a:rPr lang="ru-RU" i="1" u="sng" dirty="0"/>
              <a:t>ООО «Вариант»</a:t>
            </a:r>
            <a:r>
              <a:rPr lang="ru-RU" dirty="0"/>
              <a:t> – г. Береза (оконные и дверные блоки, </a:t>
            </a:r>
            <a:r>
              <a:rPr lang="ru-RU" dirty="0" err="1"/>
              <a:t>погонажные</a:t>
            </a:r>
            <a:r>
              <a:rPr lang="ru-RU" dirty="0"/>
              <a:t> изделия, клееный стеновой брус и конструкции из него, деятельность по заготовке и переработке древесины, ведению охотничьего хозяйства, охоте и разведению дичи и др.); </a:t>
            </a:r>
            <a:r>
              <a:rPr lang="ru-RU" i="1" u="sng" dirty="0"/>
              <a:t>ОАО «</a:t>
            </a:r>
            <a:r>
              <a:rPr lang="ru-RU" i="1" u="sng" dirty="0" err="1"/>
              <a:t>Ивацевичдрев</a:t>
            </a:r>
            <a:r>
              <a:rPr lang="ru-RU" i="1" u="sng" dirty="0"/>
              <a:t>» – г. Ивацевичи</a:t>
            </a:r>
            <a:r>
              <a:rPr lang="ru-RU" dirty="0"/>
              <a:t> (пиломатериалы, древесностружечные и ламинированные плиты, синтетические смолы, щитовые заготовки из массивов клееной древесины); </a:t>
            </a:r>
            <a:r>
              <a:rPr lang="ru-RU" i="1" u="sng" dirty="0"/>
              <a:t>ОАО «</a:t>
            </a:r>
            <a:r>
              <a:rPr lang="ru-RU" i="1" u="sng" dirty="0" err="1"/>
              <a:t>Кобрин</a:t>
            </a:r>
            <a:r>
              <a:rPr lang="ru-RU" i="1" u="sng" dirty="0"/>
              <a:t>-Дизайн» – г. </a:t>
            </a:r>
            <a:r>
              <a:rPr lang="ru-RU" i="1" u="sng" dirty="0" err="1"/>
              <a:t>Кобрин</a:t>
            </a:r>
            <a:r>
              <a:rPr lang="ru-RU" dirty="0"/>
              <a:t> (окна и балконные двери из клееного бруса и ПВХ, двери деревянные и из ПВХ); </a:t>
            </a:r>
            <a:r>
              <a:rPr lang="ru-RU" i="1" u="sng" dirty="0"/>
              <a:t>ОАО «</a:t>
            </a:r>
            <a:r>
              <a:rPr lang="ru-RU" i="1" u="sng" dirty="0" err="1"/>
              <a:t>Кобриндрев</a:t>
            </a:r>
            <a:r>
              <a:rPr lang="ru-RU" i="1" u="sng" dirty="0"/>
              <a:t>» – г. </a:t>
            </a:r>
            <a:r>
              <a:rPr lang="ru-RU" i="1" u="sng" dirty="0" err="1"/>
              <a:t>Кобрин</a:t>
            </a:r>
            <a:r>
              <a:rPr lang="ru-RU" dirty="0"/>
              <a:t> (оконные и дверные блоки, профильные детали (плинтус, наличник) из древесины хвойных пород); </a:t>
            </a:r>
            <a:r>
              <a:rPr lang="ru-RU" i="1" u="sng" dirty="0"/>
              <a:t>ОАО «</a:t>
            </a:r>
            <a:r>
              <a:rPr lang="ru-RU" i="1" u="sng" dirty="0" err="1"/>
              <a:t>Полесьеагрокомплект</a:t>
            </a:r>
            <a:r>
              <a:rPr lang="ru-RU" i="1" u="sng" dirty="0"/>
              <a:t>» – г. Пинск</a:t>
            </a:r>
            <a:r>
              <a:rPr lang="ru-RU" dirty="0"/>
              <a:t> (оконные блоки и балконные двери из дерева и ПВХ, доска для пола и другие </a:t>
            </a:r>
            <a:r>
              <a:rPr lang="ru-RU" dirty="0" err="1"/>
              <a:t>погонажные</a:t>
            </a:r>
            <a:r>
              <a:rPr lang="ru-RU" dirty="0"/>
              <a:t> изделия); </a:t>
            </a:r>
            <a:r>
              <a:rPr lang="ru-RU" i="1" u="sng" dirty="0"/>
              <a:t>УПП «Промышленный альянс» – г. </a:t>
            </a:r>
            <a:r>
              <a:rPr lang="ru-RU" i="1" u="sng" dirty="0" err="1"/>
              <a:t>Кобрин</a:t>
            </a:r>
            <a:r>
              <a:rPr lang="ru-RU" i="1" u="sng" dirty="0"/>
              <a:t>, иностранное предприятие, Великобритания</a:t>
            </a:r>
            <a:r>
              <a:rPr lang="ru-RU" dirty="0"/>
              <a:t> (дверные блоки из массива хвойных пород, оконные блоки из соснового клееного бруса, кованные изделия); </a:t>
            </a:r>
            <a:r>
              <a:rPr lang="ru-RU" i="1" u="sng" dirty="0"/>
              <a:t>ОАО «</a:t>
            </a:r>
            <a:r>
              <a:rPr lang="ru-RU" i="1" u="sng" dirty="0" err="1"/>
              <a:t>Телеханский</a:t>
            </a:r>
            <a:r>
              <a:rPr lang="ru-RU" i="1" u="sng" dirty="0"/>
              <a:t> завод столярных изделий» – </a:t>
            </a:r>
            <a:r>
              <a:rPr lang="ru-RU" i="1" u="sng" dirty="0" err="1"/>
              <a:t>г.п</a:t>
            </a:r>
            <a:r>
              <a:rPr lang="ru-RU" i="1" u="sng" dirty="0"/>
              <a:t>. </a:t>
            </a:r>
            <a:r>
              <a:rPr lang="ru-RU" i="1" u="sng" dirty="0" err="1"/>
              <a:t>Телеханы</a:t>
            </a:r>
            <a:r>
              <a:rPr lang="ru-RU" i="1" u="sng" dirty="0"/>
              <a:t>, </a:t>
            </a:r>
            <a:r>
              <a:rPr lang="ru-RU" i="1" u="sng" dirty="0" err="1"/>
              <a:t>Ивацевичский</a:t>
            </a:r>
            <a:r>
              <a:rPr lang="ru-RU" i="1" u="sng" dirty="0"/>
              <a:t> район</a:t>
            </a:r>
            <a:r>
              <a:rPr lang="ru-RU" dirty="0"/>
              <a:t> (деревянные </a:t>
            </a:r>
            <a:r>
              <a:rPr lang="ru-RU" dirty="0" err="1"/>
              <a:t>евроокна</a:t>
            </a:r>
            <a:r>
              <a:rPr lang="ru-RU" dirty="0"/>
              <a:t>, двери из натуральной древесины, </a:t>
            </a:r>
            <a:r>
              <a:rPr lang="ru-RU" dirty="0" err="1"/>
              <a:t>погонажные</a:t>
            </a:r>
            <a:r>
              <a:rPr lang="ru-RU" dirty="0"/>
              <a:t> изделия).</a:t>
            </a:r>
          </a:p>
          <a:p>
            <a:pPr indent="361950" algn="just">
              <a:lnSpc>
                <a:spcPct val="100000"/>
              </a:lnSpc>
              <a:spcBef>
                <a:spcPts val="0"/>
              </a:spcBef>
            </a:pPr>
            <a:r>
              <a:rPr lang="ru-RU" i="1" u="dbl" dirty="0"/>
              <a:t>3.3. Лесозаготовительная и лесопильная промышленность: </a:t>
            </a:r>
            <a:r>
              <a:rPr lang="ru-RU" i="1" u="sng" dirty="0"/>
              <a:t>ЗАО «</a:t>
            </a:r>
            <a:r>
              <a:rPr lang="ru-RU" i="1" u="sng" dirty="0" err="1"/>
              <a:t>Белчехстав</a:t>
            </a:r>
            <a:r>
              <a:rPr lang="ru-RU" i="1" u="sng" dirty="0"/>
              <a:t>»</a:t>
            </a:r>
            <a:r>
              <a:rPr lang="ru-RU" u="sng" dirty="0"/>
              <a:t> – р. п. Речица</a:t>
            </a:r>
            <a:r>
              <a:rPr lang="ru-RU" dirty="0"/>
              <a:t> (обрезные и необрезные пиломатериалы, доска пола, обшивка, наличник, плинтус);</a:t>
            </a:r>
            <a:r>
              <a:rPr lang="ru-RU" i="1" u="sng" dirty="0"/>
              <a:t> ОАО «</a:t>
            </a:r>
            <a:r>
              <a:rPr lang="ru-RU" i="1" u="sng" dirty="0" err="1"/>
              <a:t>Лунинецлес</a:t>
            </a:r>
            <a:r>
              <a:rPr lang="ru-RU" i="1" u="sng" dirty="0"/>
              <a:t>»</a:t>
            </a:r>
            <a:r>
              <a:rPr lang="ru-RU" dirty="0"/>
              <a:t> (лесозаготовка, пиломатериалы, изделия деревообработки</a:t>
            </a:r>
            <a:r>
              <a:rPr lang="ru-RU" dirty="0" smtClean="0"/>
              <a:t>).</a:t>
            </a:r>
            <a:endParaRPr lang="en-US" dirty="0" smtClean="0"/>
          </a:p>
          <a:p>
            <a:pPr algn="ctr">
              <a:lnSpc>
                <a:spcPct val="100000"/>
              </a:lnSpc>
              <a:spcBef>
                <a:spcPts val="600"/>
              </a:spcBef>
            </a:pPr>
            <a:r>
              <a:rPr lang="ru-RU" b="1" u="sng" dirty="0"/>
              <a:t>4. Электроэнергетика</a:t>
            </a:r>
            <a:endParaRPr lang="ru-RU" dirty="0"/>
          </a:p>
          <a:p>
            <a:pPr indent="361950" algn="just">
              <a:lnSpc>
                <a:spcPct val="100000"/>
              </a:lnSpc>
              <a:spcBef>
                <a:spcPts val="0"/>
              </a:spcBef>
            </a:pPr>
            <a:r>
              <a:rPr lang="ru-RU" i="1" u="sng" dirty="0"/>
              <a:t>РУП «</a:t>
            </a:r>
            <a:r>
              <a:rPr lang="ru-RU" i="1" u="sng" dirty="0" err="1"/>
              <a:t>Брестэнерго</a:t>
            </a:r>
            <a:r>
              <a:rPr lang="ru-RU" i="1" u="sng" dirty="0"/>
              <a:t>»</a:t>
            </a:r>
            <a:r>
              <a:rPr lang="ru-RU" dirty="0"/>
              <a:t> (производство, передача, распределение и реализация электрической и тепловой энергии; в его составе 7 электростанций – Березовская ГРЭС (установленная мощность 1108 МВт), </a:t>
            </a:r>
            <a:r>
              <a:rPr lang="ru-RU" dirty="0" err="1"/>
              <a:t>Пинская</a:t>
            </a:r>
            <a:r>
              <a:rPr lang="ru-RU" dirty="0"/>
              <a:t> ТЭЦ (18 МВт), Брестская ТЭЦ (16,9 МВт), </a:t>
            </a:r>
            <a:r>
              <a:rPr lang="ru-RU" dirty="0" err="1"/>
              <a:t>Барановичская</a:t>
            </a:r>
            <a:r>
              <a:rPr lang="ru-RU" dirty="0"/>
              <a:t> ТЭЦ (12 МВт), </a:t>
            </a:r>
            <a:r>
              <a:rPr lang="ru-RU" dirty="0" err="1"/>
              <a:t>Пружанская</a:t>
            </a:r>
            <a:r>
              <a:rPr lang="ru-RU" dirty="0"/>
              <a:t> Мини-ТЭЦ (3,7 МВт), Западная Мини-ТЭЦ в г. Пинск (3 МВт), Мини-ГЭС «</a:t>
            </a:r>
            <a:r>
              <a:rPr lang="ru-RU" dirty="0" err="1"/>
              <a:t>Дубой</a:t>
            </a:r>
            <a:r>
              <a:rPr lang="ru-RU" dirty="0"/>
              <a:t>» (330 кВт) в Пинском районе, 4 крупных котельных (три в г. Брест, одна в г. Барановичи и одна в г. Лунинец); обеспечение потребителей Брестской области электрической энергией, осуществление централизованного теплоснабжения около полумиллиона </a:t>
            </a:r>
            <a:r>
              <a:rPr lang="ru-RU" dirty="0" err="1"/>
              <a:t>житилей</a:t>
            </a:r>
            <a:r>
              <a:rPr lang="ru-RU" dirty="0"/>
              <a:t> 6 городов – Брест, Барановичи, Пинск, </a:t>
            </a:r>
            <a:r>
              <a:rPr lang="ru-RU" dirty="0" err="1"/>
              <a:t>Белоозерск</a:t>
            </a:r>
            <a:r>
              <a:rPr lang="ru-RU" dirty="0"/>
              <a:t>, Лунинец, Пружаны).</a:t>
            </a:r>
            <a:endParaRPr lang="en-US" dirty="0"/>
          </a:p>
          <a:p>
            <a:pPr indent="361950" algn="just">
              <a:lnSpc>
                <a:spcPct val="100000"/>
              </a:lnSpc>
              <a:spcBef>
                <a:spcPts val="600"/>
              </a:spcBef>
            </a:pPr>
            <a:endParaRPr lang="ru-RU" dirty="0"/>
          </a:p>
          <a:p>
            <a:pPr indent="361950" algn="just">
              <a:lnSpc>
                <a:spcPct val="110000"/>
              </a:lnSpc>
            </a:pPr>
            <a:endParaRPr lang="ru-RU" dirty="0"/>
          </a:p>
        </p:txBody>
      </p:sp>
    </p:spTree>
    <p:extLst>
      <p:ext uri="{BB962C8B-B14F-4D97-AF65-F5344CB8AC3E}">
        <p14:creationId xmlns:p14="http://schemas.microsoft.com/office/powerpoint/2010/main" val="42389840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Приложение B. ОСНОВНЫЕ ПРЕДПРИЯТИЯ ПРОМЫШЛЕННОСТИ И СТРОИТЕЛЬСТВА НА ТЕРРИТОРИИ БРЕСТСКОЙ ОБЛАСТИ</a:t>
            </a:r>
          </a:p>
        </p:txBody>
      </p:sp>
      <p:sp>
        <p:nvSpPr>
          <p:cNvPr id="3" name="Вертикальный текст 2"/>
          <p:cNvSpPr>
            <a:spLocks noGrp="1"/>
          </p:cNvSpPr>
          <p:nvPr>
            <p:ph type="body" orient="vert" idx="14"/>
          </p:nvPr>
        </p:nvSpPr>
        <p:spPr/>
        <p:txBody>
          <a:bodyPr>
            <a:noAutofit/>
          </a:bodyPr>
          <a:lstStyle/>
          <a:p>
            <a:pPr algn="ctr">
              <a:lnSpc>
                <a:spcPct val="100000"/>
              </a:lnSpc>
              <a:spcBef>
                <a:spcPts val="600"/>
              </a:spcBef>
            </a:pPr>
            <a:r>
              <a:rPr lang="ru-RU" b="1" u="sng" dirty="0" smtClean="0"/>
              <a:t>5</a:t>
            </a:r>
            <a:r>
              <a:rPr lang="ru-RU" b="1" u="sng" dirty="0"/>
              <a:t>. Промышленность строительных материалов</a:t>
            </a:r>
            <a:endParaRPr lang="ru-RU" dirty="0"/>
          </a:p>
          <a:p>
            <a:pPr indent="361950" algn="just">
              <a:lnSpc>
                <a:spcPct val="100000"/>
              </a:lnSpc>
              <a:spcBef>
                <a:spcPts val="600"/>
              </a:spcBef>
            </a:pPr>
            <a:r>
              <a:rPr lang="ru-RU" i="1" u="dbl" dirty="0"/>
              <a:t>5.1. Промышленность сборных железобетонных и бетонных конструкций и изделий</a:t>
            </a:r>
            <a:r>
              <a:rPr lang="ru-RU" i="1" dirty="0"/>
              <a:t>: </a:t>
            </a:r>
            <a:r>
              <a:rPr lang="ru-RU" i="1" u="sng" dirty="0"/>
              <a:t>РУПП «</a:t>
            </a:r>
            <a:r>
              <a:rPr lang="ru-RU" i="1" u="sng" dirty="0" err="1"/>
              <a:t>Барановичский</a:t>
            </a:r>
            <a:r>
              <a:rPr lang="ru-RU" i="1" u="sng" dirty="0"/>
              <a:t> завод железобетонных изделий»</a:t>
            </a:r>
            <a:r>
              <a:rPr lang="ru-RU" dirty="0"/>
              <a:t> (сборный железобетон с серийным характером производства – блоки фундаментные, плиты и столбы забора, железобетонные трубы, опоры линий электропередач и др.); </a:t>
            </a:r>
            <a:r>
              <a:rPr lang="ru-RU" i="1" u="sng" dirty="0"/>
              <a:t>ЧУПП «</a:t>
            </a:r>
            <a:r>
              <a:rPr lang="ru-RU" i="1" u="sng" dirty="0" err="1"/>
              <a:t>Барановичский</a:t>
            </a:r>
            <a:r>
              <a:rPr lang="ru-RU" i="1" u="sng" dirty="0"/>
              <a:t> завод «</a:t>
            </a:r>
            <a:r>
              <a:rPr lang="ru-RU" i="1" u="sng" dirty="0" err="1"/>
              <a:t>Энергодеталь</a:t>
            </a:r>
            <a:r>
              <a:rPr lang="ru-RU" i="1" u="sng" dirty="0"/>
              <a:t>»</a:t>
            </a:r>
            <a:r>
              <a:rPr lang="ru-RU" dirty="0"/>
              <a:t> (железобетонные вибростойки для линий электропередачи, железобетонные панели для трансформаторных подстанций); </a:t>
            </a:r>
            <a:r>
              <a:rPr lang="ru-RU" i="1" u="sng" dirty="0"/>
              <a:t>РУП «</a:t>
            </a:r>
            <a:r>
              <a:rPr lang="ru-RU" i="1" u="sng" dirty="0" err="1"/>
              <a:t>Барановичский</a:t>
            </a:r>
            <a:r>
              <a:rPr lang="ru-RU" i="1" u="sng" dirty="0"/>
              <a:t> комбинат железобетонных конструкций»</a:t>
            </a:r>
            <a:r>
              <a:rPr lang="ru-RU" dirty="0"/>
              <a:t> (сборный железобетон для жилищного и промышленного строительства, перекрытия, , плиты дорожных и аэродромных покрытий); </a:t>
            </a:r>
            <a:r>
              <a:rPr lang="ru-RU" i="1" u="sng" dirty="0"/>
              <a:t>УП «</a:t>
            </a:r>
            <a:r>
              <a:rPr lang="ru-RU" i="1" u="sng" dirty="0" err="1"/>
              <a:t>Белоозерский</a:t>
            </a:r>
            <a:r>
              <a:rPr lang="ru-RU" i="1" u="sng" dirty="0"/>
              <a:t> завод бетонных изделий»</a:t>
            </a:r>
            <a:r>
              <a:rPr lang="ru-RU" dirty="0"/>
              <a:t> (камни бетонные стеновые и бортовые – бордюр дорожный и тротуарный, плитка тротуарная, кольца колодезные</a:t>
            </a:r>
            <a:r>
              <a:rPr lang="ru-RU" dirty="0" smtClean="0"/>
              <a:t>);</a:t>
            </a:r>
            <a:r>
              <a:rPr lang="en-US" dirty="0" smtClean="0"/>
              <a:t> </a:t>
            </a:r>
            <a:r>
              <a:rPr lang="ru-RU" i="1" u="sng" dirty="0"/>
              <a:t>УП «</a:t>
            </a:r>
            <a:r>
              <a:rPr lang="ru-RU" i="1" u="sng" dirty="0" err="1"/>
              <a:t>Белоозерский</a:t>
            </a:r>
            <a:r>
              <a:rPr lang="ru-RU" i="1" u="sng" dirty="0"/>
              <a:t> завод ячеистого бетона»</a:t>
            </a:r>
            <a:r>
              <a:rPr lang="ru-RU" dirty="0"/>
              <a:t> (блоки бетонные стеновые и фундаментные, теплоизоляционные плиты – </a:t>
            </a:r>
            <a:r>
              <a:rPr lang="ru-RU" dirty="0" err="1"/>
              <a:t>полистиролбетонные</a:t>
            </a:r>
            <a:r>
              <a:rPr lang="ru-RU" dirty="0"/>
              <a:t>, пенополистирольные); </a:t>
            </a:r>
            <a:r>
              <a:rPr lang="ru-RU" i="1" u="sng" dirty="0"/>
              <a:t>УПП «</a:t>
            </a:r>
            <a:r>
              <a:rPr lang="ru-RU" i="1" u="sng" dirty="0" err="1"/>
              <a:t>Ивацевичский</a:t>
            </a:r>
            <a:r>
              <a:rPr lang="ru-RU" i="1" u="sng" dirty="0"/>
              <a:t> завод железобетонных изделий»</a:t>
            </a:r>
            <a:r>
              <a:rPr lang="ru-RU" dirty="0"/>
              <a:t> (плиты перекрытия, фундаментные блоки, тротуарная плитка); </a:t>
            </a:r>
            <a:r>
              <a:rPr lang="ru-RU" i="1" u="sng" dirty="0"/>
              <a:t>ОДО «</a:t>
            </a:r>
            <a:r>
              <a:rPr lang="ru-RU" i="1" u="sng" dirty="0" err="1"/>
              <a:t>Ляховичский</a:t>
            </a:r>
            <a:r>
              <a:rPr lang="ru-RU" i="1" u="sng" dirty="0"/>
              <a:t> завод ЖБИ №20»</a:t>
            </a:r>
            <a:r>
              <a:rPr lang="ru-RU" dirty="0"/>
              <a:t> (блоки, железобетонные кольца, плиты перекрытий и днищ для колодцев, бетон); </a:t>
            </a:r>
            <a:r>
              <a:rPr lang="ru-RU" i="1" u="sng" dirty="0"/>
              <a:t>ОАО «</a:t>
            </a:r>
            <a:r>
              <a:rPr lang="ru-RU" i="1" u="sng" dirty="0" err="1"/>
              <a:t>Пинский</a:t>
            </a:r>
            <a:r>
              <a:rPr lang="ru-RU" i="1" u="sng" dirty="0"/>
              <a:t> комбинат строительной индустрии»</a:t>
            </a:r>
            <a:r>
              <a:rPr lang="ru-RU" dirty="0"/>
              <a:t> (плиты покрытий и перекрытий, гаражи железобетонные, кольца, лестничные марши, сваи, тротуарная плитка, бордюры, камни бортовые, плиты забора); </a:t>
            </a:r>
            <a:r>
              <a:rPr lang="ru-RU" i="1" u="sng" dirty="0"/>
              <a:t>РУПП «</a:t>
            </a:r>
            <a:r>
              <a:rPr lang="ru-RU" i="1" u="sng" dirty="0" err="1"/>
              <a:t>Спецжелезобетон</a:t>
            </a:r>
            <a:r>
              <a:rPr lang="ru-RU" i="1" u="sng" dirty="0"/>
              <a:t>» – г. Микашевичи</a:t>
            </a:r>
            <a:r>
              <a:rPr lang="ru-RU" dirty="0"/>
              <a:t> (бетонные и железобетонные напорные и безнапорные трубы различного диаметра, железнодорожные шпалы, тротуарная плитка, камни бортовые дорожные и тротуарные); </a:t>
            </a:r>
            <a:r>
              <a:rPr lang="ru-RU" i="1" u="sng" dirty="0"/>
              <a:t>ОАО «</a:t>
            </a:r>
            <a:r>
              <a:rPr lang="ru-RU" i="1" u="sng" dirty="0" err="1"/>
              <a:t>Чернавчицкий</a:t>
            </a:r>
            <a:r>
              <a:rPr lang="ru-RU" i="1" u="sng" dirty="0"/>
              <a:t> завод железобетонных изделий» – д. Чернавчицы, Брестский район</a:t>
            </a:r>
            <a:r>
              <a:rPr lang="ru-RU" dirty="0"/>
              <a:t> (ЖБИ для гражданского и промышленного строительства – столбы, панели, фундамент, плиты; ЖБИ для инженерных сетей, мелиоративных систем, производственных сельскохозяйственных зданий).</a:t>
            </a:r>
          </a:p>
          <a:p>
            <a:pPr indent="361950" algn="just">
              <a:lnSpc>
                <a:spcPct val="100000"/>
              </a:lnSpc>
              <a:spcBef>
                <a:spcPts val="0"/>
              </a:spcBef>
            </a:pPr>
            <a:r>
              <a:rPr lang="ru-RU" i="1" u="dbl" dirty="0"/>
              <a:t>5.2. Промышленность стеновых материалов</a:t>
            </a:r>
            <a:r>
              <a:rPr lang="ru-RU" i="1" dirty="0"/>
              <a:t>: </a:t>
            </a:r>
            <a:r>
              <a:rPr lang="ru-RU" i="1" u="sng" dirty="0"/>
              <a:t>ОАО «</a:t>
            </a:r>
            <a:r>
              <a:rPr lang="ru-RU" i="1" u="sng" dirty="0" err="1"/>
              <a:t>Березастройматериалы</a:t>
            </a:r>
            <a:r>
              <a:rPr lang="ru-RU" i="1" u="sng" dirty="0"/>
              <a:t>» – г. Береза</a:t>
            </a:r>
            <a:r>
              <a:rPr lang="ru-RU" dirty="0"/>
              <a:t> (облицовочная и напольная керамическая плитка, маты </a:t>
            </a:r>
            <a:r>
              <a:rPr lang="ru-RU" dirty="0" err="1"/>
              <a:t>минераловатные</a:t>
            </a:r>
            <a:r>
              <a:rPr lang="ru-RU" dirty="0"/>
              <a:t>, плиты теплоизоляционные); </a:t>
            </a:r>
            <a:r>
              <a:rPr lang="ru-RU" i="1" u="sng" dirty="0"/>
              <a:t>ОАО «Березовский комбинат силикатных изделий»</a:t>
            </a:r>
            <a:r>
              <a:rPr lang="ru-RU" dirty="0"/>
              <a:t> (мелкие стеновые блоки из ячеистого бетона, строительная известь); </a:t>
            </a:r>
            <a:r>
              <a:rPr lang="ru-RU" i="1" u="sng" dirty="0"/>
              <a:t>ОАО «Брестский комбинат строительных материалов»</a:t>
            </a:r>
            <a:r>
              <a:rPr lang="ru-RU" dirty="0"/>
              <a:t> (керамический кирпич и глазурованная плитка для внутренней облицовки стен); </a:t>
            </a:r>
            <a:r>
              <a:rPr lang="ru-RU" i="1" u="sng" dirty="0"/>
              <a:t>ООО «ВОКС» г. Брест, СЭЗ</a:t>
            </a:r>
            <a:r>
              <a:rPr lang="ru-RU" dirty="0"/>
              <a:t> (панели стеновые типа «</a:t>
            </a:r>
            <a:r>
              <a:rPr lang="ru-RU" dirty="0" err="1"/>
              <a:t>Сайдинг</a:t>
            </a:r>
            <a:r>
              <a:rPr lang="ru-RU" dirty="0"/>
              <a:t>» для наружной отделки и комплектующие к ним, плинтусы напольные оклеенные и крашенные); </a:t>
            </a:r>
            <a:r>
              <a:rPr lang="ru-RU" i="1" u="sng" dirty="0" err="1"/>
              <a:t>Горынский</a:t>
            </a:r>
            <a:r>
              <a:rPr lang="ru-RU" i="1" u="sng" dirty="0"/>
              <a:t> комбинат строительных материалов – р. п. Речица, филиал ОАО «Минский завод строительных материалов»</a:t>
            </a:r>
            <a:r>
              <a:rPr lang="ru-RU" dirty="0"/>
              <a:t> (керамические камни, керамический кирпич, в том числе тугоплавкий, обожженный молотый кирпич – основа для производства </a:t>
            </a:r>
            <a:r>
              <a:rPr lang="ru-RU" dirty="0" err="1"/>
              <a:t>осыпки</a:t>
            </a:r>
            <a:r>
              <a:rPr lang="ru-RU" dirty="0"/>
              <a:t> теннисных кортов и беговых дорожек); </a:t>
            </a:r>
            <a:r>
              <a:rPr lang="ru-RU" i="1" u="sng" dirty="0"/>
              <a:t>ОАО «</a:t>
            </a:r>
            <a:r>
              <a:rPr lang="ru-RU" i="1" u="sng" dirty="0" err="1"/>
              <a:t>Пружанский</a:t>
            </a:r>
            <a:r>
              <a:rPr lang="ru-RU" i="1" u="sng" dirty="0"/>
              <a:t> комбинат строительных материалов»</a:t>
            </a:r>
            <a:r>
              <a:rPr lang="ru-RU" dirty="0"/>
              <a:t>, </a:t>
            </a:r>
            <a:r>
              <a:rPr lang="ru-RU" i="1" u="sng" dirty="0"/>
              <a:t>кирпичный завод «Победа»</a:t>
            </a:r>
            <a:r>
              <a:rPr lang="ru-RU" i="1" dirty="0"/>
              <a:t> (</a:t>
            </a:r>
            <a:r>
              <a:rPr lang="ru-RU" dirty="0"/>
              <a:t>керамический кирпич для отопительно-варочных печей и хозяйственных нужд).</a:t>
            </a:r>
          </a:p>
          <a:p>
            <a:pPr algn="just">
              <a:lnSpc>
                <a:spcPct val="100000"/>
              </a:lnSpc>
              <a:spcBef>
                <a:spcPts val="600"/>
              </a:spcBef>
            </a:pPr>
            <a:endParaRPr lang="ru-RU" dirty="0"/>
          </a:p>
        </p:txBody>
      </p:sp>
    </p:spTree>
    <p:extLst>
      <p:ext uri="{BB962C8B-B14F-4D97-AF65-F5344CB8AC3E}">
        <p14:creationId xmlns:p14="http://schemas.microsoft.com/office/powerpoint/2010/main" val="25996831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Приложение B. ОСНОВНЫЕ ПРЕДПРИЯТИЯ ПРОМЫШЛЕННОСТИ И СТРОИТЕЛЬСТВА НА ТЕРРИТОРИИ БРЕСТСКОЙ ОБЛАСТИ</a:t>
            </a:r>
          </a:p>
        </p:txBody>
      </p:sp>
      <p:sp>
        <p:nvSpPr>
          <p:cNvPr id="3" name="Вертикальный текст 2"/>
          <p:cNvSpPr>
            <a:spLocks noGrp="1"/>
          </p:cNvSpPr>
          <p:nvPr>
            <p:ph type="body" orient="vert" idx="14"/>
          </p:nvPr>
        </p:nvSpPr>
        <p:spPr/>
        <p:txBody>
          <a:bodyPr>
            <a:noAutofit/>
          </a:bodyPr>
          <a:lstStyle/>
          <a:p>
            <a:pPr indent="361950" algn="just">
              <a:lnSpc>
                <a:spcPct val="100000"/>
              </a:lnSpc>
              <a:spcBef>
                <a:spcPts val="0"/>
              </a:spcBef>
            </a:pPr>
            <a:r>
              <a:rPr lang="ru-RU" i="1" u="dbl" dirty="0"/>
              <a:t>5.3. Промышленность нерудных строительных материалов</a:t>
            </a:r>
            <a:r>
              <a:rPr lang="ru-RU" i="1" dirty="0"/>
              <a:t>: </a:t>
            </a:r>
            <a:r>
              <a:rPr lang="ru-RU" i="1" u="sng" dirty="0"/>
              <a:t>РУПП «Гранит» – г. Микашевичи</a:t>
            </a:r>
            <a:r>
              <a:rPr lang="ru-RU" dirty="0"/>
              <a:t> (щебень, отсев из материалов дробления горных пород).</a:t>
            </a:r>
          </a:p>
          <a:p>
            <a:pPr indent="361950" algn="just">
              <a:lnSpc>
                <a:spcPct val="100000"/>
              </a:lnSpc>
              <a:spcBef>
                <a:spcPts val="0"/>
              </a:spcBef>
            </a:pPr>
            <a:r>
              <a:rPr lang="ru-RU" i="1" u="dbl" dirty="0" smtClean="0"/>
              <a:t>5.4</a:t>
            </a:r>
            <a:r>
              <a:rPr lang="ru-RU" i="1" u="dbl" dirty="0"/>
              <a:t>. Промышленность мягких кровельных гидроизоляционных материалов и теплоизоляционных материалов</a:t>
            </a:r>
            <a:r>
              <a:rPr lang="ru-RU" i="1" dirty="0"/>
              <a:t>: </a:t>
            </a:r>
            <a:r>
              <a:rPr lang="ru-RU" i="1" u="sng" dirty="0"/>
              <a:t>ОАО «Изоляция» – д. Бронная Гора, Березовский район</a:t>
            </a:r>
            <a:r>
              <a:rPr lang="ru-RU" dirty="0"/>
              <a:t> (кровельный и гидроизоляционный рулонный материал, эмульсии битумные дорожные, холодный асфальт); </a:t>
            </a:r>
            <a:r>
              <a:rPr lang="ru-RU" i="1" u="sng" dirty="0"/>
              <a:t>ООО «Березовская строительная компания «Добрыня</a:t>
            </a:r>
            <a:r>
              <a:rPr lang="ru-RU" i="1" u="sng" dirty="0" smtClean="0"/>
              <a:t>»</a:t>
            </a:r>
            <a:r>
              <a:rPr lang="ru-RU" dirty="0" smtClean="0"/>
              <a:t> </a:t>
            </a:r>
            <a:r>
              <a:rPr lang="ru-RU" dirty="0"/>
              <a:t>(плиты </a:t>
            </a:r>
            <a:r>
              <a:rPr lang="ru-RU" dirty="0" err="1"/>
              <a:t>пенополистерольные</a:t>
            </a:r>
            <a:r>
              <a:rPr lang="ru-RU" dirty="0"/>
              <a:t> теплоизоляционные</a:t>
            </a:r>
            <a:r>
              <a:rPr lang="ru-RU" dirty="0" smtClean="0"/>
              <a:t>).</a:t>
            </a:r>
            <a:endParaRPr lang="en-US" dirty="0" smtClean="0"/>
          </a:p>
          <a:p>
            <a:pPr indent="361950" algn="just">
              <a:lnSpc>
                <a:spcPct val="100000"/>
              </a:lnSpc>
              <a:spcBef>
                <a:spcPts val="0"/>
              </a:spcBef>
            </a:pPr>
            <a:r>
              <a:rPr lang="ru-RU" i="1" u="dbl" dirty="0" smtClean="0"/>
              <a:t>5.5. Другие производства</a:t>
            </a:r>
            <a:r>
              <a:rPr lang="ru-RU" i="1" dirty="0" smtClean="0"/>
              <a:t>: </a:t>
            </a:r>
            <a:r>
              <a:rPr lang="ru-RU" i="1" u="sng" dirty="0" smtClean="0"/>
              <a:t>СП ООО «</a:t>
            </a:r>
            <a:r>
              <a:rPr lang="ru-RU" i="1" u="sng" dirty="0" err="1" smtClean="0"/>
              <a:t>Канталь</a:t>
            </a:r>
            <a:r>
              <a:rPr lang="ru-RU" i="1" u="sng" dirty="0" smtClean="0"/>
              <a:t>-Союз» – г. Брест, совместное белорусско-английское предприятие</a:t>
            </a:r>
            <a:r>
              <a:rPr lang="ru-RU" dirty="0" smtClean="0"/>
              <a:t> (</a:t>
            </a:r>
            <a:r>
              <a:rPr lang="ru-RU" dirty="0" err="1" smtClean="0"/>
              <a:t>окона</a:t>
            </a:r>
            <a:r>
              <a:rPr lang="ru-RU" dirty="0" smtClean="0"/>
              <a:t> и двери из ПВХ- и алюминиевого профиля); </a:t>
            </a:r>
            <a:r>
              <a:rPr lang="ru-RU" i="1" u="sng" dirty="0" smtClean="0"/>
              <a:t>ЧУПП «Мир открытий» – г. </a:t>
            </a:r>
            <a:r>
              <a:rPr lang="ru-RU" i="1" u="sng" dirty="0" err="1" smtClean="0"/>
              <a:t>Столин</a:t>
            </a:r>
            <a:r>
              <a:rPr lang="ru-RU" i="1" dirty="0" smtClean="0"/>
              <a:t> </a:t>
            </a:r>
            <a:r>
              <a:rPr lang="ru-RU" dirty="0" smtClean="0"/>
              <a:t>(окна и двери из ПВХ профиля); </a:t>
            </a:r>
            <a:r>
              <a:rPr lang="ru-RU" i="1" u="sng" dirty="0" smtClean="0"/>
              <a:t>ООО</a:t>
            </a:r>
            <a:r>
              <a:rPr lang="ru-RU" i="1" u="sng" dirty="0"/>
              <a:t> «</a:t>
            </a:r>
            <a:r>
              <a:rPr lang="ru-RU" i="1" u="sng" dirty="0" err="1"/>
              <a:t>Полесские</a:t>
            </a:r>
            <a:r>
              <a:rPr lang="ru-RU" i="1" u="sng" dirty="0"/>
              <a:t> стекольные системы» – г. Береза, иностранное (польское) предприятие</a:t>
            </a:r>
            <a:r>
              <a:rPr lang="ru-RU" dirty="0"/>
              <a:t> (клееные стеклопакеты строительного назначения).</a:t>
            </a:r>
            <a:endParaRPr lang="en-US" dirty="0"/>
          </a:p>
          <a:p>
            <a:pPr algn="ctr">
              <a:lnSpc>
                <a:spcPct val="100000"/>
              </a:lnSpc>
              <a:spcBef>
                <a:spcPts val="600"/>
              </a:spcBef>
            </a:pPr>
            <a:r>
              <a:rPr lang="ru-RU" b="1" u="sng" dirty="0"/>
              <a:t>6. Легкая промышленность</a:t>
            </a:r>
            <a:endParaRPr lang="ru-RU" dirty="0"/>
          </a:p>
          <a:p>
            <a:pPr indent="361950" algn="just">
              <a:lnSpc>
                <a:spcPct val="100000"/>
              </a:lnSpc>
              <a:spcBef>
                <a:spcPts val="0"/>
              </a:spcBef>
            </a:pPr>
            <a:r>
              <a:rPr lang="ru-RU" i="1" u="dbl" dirty="0"/>
              <a:t>6.1. Текстильная промышленность</a:t>
            </a:r>
            <a:r>
              <a:rPr lang="ru-RU" i="1" dirty="0"/>
              <a:t>: </a:t>
            </a:r>
            <a:r>
              <a:rPr lang="ru-RU" i="1" u="sng" dirty="0"/>
              <a:t>РУП «</a:t>
            </a:r>
            <a:r>
              <a:rPr lang="ru-RU" i="1" u="sng" dirty="0" err="1"/>
              <a:t>Барановичское</a:t>
            </a:r>
            <a:r>
              <a:rPr lang="ru-RU" i="1" u="sng" dirty="0"/>
              <a:t> производственное хлопчатобумажное объединение»</a:t>
            </a:r>
            <a:r>
              <a:rPr lang="ru-RU" dirty="0"/>
              <a:t>,</a:t>
            </a:r>
            <a:r>
              <a:rPr lang="ru-RU" u="sng" dirty="0"/>
              <a:t> </a:t>
            </a:r>
            <a:r>
              <a:rPr lang="ru-RU" i="1" u="sng" dirty="0"/>
              <a:t>включает: прядильно-ткацкую фабрику</a:t>
            </a:r>
            <a:r>
              <a:rPr lang="ru-RU" dirty="0"/>
              <a:t> (ткацкая, трикотажная и одиночная пряжа; ткани хлопчатобумажные, </a:t>
            </a:r>
            <a:r>
              <a:rPr lang="ru-RU" dirty="0" err="1"/>
              <a:t>хлопкольняные</a:t>
            </a:r>
            <a:r>
              <a:rPr lang="ru-RU" dirty="0"/>
              <a:t> и смесовые), </a:t>
            </a:r>
            <a:r>
              <a:rPr lang="ru-RU" i="1" dirty="0"/>
              <a:t>отделочную фабрику</a:t>
            </a:r>
            <a:r>
              <a:rPr lang="ru-RU" dirty="0"/>
              <a:t> (ткани отбеленные, </a:t>
            </a:r>
            <a:r>
              <a:rPr lang="ru-RU" dirty="0" err="1"/>
              <a:t>градкокрашенные</a:t>
            </a:r>
            <a:r>
              <a:rPr lang="ru-RU" dirty="0"/>
              <a:t> и набивные; марля); </a:t>
            </a:r>
            <a:r>
              <a:rPr lang="ru-RU" i="1" dirty="0"/>
              <a:t>швейное производство</a:t>
            </a:r>
            <a:r>
              <a:rPr lang="ru-RU" dirty="0"/>
              <a:t> (постельное белье, столовые принадлежности, детская и рабочая одежда, сувенирная продукция); </a:t>
            </a:r>
            <a:r>
              <a:rPr lang="ru-RU" i="1" dirty="0"/>
              <a:t>вся продукция выпускается под торговой маркой «</a:t>
            </a:r>
            <a:r>
              <a:rPr lang="be-BY" i="1" dirty="0"/>
              <a:t>Блакіт</a:t>
            </a:r>
            <a:r>
              <a:rPr lang="ru-RU" i="1" dirty="0"/>
              <a:t>»</a:t>
            </a:r>
            <a:r>
              <a:rPr lang="be-BY" dirty="0"/>
              <a:t>; </a:t>
            </a:r>
            <a:r>
              <a:rPr lang="be-BY" i="1" u="sng" dirty="0"/>
              <a:t>ОАО «Ивацевичский льнозавод»</a:t>
            </a:r>
            <a:r>
              <a:rPr lang="be-BY" dirty="0"/>
              <a:t> (длинное и короткое льноволокно, швейные изделия из тканей РУПП «Оршанский льнокомбинат»);</a:t>
            </a:r>
            <a:r>
              <a:rPr lang="be-BY" i="1" dirty="0"/>
              <a:t> </a:t>
            </a:r>
            <a:r>
              <a:rPr lang="be-BY" i="1" u="sng" dirty="0"/>
              <a:t>ОАО «Кобринская прядильно-ткацкая фабрика «Ручайка»</a:t>
            </a:r>
            <a:r>
              <a:rPr lang="be-BY" dirty="0"/>
              <a:t> (пряжа ткацкого и трикотажного назначения – однокомпонентная из натурального и химического волокна, смесовая из натуральных и химических волокон; суровые ткани технического и бытового назначения); </a:t>
            </a:r>
            <a:r>
              <a:rPr lang="be-BY" i="1" u="sng" dirty="0"/>
              <a:t>ОАО «Кобрин-Текстиль»</a:t>
            </a:r>
            <a:r>
              <a:rPr lang="be-BY" dirty="0"/>
              <a:t> (махровые изделия, полотенца вафельные, накидки для кресел и диванов, пледы, покрывала декоративные, ткани декоративные); </a:t>
            </a:r>
            <a:r>
              <a:rPr lang="be-BY" i="1" u="sng" dirty="0"/>
              <a:t>ОАО «Ковры </a:t>
            </a:r>
            <a:r>
              <a:rPr lang="ru-RU" i="1" u="sng" dirty="0"/>
              <a:t>Бреста</a:t>
            </a:r>
            <a:r>
              <a:rPr lang="be-BY" i="1" u="sng" dirty="0"/>
              <a:t>» – г. Брест</a:t>
            </a:r>
            <a:r>
              <a:rPr lang="be-BY" dirty="0"/>
              <a:t> (ковры с различным составом ворса, сувенирные ковровые изделия); </a:t>
            </a:r>
            <a:r>
              <a:rPr lang="be-BY" i="1" u="sng" dirty="0"/>
              <a:t>ОАО «Ляховичский льнозавод»</a:t>
            </a:r>
            <a:r>
              <a:rPr lang="be-BY" dirty="0"/>
              <a:t> (длинное и короткое льноволокно – поставляется на Оршанский льнокомбинат; швейная продукция – столовое и постельное белье, спецодежда); </a:t>
            </a:r>
            <a:r>
              <a:rPr lang="be-BY" i="1" u="sng" dirty="0"/>
              <a:t>ОАО «Пружанский льнозавод»</a:t>
            </a:r>
            <a:r>
              <a:rPr lang="be-BY" dirty="0"/>
              <a:t> (длинное и короткое льноволокно, иглопробивное полотно, упаковочная прядь, шпагат</a:t>
            </a:r>
            <a:r>
              <a:rPr lang="be-BY" dirty="0" smtClean="0"/>
              <a:t>).</a:t>
            </a:r>
            <a:endParaRPr lang="en-US" dirty="0" smtClean="0"/>
          </a:p>
          <a:p>
            <a:pPr indent="361950" algn="just">
              <a:lnSpc>
                <a:spcPct val="100000"/>
              </a:lnSpc>
              <a:spcBef>
                <a:spcPts val="0"/>
              </a:spcBef>
            </a:pPr>
            <a:r>
              <a:rPr lang="ru-RU" i="1" u="dbl" dirty="0"/>
              <a:t>6.2. Трикотажная промышленность</a:t>
            </a:r>
            <a:r>
              <a:rPr lang="ru-RU" i="1" dirty="0"/>
              <a:t>: </a:t>
            </a:r>
            <a:r>
              <a:rPr lang="be-BY" i="1" u="sng" dirty="0"/>
              <a:t>ОАО «Брестская трикотажная фирма «Элма»</a:t>
            </a:r>
            <a:r>
              <a:rPr lang="be-BY" dirty="0"/>
              <a:t> (верхние трикотажные изделия из шерстяной пряжи, хлопка, льна, вискозы, полиэфира: костюмы, комплекты, платья, джемперы для женщин); </a:t>
            </a:r>
            <a:r>
              <a:rPr lang="be-BY" i="1" u="sng" dirty="0"/>
              <a:t>ОАО «Брестский чулочный комбинат»</a:t>
            </a:r>
            <a:r>
              <a:rPr lang="be-BY" dirty="0"/>
              <a:t> (чулочно-носочные изделия для женщин, мужчин, детей); </a:t>
            </a:r>
            <a:r>
              <a:rPr lang="be-BY" i="1" u="sng" dirty="0"/>
              <a:t>СП «Динамо Программ Текстиль» – г. Пинск, совместное белорусско-австрийское предприятие</a:t>
            </a:r>
            <a:r>
              <a:rPr lang="be-BY" dirty="0"/>
              <a:t> (спортивная одежда, трикотажные изделия); </a:t>
            </a:r>
            <a:r>
              <a:rPr lang="be-BY" i="1" u="sng" dirty="0"/>
              <a:t>ОАО «Пинское </a:t>
            </a:r>
            <a:r>
              <a:rPr lang="be-BY" i="1" u="sng" dirty="0" smtClean="0"/>
              <a:t>промышленно-торговое </a:t>
            </a:r>
            <a:r>
              <a:rPr lang="be-BY" i="1" u="sng" dirty="0"/>
              <a:t>объединение «Полесье»,</a:t>
            </a:r>
            <a:r>
              <a:rPr lang="be-BY" u="sng" dirty="0"/>
              <a:t> </a:t>
            </a:r>
            <a:r>
              <a:rPr lang="be-BY" i="1" u="sng" dirty="0"/>
              <a:t>в структуре объединения 3 фабрики:</a:t>
            </a:r>
            <a:r>
              <a:rPr lang="be-BY" u="sng" dirty="0"/>
              <a:t> </a:t>
            </a:r>
            <a:r>
              <a:rPr lang="be-BY" i="1" u="sng" dirty="0"/>
              <a:t>фабрика объемной пряжи</a:t>
            </a:r>
            <a:r>
              <a:rPr lang="be-BY" dirty="0"/>
              <a:t> (высокообъемная полиакрилонитрильная (ПАН) пряжа), </a:t>
            </a:r>
            <a:r>
              <a:rPr lang="be-BY" i="1" u="sng" dirty="0"/>
              <a:t>комвольная фабрика</a:t>
            </a:r>
            <a:r>
              <a:rPr lang="be-BY" dirty="0"/>
              <a:t> (полушерстянуая пряжа различных смесок по гребенной </a:t>
            </a:r>
            <a:r>
              <a:rPr lang="be-BY" dirty="0" smtClean="0"/>
              <a:t>системе</a:t>
            </a:r>
            <a:r>
              <a:rPr lang="en-US" dirty="0" smtClean="0"/>
              <a:t> </a:t>
            </a:r>
            <a:endParaRPr lang="ru-RU" dirty="0"/>
          </a:p>
        </p:txBody>
      </p:sp>
    </p:spTree>
    <p:extLst>
      <p:ext uri="{BB962C8B-B14F-4D97-AF65-F5344CB8AC3E}">
        <p14:creationId xmlns:p14="http://schemas.microsoft.com/office/powerpoint/2010/main" val="4073790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Тематический план</a:t>
            </a:r>
            <a:endParaRPr lang="ru-RU" dirty="0"/>
          </a:p>
        </p:txBody>
      </p:sp>
      <p:sp>
        <p:nvSpPr>
          <p:cNvPr id="4" name="Объект 3"/>
          <p:cNvSpPr>
            <a:spLocks noGrp="1"/>
          </p:cNvSpPr>
          <p:nvPr>
            <p:ph idx="1"/>
          </p:nvPr>
        </p:nvSpPr>
        <p:spPr/>
        <p:txBody>
          <a:bodyPr/>
          <a:lstStyle/>
          <a:p>
            <a:endParaRPr lang="ru-RU" dirty="0"/>
          </a:p>
        </p:txBody>
      </p:sp>
    </p:spTree>
    <p:extLst>
      <p:ext uri="{BB962C8B-B14F-4D97-AF65-F5344CB8AC3E}">
        <p14:creationId xmlns:p14="http://schemas.microsoft.com/office/powerpoint/2010/main" val="221191295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Приложение B. ОСНОВНЫЕ ПРЕДПРИЯТИЯ ПРОМЫШЛЕННОСТИ И СТРОИТЕЛЬСТВА НА ТЕРРИТОРИИ БРЕСТСКОЙ ОБЛАСТИ</a:t>
            </a:r>
          </a:p>
        </p:txBody>
      </p:sp>
      <p:sp>
        <p:nvSpPr>
          <p:cNvPr id="3" name="Вертикальный текст 2"/>
          <p:cNvSpPr>
            <a:spLocks noGrp="1"/>
          </p:cNvSpPr>
          <p:nvPr>
            <p:ph type="body" orient="vert" idx="14"/>
          </p:nvPr>
        </p:nvSpPr>
        <p:spPr/>
        <p:txBody>
          <a:bodyPr>
            <a:noAutofit/>
          </a:bodyPr>
          <a:lstStyle/>
          <a:p>
            <a:pPr algn="just">
              <a:lnSpc>
                <a:spcPct val="100000"/>
              </a:lnSpc>
              <a:spcBef>
                <a:spcPts val="0"/>
              </a:spcBef>
            </a:pPr>
            <a:r>
              <a:rPr lang="be-BY" dirty="0"/>
              <a:t>прядения), </a:t>
            </a:r>
            <a:r>
              <a:rPr lang="be-BY" i="1" u="sng" dirty="0" smtClean="0"/>
              <a:t>фабрика </a:t>
            </a:r>
            <a:r>
              <a:rPr lang="be-BY" i="1" u="sng" dirty="0"/>
              <a:t>верхнего трикотажа</a:t>
            </a:r>
            <a:r>
              <a:rPr lang="be-BY" dirty="0"/>
              <a:t> (трикотажные изделия женского, мужского и детского ассортимента).</a:t>
            </a:r>
            <a:endParaRPr lang="ru-RU" dirty="0"/>
          </a:p>
          <a:p>
            <a:pPr indent="361950" algn="just">
              <a:lnSpc>
                <a:spcPct val="100000"/>
              </a:lnSpc>
              <a:spcBef>
                <a:spcPts val="0"/>
              </a:spcBef>
            </a:pPr>
            <a:r>
              <a:rPr lang="ru-RU" i="1" u="dbl" dirty="0"/>
              <a:t>6.3. Швейная промышленность</a:t>
            </a:r>
            <a:r>
              <a:rPr lang="ru-RU" i="1" dirty="0"/>
              <a:t>: </a:t>
            </a:r>
            <a:r>
              <a:rPr lang="be-BY" i="1" u="sng" dirty="0"/>
              <a:t>ОАО «Брестская швейная фирма «Надзея»</a:t>
            </a:r>
            <a:r>
              <a:rPr lang="be-BY" dirty="0"/>
              <a:t> (легкая верхняя одежда для детей и женщин); </a:t>
            </a:r>
            <a:r>
              <a:rPr lang="be-BY" i="1" u="sng" dirty="0"/>
              <a:t>ООО «Динамо Программ Брест» – г. Брест, совместное белорусско-итальянское предприятие</a:t>
            </a:r>
            <a:r>
              <a:rPr lang="be-BY" dirty="0"/>
              <a:t> (швейная и трикотажная одежда для спорта и активного отдыха для детей и взрослых); </a:t>
            </a:r>
            <a:r>
              <a:rPr lang="be-BY" i="1" u="sng" dirty="0"/>
              <a:t>РУП «Кобринская швейная фирма «Лона»</a:t>
            </a:r>
            <a:r>
              <a:rPr lang="be-BY" dirty="0"/>
              <a:t> (изделия спортивно-бытового назначения – куртки, комбинезоны, брюки, пальто и полупальто для всех возрастных гркпп; спецодежда – костюмы для рыболовов </a:t>
            </a:r>
            <a:r>
              <a:rPr lang="be-BY" dirty="0" smtClean="0"/>
              <a:t>с</a:t>
            </a:r>
            <a:r>
              <a:rPr lang="en-US" dirty="0" smtClean="0"/>
              <a:t> </a:t>
            </a:r>
            <a:r>
              <a:rPr lang="be-BY" dirty="0"/>
              <a:t>водонепроницаемой пропиткой, куртки и полукомбинезоны для защиты от пониженных температур, комбинезоны для защиты от общих производственных загрязнений и механических воздействий);</a:t>
            </a:r>
            <a:r>
              <a:rPr lang="be-BY" i="1" dirty="0"/>
              <a:t> </a:t>
            </a:r>
            <a:r>
              <a:rPr lang="be-BY" i="1" u="sng" dirty="0"/>
              <a:t>ЗАО «Линово» – д. Линово, Пружанский район, совместное белорусско-словацкое предприятие</a:t>
            </a:r>
            <a:r>
              <a:rPr lang="be-BY" dirty="0"/>
              <a:t> (бесшовное постельное белье, одеяла и подушки); </a:t>
            </a:r>
            <a:r>
              <a:rPr lang="be-BY" i="1" u="sng" dirty="0"/>
              <a:t>ООО «Швейная фабрика Нелва» – г. Брест, совместное белорусско-российское предприятие</a:t>
            </a:r>
            <a:r>
              <a:rPr lang="be-BY" dirty="0"/>
              <a:t> (верхняя женская и детская одежда: костюмы, брюки и брючные комплекты, платья, блузки, юбки, пальто, плащи и полупальто).</a:t>
            </a:r>
            <a:endParaRPr lang="ru-RU" dirty="0"/>
          </a:p>
          <a:p>
            <a:pPr indent="361950" algn="just">
              <a:lnSpc>
                <a:spcPct val="100000"/>
              </a:lnSpc>
              <a:spcBef>
                <a:spcPts val="0"/>
              </a:spcBef>
            </a:pPr>
            <a:r>
              <a:rPr lang="ru-RU" i="1" u="dbl" dirty="0"/>
              <a:t>6.4. Кожевенная и обувная промышленность</a:t>
            </a:r>
            <a:r>
              <a:rPr lang="ru-RU" i="1" dirty="0"/>
              <a:t>: </a:t>
            </a:r>
            <a:r>
              <a:rPr lang="ru-RU" i="1" u="sng" dirty="0"/>
              <a:t>ОАО «</a:t>
            </a:r>
            <a:r>
              <a:rPr lang="ru-RU" i="1" u="sng" dirty="0" err="1"/>
              <a:t>Барановичская</a:t>
            </a:r>
            <a:r>
              <a:rPr lang="ru-RU" i="1" u="sng" dirty="0"/>
              <a:t> обувная фабрика»</a:t>
            </a:r>
            <a:r>
              <a:rPr lang="ru-RU" i="1" dirty="0"/>
              <a:t> </a:t>
            </a:r>
            <a:r>
              <a:rPr lang="ru-RU" dirty="0"/>
              <a:t>(женская модельная и повседневная обувь, детская обувь)</a:t>
            </a:r>
            <a:r>
              <a:rPr lang="ru-RU" i="1" dirty="0"/>
              <a:t>; </a:t>
            </a:r>
            <a:r>
              <a:rPr lang="be-BY" i="1" u="sng" dirty="0"/>
              <a:t>СП ЗАО «</a:t>
            </a:r>
            <a:r>
              <a:rPr lang="ru-RU" i="1" u="sng" dirty="0" err="1"/>
              <a:t>Белкельме</a:t>
            </a:r>
            <a:r>
              <a:rPr lang="be-BY" i="1" u="sng" dirty="0"/>
              <a:t>» – г. Белоозерск, совместное беларуско-испанское предприятие</a:t>
            </a:r>
            <a:r>
              <a:rPr lang="be-BY" dirty="0"/>
              <a:t> (мужская, женская и детская обувь для активного отдыха и занятий спортом); </a:t>
            </a:r>
            <a:r>
              <a:rPr lang="be-BY" i="1" u="sng" dirty="0"/>
              <a:t>ОАО «Пинский завод искусственных кож»</a:t>
            </a:r>
            <a:r>
              <a:rPr lang="be-BY" dirty="0"/>
              <a:t> (клеенка декоративная, клеенка столовая на ткани, винилискожа галантерейная и обивочная, материал тентовый, кабельный пластикат, комплекты для обивки дверей, шланги поливочные, пленки ПВФ); </a:t>
            </a:r>
            <a:r>
              <a:rPr lang="be-BY" i="1" u="sng" dirty="0"/>
              <a:t>ОАО «Пинская фабрика пошива и ремонта обуви»</a:t>
            </a:r>
            <a:r>
              <a:rPr lang="be-BY" dirty="0"/>
              <a:t> (мужская и женская обувь из натуральной кожи, ремонт обуви).</a:t>
            </a:r>
            <a:endParaRPr lang="ru-RU" dirty="0"/>
          </a:p>
          <a:p>
            <a:pPr indent="361950" algn="just">
              <a:lnSpc>
                <a:spcPct val="100000"/>
              </a:lnSpc>
              <a:spcBef>
                <a:spcPts val="0"/>
              </a:spcBef>
            </a:pPr>
            <a:r>
              <a:rPr lang="ru-RU" i="1" u="wavy" dirty="0"/>
              <a:t>Другие отрасли</a:t>
            </a:r>
            <a:endParaRPr lang="ru-RU" dirty="0"/>
          </a:p>
          <a:p>
            <a:pPr indent="361950" algn="just">
              <a:lnSpc>
                <a:spcPct val="100000"/>
              </a:lnSpc>
              <a:spcBef>
                <a:spcPts val="0"/>
              </a:spcBef>
            </a:pPr>
            <a:r>
              <a:rPr lang="be-BY" i="1" u="dbl" dirty="0"/>
              <a:t>Сувениры</a:t>
            </a:r>
            <a:r>
              <a:rPr lang="be-BY" dirty="0"/>
              <a:t>: </a:t>
            </a:r>
            <a:r>
              <a:rPr lang="be-BY" i="1" u="sng" dirty="0"/>
              <a:t>РУПП «Брестская фабрика сувениров «Славянка»</a:t>
            </a:r>
            <a:r>
              <a:rPr lang="be-BY" dirty="0"/>
              <a:t> (шкатулки, изделия из соломы, малые сувениры, матрешки, изделия для дома, настольные игры, резные изделия),</a:t>
            </a:r>
            <a:r>
              <a:rPr lang="be-BY" i="1" dirty="0"/>
              <a:t> </a:t>
            </a:r>
            <a:r>
              <a:rPr lang="be-BY" i="1" u="sng" dirty="0"/>
              <a:t>РУПП «Пинская фабрика художественных изделий «Крыніца Палесся»</a:t>
            </a:r>
            <a:r>
              <a:rPr lang="be-BY" dirty="0"/>
              <a:t> (сувенирные изделия – тканые, строчевышитые, изделия с росписью по дереву и тканям, изделия из соломы, куклы, вымпелы, флаги, гербы; швейные изделия – женская и мужская одежда из льна, постельное белье, скатерти, салфетки, сумки, сценические костюмы).</a:t>
            </a:r>
            <a:endParaRPr lang="ru-RU" dirty="0"/>
          </a:p>
          <a:p>
            <a:pPr indent="361950" algn="just">
              <a:lnSpc>
                <a:spcPct val="100000"/>
              </a:lnSpc>
              <a:spcBef>
                <a:spcPts val="0"/>
              </a:spcBef>
            </a:pPr>
            <a:r>
              <a:rPr lang="be-BY" i="1" u="dbl" dirty="0"/>
              <a:t>Постельные принадлежности</a:t>
            </a:r>
            <a:r>
              <a:rPr lang="be-BY" dirty="0"/>
              <a:t>: </a:t>
            </a:r>
            <a:r>
              <a:rPr lang="be-BY" i="1" u="sng" dirty="0"/>
              <a:t>ООО «Вегас» – г. Брест, СЭЗ</a:t>
            </a:r>
            <a:r>
              <a:rPr lang="be-BY" dirty="0"/>
              <a:t> (ортопедические матрасы и подушки, наматрасники под</a:t>
            </a:r>
            <a:r>
              <a:rPr lang="ru-RU" dirty="0"/>
              <a:t>, стеганые ткани</a:t>
            </a:r>
            <a:r>
              <a:rPr lang="be-BY" dirty="0"/>
              <a:t>; торговая марка – </a:t>
            </a:r>
            <a:r>
              <a:rPr lang="en-US" dirty="0"/>
              <a:t>Vegas</a:t>
            </a:r>
            <a:r>
              <a:rPr lang="be-BY" dirty="0"/>
              <a:t>); </a:t>
            </a:r>
            <a:r>
              <a:rPr lang="be-BY" i="1" u="sng" dirty="0"/>
              <a:t>ОАО «Квасевичская перопуховая фабрика» – д. Квасевичи, Ивацевичский район</a:t>
            </a:r>
            <a:r>
              <a:rPr lang="be-BY" dirty="0"/>
              <a:t> (перопуховые изделия – одеяла, подушки; постельные принедлежности с различными наполнителями – синтепон, ватин; спецодежда, синтепон для швейной и мебельной промышленности</a:t>
            </a:r>
            <a:r>
              <a:rPr lang="be-BY" dirty="0" smtClean="0"/>
              <a:t>.</a:t>
            </a:r>
            <a:endParaRPr lang="en-US" dirty="0" smtClean="0"/>
          </a:p>
          <a:p>
            <a:pPr indent="361950" algn="just">
              <a:lnSpc>
                <a:spcPct val="100000"/>
              </a:lnSpc>
              <a:spcBef>
                <a:spcPts val="0"/>
              </a:spcBef>
            </a:pPr>
            <a:r>
              <a:rPr lang="be-BY" i="1" u="dbl" dirty="0"/>
              <a:t>Игрушки</a:t>
            </a:r>
            <a:r>
              <a:rPr lang="be-BY" dirty="0"/>
              <a:t>: </a:t>
            </a:r>
            <a:r>
              <a:rPr lang="be-BY" i="1" u="sng" dirty="0"/>
              <a:t>ООО «ПП Полесье» – г. Кобрин, совместное белорусско-израильское предприятие</a:t>
            </a:r>
            <a:r>
              <a:rPr lang="be-BY" dirty="0"/>
              <a:t> (детские пластмассовые игрушки из экологически безопасных материалов).</a:t>
            </a:r>
            <a:endParaRPr lang="en-US" dirty="0"/>
          </a:p>
          <a:p>
            <a:pPr indent="361950" algn="just">
              <a:lnSpc>
                <a:spcPct val="100000"/>
              </a:lnSpc>
              <a:spcBef>
                <a:spcPts val="0"/>
              </a:spcBef>
            </a:pPr>
            <a:endParaRPr lang="ru-RU" dirty="0"/>
          </a:p>
        </p:txBody>
      </p:sp>
    </p:spTree>
    <p:extLst>
      <p:ext uri="{BB962C8B-B14F-4D97-AF65-F5344CB8AC3E}">
        <p14:creationId xmlns:p14="http://schemas.microsoft.com/office/powerpoint/2010/main" val="382189109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Приложение B. ОСНОВНЫЕ ПРЕДПРИЯТИЯ ПРОМЫШЛЕННОСТИ И СТРОИТЕЛЬСТВА НА ТЕРРИТОРИИ БРЕСТСКОЙ ОБЛАСТИ</a:t>
            </a:r>
          </a:p>
        </p:txBody>
      </p:sp>
      <p:sp>
        <p:nvSpPr>
          <p:cNvPr id="3" name="Вертикальный текст 2"/>
          <p:cNvSpPr>
            <a:spLocks noGrp="1"/>
          </p:cNvSpPr>
          <p:nvPr>
            <p:ph type="body" orient="vert" idx="14"/>
          </p:nvPr>
        </p:nvSpPr>
        <p:spPr/>
        <p:txBody>
          <a:bodyPr>
            <a:noAutofit/>
          </a:bodyPr>
          <a:lstStyle/>
          <a:p>
            <a:pPr algn="ctr">
              <a:spcBef>
                <a:spcPts val="600"/>
              </a:spcBef>
            </a:pPr>
            <a:r>
              <a:rPr lang="ru-RU" b="1" u="sng" dirty="0" smtClean="0"/>
              <a:t>7</a:t>
            </a:r>
            <a:r>
              <a:rPr lang="ru-RU" b="1" u="sng" dirty="0"/>
              <a:t>. Химическая и нефтехимическая</a:t>
            </a:r>
            <a:endParaRPr lang="ru-RU" dirty="0"/>
          </a:p>
          <a:p>
            <a:pPr indent="361950" algn="just">
              <a:lnSpc>
                <a:spcPct val="100000"/>
              </a:lnSpc>
              <a:spcBef>
                <a:spcPts val="0"/>
              </a:spcBef>
            </a:pPr>
            <a:r>
              <a:rPr lang="ru-RU" i="1" u="dbl" dirty="0"/>
              <a:t>7.1. Производство пластмассовых изделий, стекловолокнистых материалов, стеклопластиков и изделий из них</a:t>
            </a:r>
            <a:r>
              <a:rPr lang="ru-RU" i="1" dirty="0"/>
              <a:t>: </a:t>
            </a:r>
            <a:r>
              <a:rPr lang="ru-RU" i="1" u="sng" dirty="0"/>
              <a:t>СООО «</a:t>
            </a:r>
            <a:r>
              <a:rPr lang="ru-RU" i="1" u="sng" dirty="0" err="1"/>
              <a:t>Белбаупласт</a:t>
            </a:r>
            <a:r>
              <a:rPr lang="ru-RU" i="1" u="sng" dirty="0"/>
              <a:t>» – г. Брест, СЭЗ</a:t>
            </a:r>
            <a:r>
              <a:rPr lang="ru-RU" i="1" dirty="0"/>
              <a:t> </a:t>
            </a:r>
            <a:r>
              <a:rPr lang="ru-RU" dirty="0"/>
              <a:t>(ПВХ профиль для окон)</a:t>
            </a:r>
            <a:r>
              <a:rPr lang="ru-RU" i="1" dirty="0"/>
              <a:t>;</a:t>
            </a:r>
            <a:r>
              <a:rPr lang="ru-RU" i="1" u="sng" dirty="0"/>
              <a:t> ООО «</a:t>
            </a:r>
            <a:r>
              <a:rPr lang="ru-RU" i="1" u="sng" dirty="0" err="1"/>
              <a:t>Белпласт</a:t>
            </a:r>
            <a:r>
              <a:rPr lang="ru-RU" i="1" u="sng" dirty="0"/>
              <a:t>» – г. Брест </a:t>
            </a:r>
            <a:r>
              <a:rPr lang="ru-RU" dirty="0"/>
              <a:t>(изделия из пластика для мебельной промышленности, кухонные принадлежности и столовая посуда из пластика, мешки, пакеты и сумки из пластика)</a:t>
            </a:r>
            <a:r>
              <a:rPr lang="ru-RU" i="1" dirty="0"/>
              <a:t>; </a:t>
            </a:r>
            <a:r>
              <a:rPr lang="ru-RU" i="1" u="sng" dirty="0"/>
              <a:t>ОАО «</a:t>
            </a:r>
            <a:r>
              <a:rPr lang="ru-RU" i="1" u="sng" dirty="0" err="1"/>
              <a:t>Пинские</a:t>
            </a:r>
            <a:r>
              <a:rPr lang="ru-RU" i="1" u="sng" dirty="0"/>
              <a:t> нетканые материалы» – г. Пинск</a:t>
            </a:r>
            <a:r>
              <a:rPr lang="ru-RU" dirty="0"/>
              <a:t> (полотно нетканое </a:t>
            </a:r>
            <a:r>
              <a:rPr lang="ru-RU" dirty="0" err="1"/>
              <a:t>иглопробивное</a:t>
            </a:r>
            <a:r>
              <a:rPr lang="ru-RU" dirty="0"/>
              <a:t> из полипропилена, трубы полиэтиленовые для хозяйственно-питьевого водоснабжения и безнапорных трубопроводов, пленки полиэтиленовые); </a:t>
            </a:r>
            <a:r>
              <a:rPr lang="ru-RU" i="1" u="sng" dirty="0"/>
              <a:t>РУП ОАО «Полимер» – д. </a:t>
            </a:r>
            <a:r>
              <a:rPr lang="ru-RU" i="1" u="sng" dirty="0" err="1"/>
              <a:t>Синкевичи</a:t>
            </a:r>
            <a:r>
              <a:rPr lang="ru-RU" i="1" u="sng" dirty="0"/>
              <a:t>, </a:t>
            </a:r>
            <a:r>
              <a:rPr lang="ru-RU" i="1" u="sng" dirty="0" err="1"/>
              <a:t>Лунинецкий</a:t>
            </a:r>
            <a:r>
              <a:rPr lang="ru-RU" i="1" u="sng" dirty="0"/>
              <a:t> район</a:t>
            </a:r>
            <a:r>
              <a:rPr lang="ru-RU" dirty="0"/>
              <a:t> (</a:t>
            </a:r>
            <a:r>
              <a:rPr lang="ru-RU" dirty="0" err="1"/>
              <a:t>термоусадочная</a:t>
            </a:r>
            <a:r>
              <a:rPr lang="ru-RU" dirty="0"/>
              <a:t> пленка из полиэтилена высокого давления для групповой упаковки напитков, молочных продуктов, консервов, замороженной птицы, колбас, сыров, промышленных товаров; пленка для теплиц, полиэтиленовые пакеты любых размеров, пробки и крышки для укупорки бутылок и банок); </a:t>
            </a:r>
            <a:r>
              <a:rPr lang="ru-RU" i="1" u="sng" dirty="0"/>
              <a:t>ЧУП «</a:t>
            </a:r>
            <a:r>
              <a:rPr lang="ru-RU" i="1" u="sng" dirty="0" err="1"/>
              <a:t>Термогран</a:t>
            </a:r>
            <a:r>
              <a:rPr lang="ru-RU" i="1" u="sng" dirty="0"/>
              <a:t>» – г. Давид-Городок</a:t>
            </a:r>
            <a:r>
              <a:rPr lang="ru-RU" dirty="0"/>
              <a:t> (полиэтиленовая пленка для парников и теплиц).</a:t>
            </a:r>
          </a:p>
          <a:p>
            <a:pPr indent="361950" algn="just">
              <a:lnSpc>
                <a:spcPct val="100000"/>
              </a:lnSpc>
              <a:spcBef>
                <a:spcPts val="0"/>
              </a:spcBef>
            </a:pPr>
            <a:r>
              <a:rPr lang="ru-RU" i="1" u="dbl" dirty="0"/>
              <a:t>7.2. Производство товаров бытовой химии</a:t>
            </a:r>
            <a:r>
              <a:rPr lang="ru-RU" i="1" dirty="0"/>
              <a:t>:</a:t>
            </a:r>
            <a:r>
              <a:rPr lang="ru-RU" u="sng" dirty="0"/>
              <a:t> </a:t>
            </a:r>
            <a:r>
              <a:rPr lang="be-BY" i="1" u="sng" dirty="0"/>
              <a:t>РУП «БАРХИМ» – г. Барановичи</a:t>
            </a:r>
            <a:r>
              <a:rPr lang="be-BY" dirty="0"/>
              <a:t> (моющие, чистящие и отбеливающие средства; зубная паста, освежители воздуха, клей для обоев, лакокрасочная продукция); </a:t>
            </a:r>
            <a:r>
              <a:rPr lang="ru-RU" i="1" u="sng" dirty="0"/>
              <a:t>ОАО «Брестский завод бытовой химии»</a:t>
            </a:r>
            <a:r>
              <a:rPr lang="ru-RU" dirty="0"/>
              <a:t> (синтетические моющие средства; парфюмерно-косметическая продукция торговых марок «</a:t>
            </a:r>
            <a:r>
              <a:rPr lang="en-US" dirty="0" err="1"/>
              <a:t>Belalux</a:t>
            </a:r>
            <a:r>
              <a:rPr lang="ru-RU" dirty="0"/>
              <a:t>» и «</a:t>
            </a:r>
            <a:r>
              <a:rPr lang="en-US" dirty="0" err="1"/>
              <a:t>Brillet</a:t>
            </a:r>
            <a:r>
              <a:rPr lang="ru-RU" dirty="0"/>
              <a:t>»; освежители воздуха, автокосметика, жидкие технические средства, инсектициды).</a:t>
            </a:r>
          </a:p>
          <a:p>
            <a:pPr indent="361950" algn="just">
              <a:lnSpc>
                <a:spcPct val="100000"/>
              </a:lnSpc>
              <a:spcBef>
                <a:spcPts val="0"/>
              </a:spcBef>
            </a:pPr>
            <a:r>
              <a:rPr lang="ru-RU" i="1" u="dbl" dirty="0"/>
              <a:t>7.3. Лакокрасочная промышленность</a:t>
            </a:r>
            <a:r>
              <a:rPr lang="ru-RU" i="1" dirty="0"/>
              <a:t>: </a:t>
            </a:r>
            <a:r>
              <a:rPr lang="ru-RU" i="1" u="sng" dirty="0"/>
              <a:t>ООО «ДИСКОМ» – г. Брест, совместное </a:t>
            </a:r>
            <a:r>
              <a:rPr lang="ru-RU" i="1" u="sng" dirty="0" err="1"/>
              <a:t>беларуско</a:t>
            </a:r>
            <a:r>
              <a:rPr lang="ru-RU" i="1" u="sng" dirty="0"/>
              <a:t>-германское предприятие</a:t>
            </a:r>
            <a:r>
              <a:rPr lang="ru-RU" dirty="0"/>
              <a:t> (водно-дисперсионные краски и грунтовки, сухие строительные смеси); </a:t>
            </a:r>
            <a:r>
              <a:rPr lang="ru-RU" i="1" u="sng" dirty="0"/>
              <a:t>ОАО «Кобринский химик» – г. </a:t>
            </a:r>
            <a:r>
              <a:rPr lang="ru-RU" i="1" u="sng" dirty="0" err="1"/>
              <a:t>Кобрин</a:t>
            </a:r>
            <a:r>
              <a:rPr lang="ru-RU" dirty="0"/>
              <a:t> (лакокрасочные изделия, </a:t>
            </a:r>
            <a:r>
              <a:rPr lang="ru-RU" dirty="0" err="1"/>
              <a:t>пенополистерольные</a:t>
            </a:r>
            <a:r>
              <a:rPr lang="ru-RU" dirty="0"/>
              <a:t> плиты); </a:t>
            </a:r>
            <a:r>
              <a:rPr lang="ru-RU" i="1" u="sng" dirty="0"/>
              <a:t>ООО «Кондор» – г. Брест, СЭЗ</a:t>
            </a:r>
            <a:r>
              <a:rPr lang="ru-RU" dirty="0"/>
              <a:t> (акриловые краски для наружных работ и внутренней отделки помещений, грунтовки, пигментные пасты; торговая марка – «Кондор»); </a:t>
            </a:r>
            <a:r>
              <a:rPr lang="ru-RU" i="1" u="sng" dirty="0"/>
              <a:t>ОАО «</a:t>
            </a:r>
            <a:r>
              <a:rPr lang="ru-RU" i="1" u="sng" dirty="0" err="1"/>
              <a:t>Пружанский</a:t>
            </a:r>
            <a:r>
              <a:rPr lang="ru-RU" i="1" u="sng" dirty="0"/>
              <a:t> комбинат строительных материалов», участки</a:t>
            </a:r>
            <a:r>
              <a:rPr lang="ru-RU" u="sng" dirty="0"/>
              <a:t>: </a:t>
            </a:r>
            <a:r>
              <a:rPr lang="ru-RU" i="1" u="sng" dirty="0"/>
              <a:t>г. Пружаны</a:t>
            </a:r>
            <a:r>
              <a:rPr lang="ru-RU" dirty="0"/>
              <a:t> (краски масляные и эмалевые для наружных работ, покраски пола, горизонтальной разметки автомобильных дорог; краски акриловые для окраски фасадов зданий), </a:t>
            </a:r>
            <a:r>
              <a:rPr lang="ru-RU" i="1" u="sng" dirty="0" err="1"/>
              <a:t>п.г.т</a:t>
            </a:r>
            <a:r>
              <a:rPr lang="ru-RU" i="1" u="sng" dirty="0"/>
              <a:t>. Ружаны</a:t>
            </a:r>
            <a:r>
              <a:rPr lang="ru-RU" dirty="0"/>
              <a:t> (белила цинковые сухие).</a:t>
            </a:r>
            <a:endParaRPr lang="en-US" sz="1500" dirty="0"/>
          </a:p>
          <a:p>
            <a:pPr algn="ctr">
              <a:lnSpc>
                <a:spcPct val="100000"/>
              </a:lnSpc>
              <a:spcBef>
                <a:spcPts val="600"/>
              </a:spcBef>
            </a:pPr>
            <a:r>
              <a:rPr lang="en-US" b="1" u="sng" dirty="0" smtClean="0"/>
              <a:t>8</a:t>
            </a:r>
            <a:r>
              <a:rPr lang="ru-RU" b="1" u="sng" dirty="0" smtClean="0"/>
              <a:t>.</a:t>
            </a:r>
            <a:r>
              <a:rPr lang="ru-RU" b="1" u="sng" dirty="0"/>
              <a:t> Топливная промышленность</a:t>
            </a:r>
            <a:endParaRPr lang="ru-RU" dirty="0"/>
          </a:p>
          <a:p>
            <a:pPr indent="361950" algn="just">
              <a:lnSpc>
                <a:spcPct val="100000"/>
              </a:lnSpc>
              <a:spcBef>
                <a:spcPts val="0"/>
              </a:spcBef>
            </a:pPr>
            <a:r>
              <a:rPr lang="ru-RU" i="1" u="dbl" dirty="0"/>
              <a:t>Торфяная промышленность</a:t>
            </a:r>
            <a:r>
              <a:rPr lang="ru-RU" i="1" dirty="0"/>
              <a:t>: </a:t>
            </a:r>
            <a:r>
              <a:rPr lang="ru-RU" i="1" u="sng" dirty="0"/>
              <a:t>Производственное республиканское унитарное </a:t>
            </a:r>
            <a:r>
              <a:rPr lang="ru-RU" i="1" u="sng" dirty="0" err="1"/>
              <a:t>торфопредприятие</a:t>
            </a:r>
            <a:r>
              <a:rPr lang="ru-RU" i="1" u="sng" dirty="0"/>
              <a:t> «Глинка» – д. Колодное, </a:t>
            </a:r>
            <a:r>
              <a:rPr lang="ru-RU" i="1" u="sng" dirty="0" err="1"/>
              <a:t>Столинский</a:t>
            </a:r>
            <a:r>
              <a:rPr lang="ru-RU" i="1" u="sng" dirty="0"/>
              <a:t> район</a:t>
            </a:r>
            <a:r>
              <a:rPr lang="ru-RU" dirty="0"/>
              <a:t> (топливные брикеты, верховой торф);</a:t>
            </a:r>
            <a:r>
              <a:rPr lang="ru-RU" i="1" u="sng" dirty="0"/>
              <a:t> Производственное республиканское унитарное </a:t>
            </a:r>
            <a:r>
              <a:rPr lang="ru-RU" i="1" u="sng" dirty="0" err="1"/>
              <a:t>торфопредприятие</a:t>
            </a:r>
            <a:r>
              <a:rPr lang="ru-RU" i="1" u="sng" dirty="0"/>
              <a:t> «</a:t>
            </a:r>
            <a:r>
              <a:rPr lang="ru-RU" i="1" u="sng" dirty="0" err="1"/>
              <a:t>Кобринское</a:t>
            </a:r>
            <a:r>
              <a:rPr lang="ru-RU" i="1" u="sng" dirty="0"/>
              <a:t>» – д. </a:t>
            </a:r>
            <a:r>
              <a:rPr lang="ru-RU" i="1" u="sng" dirty="0" err="1"/>
              <a:t>Кустовичи</a:t>
            </a:r>
            <a:r>
              <a:rPr lang="ru-RU" i="1" u="sng" dirty="0"/>
              <a:t>, Кобринский район</a:t>
            </a:r>
            <a:r>
              <a:rPr lang="ru-RU" dirty="0"/>
              <a:t> (топливные брикеты);</a:t>
            </a:r>
            <a:r>
              <a:rPr lang="ru-RU" i="1" u="sng" dirty="0"/>
              <a:t> Производственное республиканское унитарное </a:t>
            </a:r>
            <a:r>
              <a:rPr lang="ru-RU" i="1" u="sng" dirty="0" err="1"/>
              <a:t>торфопредприятие</a:t>
            </a:r>
            <a:r>
              <a:rPr lang="ru-RU" i="1" u="sng" dirty="0"/>
              <a:t> «</a:t>
            </a:r>
            <a:r>
              <a:rPr lang="ru-RU" i="1" u="sng" dirty="0" err="1"/>
              <a:t>Ляховичское</a:t>
            </a:r>
            <a:r>
              <a:rPr lang="ru-RU" i="1" u="sng" dirty="0"/>
              <a:t>» – д. </a:t>
            </a:r>
            <a:r>
              <a:rPr lang="ru-RU" i="1" u="sng" dirty="0" err="1"/>
              <a:t>Туховичи</a:t>
            </a:r>
            <a:r>
              <a:rPr lang="ru-RU" i="1" u="sng" dirty="0"/>
              <a:t>, </a:t>
            </a:r>
            <a:r>
              <a:rPr lang="ru-RU" i="1" u="sng" dirty="0" err="1"/>
              <a:t>Ляховичский</a:t>
            </a:r>
            <a:r>
              <a:rPr lang="ru-RU" i="1" u="sng" dirty="0"/>
              <a:t> район</a:t>
            </a:r>
            <a:r>
              <a:rPr lang="ru-RU" dirty="0"/>
              <a:t> (топливные брикеты, торф для сельского хозяйства); </a:t>
            </a:r>
            <a:r>
              <a:rPr lang="ru-RU" i="1" u="sng" dirty="0"/>
              <a:t>Торфобрикетное производственное управление «Березовское» – пос. Зеленый Бор, </a:t>
            </a:r>
            <a:r>
              <a:rPr lang="ru-RU" i="1" u="sng" dirty="0" err="1"/>
              <a:t>Ивацевичский</a:t>
            </a:r>
            <a:r>
              <a:rPr lang="ru-RU" i="1" u="sng" dirty="0"/>
              <a:t> район</a:t>
            </a:r>
            <a:r>
              <a:rPr lang="ru-RU" i="1" dirty="0"/>
              <a:t> </a:t>
            </a:r>
            <a:r>
              <a:rPr lang="ru-RU" dirty="0"/>
              <a:t>(топливные брикеты, торф); </a:t>
            </a:r>
            <a:r>
              <a:rPr lang="ru-RU" i="1" u="sng" dirty="0"/>
              <a:t>ОАО «Торфобрикетный завод «</a:t>
            </a:r>
            <a:r>
              <a:rPr lang="ru-RU" i="1" u="sng" dirty="0" err="1"/>
              <a:t>Гатча-Осовский</a:t>
            </a:r>
            <a:r>
              <a:rPr lang="ru-RU" i="1" u="sng" dirty="0"/>
              <a:t>» – пос. Ленинский, </a:t>
            </a:r>
            <a:r>
              <a:rPr lang="ru-RU" i="1" u="sng" dirty="0" err="1"/>
              <a:t>Жабинковский</a:t>
            </a:r>
            <a:r>
              <a:rPr lang="ru-RU" i="1" u="sng" dirty="0"/>
              <a:t> район</a:t>
            </a:r>
            <a:r>
              <a:rPr lang="ru-RU" dirty="0"/>
              <a:t> (топливные брикеты на основе торфа); </a:t>
            </a:r>
            <a:r>
              <a:rPr lang="ru-RU" i="1" u="sng" dirty="0"/>
              <a:t>ОАО «</a:t>
            </a:r>
            <a:r>
              <a:rPr lang="ru-RU" i="1" u="sng" dirty="0" err="1"/>
              <a:t>Торфопредприятие</a:t>
            </a:r>
            <a:r>
              <a:rPr lang="ru-RU" i="1" u="sng" dirty="0"/>
              <a:t> «</a:t>
            </a:r>
            <a:r>
              <a:rPr lang="ru-RU" i="1" u="sng" dirty="0" err="1"/>
              <a:t>Колпеница</a:t>
            </a:r>
            <a:r>
              <a:rPr lang="ru-RU" i="1" u="sng" dirty="0"/>
              <a:t>» – пос. Октябрьский, </a:t>
            </a:r>
            <a:r>
              <a:rPr lang="ru-RU" i="1" u="sng" dirty="0" err="1"/>
              <a:t>Барановичский</a:t>
            </a:r>
            <a:r>
              <a:rPr lang="ru-RU" i="1" u="sng" dirty="0"/>
              <a:t> район</a:t>
            </a:r>
            <a:r>
              <a:rPr lang="ru-RU" dirty="0"/>
              <a:t> (топливные брикеты, торф)</a:t>
            </a:r>
            <a:r>
              <a:rPr lang="en-US" dirty="0"/>
              <a:t>.</a:t>
            </a:r>
            <a:endParaRPr lang="ru-RU" dirty="0"/>
          </a:p>
          <a:p>
            <a:pPr indent="361950" algn="just">
              <a:lnSpc>
                <a:spcPct val="100000"/>
              </a:lnSpc>
              <a:spcBef>
                <a:spcPts val="600"/>
              </a:spcBef>
            </a:pPr>
            <a:endParaRPr lang="ru-RU" dirty="0"/>
          </a:p>
          <a:p>
            <a:pPr indent="361950" algn="just">
              <a:lnSpc>
                <a:spcPct val="100000"/>
              </a:lnSpc>
              <a:spcBef>
                <a:spcPts val="600"/>
              </a:spcBef>
            </a:pPr>
            <a:endParaRPr lang="ru-RU" dirty="0"/>
          </a:p>
          <a:p>
            <a:pPr algn="just"/>
            <a:endParaRPr lang="ru-RU" dirty="0"/>
          </a:p>
          <a:p>
            <a:pPr algn="just"/>
            <a:endParaRPr lang="ru-RU" dirty="0"/>
          </a:p>
        </p:txBody>
      </p:sp>
    </p:spTree>
    <p:extLst>
      <p:ext uri="{BB962C8B-B14F-4D97-AF65-F5344CB8AC3E}">
        <p14:creationId xmlns:p14="http://schemas.microsoft.com/office/powerpoint/2010/main" val="354053599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Приложение B. ОСНОВНЫЕ ПРЕДПРИЯТИЯ ПРОМЫШЛЕННОСТИ И СТРОИТЕЛЬСТВА НА ТЕРРИТОРИИ БРЕСТСКОЙ ОБЛАСТИ</a:t>
            </a:r>
          </a:p>
        </p:txBody>
      </p:sp>
      <p:sp>
        <p:nvSpPr>
          <p:cNvPr id="3" name="Вертикальный текст 2"/>
          <p:cNvSpPr>
            <a:spLocks noGrp="1"/>
          </p:cNvSpPr>
          <p:nvPr>
            <p:ph type="body" orient="vert" idx="14"/>
          </p:nvPr>
        </p:nvSpPr>
        <p:spPr/>
        <p:txBody>
          <a:bodyPr>
            <a:noAutofit/>
          </a:bodyPr>
          <a:lstStyle/>
          <a:p>
            <a:pPr algn="ctr">
              <a:lnSpc>
                <a:spcPct val="100000"/>
              </a:lnSpc>
              <a:spcBef>
                <a:spcPts val="600"/>
              </a:spcBef>
            </a:pPr>
            <a:r>
              <a:rPr lang="en-US" b="1" u="sng" dirty="0" smtClean="0"/>
              <a:t>9</a:t>
            </a:r>
            <a:r>
              <a:rPr lang="ru-RU" b="1" u="sng" dirty="0" smtClean="0"/>
              <a:t>.</a:t>
            </a:r>
            <a:r>
              <a:rPr lang="ru-RU" b="1" u="sng" dirty="0"/>
              <a:t> Полиграфическая промышленность</a:t>
            </a:r>
            <a:endParaRPr lang="ru-RU" dirty="0"/>
          </a:p>
          <a:p>
            <a:pPr indent="361950">
              <a:lnSpc>
                <a:spcPct val="100000"/>
              </a:lnSpc>
              <a:spcBef>
                <a:spcPts val="600"/>
              </a:spcBef>
            </a:pPr>
            <a:r>
              <a:rPr lang="ru-RU" i="1" u="sng" dirty="0"/>
              <a:t>ОАО «</a:t>
            </a:r>
            <a:r>
              <a:rPr lang="ru-RU" i="1" u="sng" dirty="0" err="1"/>
              <a:t>Барановичская</a:t>
            </a:r>
            <a:r>
              <a:rPr lang="ru-RU" i="1" u="sng" dirty="0"/>
              <a:t> укрупненная типография»</a:t>
            </a:r>
            <a:r>
              <a:rPr lang="ru-RU" dirty="0"/>
              <a:t> (книжная, журнальная, бумажно-беловая, этикеточная и упаковочная продукция); </a:t>
            </a:r>
            <a:r>
              <a:rPr lang="ru-RU" i="1" u="sng" dirty="0"/>
              <a:t>ОАО «Брестская типография»</a:t>
            </a:r>
            <a:r>
              <a:rPr lang="ru-RU" dirty="0"/>
              <a:t> (бумажно-беловые товары – альбомы для рисования и черчения, тетради, наборы цветной бумаги и картона, полноцветные газеты, брошюры, буклеты, журналы, книги, бланочная и этикеточная продукция, картонная упаковка); </a:t>
            </a:r>
            <a:r>
              <a:rPr lang="ru-RU" i="1" u="sng" dirty="0"/>
              <a:t>КУП «</a:t>
            </a:r>
            <a:r>
              <a:rPr lang="ru-RU" i="1" u="sng" dirty="0" err="1"/>
              <a:t>Пинская</a:t>
            </a:r>
            <a:r>
              <a:rPr lang="ru-RU" i="1" u="sng" dirty="0"/>
              <a:t> региональная типография»</a:t>
            </a:r>
            <a:r>
              <a:rPr lang="ru-RU" dirty="0"/>
              <a:t> (изделия из бумаги и картона, издательская и полиграфическая деятельность – 13 районных и городских газет Брестской области, рекламные каталоги, брошюры, буклеты; этикеточная продукция, школьно-письменные принадлежности, бланки, деловая документация).</a:t>
            </a:r>
          </a:p>
          <a:p>
            <a:pPr algn="ctr">
              <a:lnSpc>
                <a:spcPct val="100000"/>
              </a:lnSpc>
              <a:spcBef>
                <a:spcPts val="600"/>
              </a:spcBef>
            </a:pPr>
            <a:r>
              <a:rPr lang="ru-RU" b="1" u="sng" dirty="0" smtClean="0"/>
              <a:t>1</a:t>
            </a:r>
            <a:r>
              <a:rPr lang="en-US" b="1" u="sng" dirty="0" smtClean="0"/>
              <a:t>0</a:t>
            </a:r>
            <a:r>
              <a:rPr lang="ru-RU" b="1" u="sng" dirty="0" smtClean="0"/>
              <a:t>.</a:t>
            </a:r>
            <a:r>
              <a:rPr lang="ru-RU" b="1" u="sng" dirty="0"/>
              <a:t> Медицинская и микробиологическая промышленность</a:t>
            </a:r>
            <a:endParaRPr lang="ru-RU" dirty="0"/>
          </a:p>
          <a:p>
            <a:pPr indent="361950" algn="just">
              <a:lnSpc>
                <a:spcPct val="100000"/>
              </a:lnSpc>
              <a:spcBef>
                <a:spcPts val="600"/>
              </a:spcBef>
            </a:pPr>
            <a:r>
              <a:rPr lang="ru-RU" i="1" u="dbl" dirty="0"/>
              <a:t>11.1. Химико-</a:t>
            </a:r>
            <a:r>
              <a:rPr lang="ru-RU" i="1" u="dbl" dirty="0" err="1"/>
              <a:t>формацевтическая</a:t>
            </a:r>
            <a:r>
              <a:rPr lang="ru-RU" i="1" u="dbl" dirty="0"/>
              <a:t> промышленность</a:t>
            </a:r>
            <a:r>
              <a:rPr lang="ru-RU" i="1" dirty="0"/>
              <a:t>: </a:t>
            </a:r>
            <a:r>
              <a:rPr lang="ru-RU" i="1" u="sng" dirty="0"/>
              <a:t>РУП «</a:t>
            </a:r>
            <a:r>
              <a:rPr lang="ru-RU" i="1" u="sng" dirty="0" err="1"/>
              <a:t>Экзон</a:t>
            </a:r>
            <a:r>
              <a:rPr lang="ru-RU" i="1" u="sng" dirty="0"/>
              <a:t>» – г. Дрогичин</a:t>
            </a:r>
            <a:r>
              <a:rPr lang="ru-RU" dirty="0"/>
              <a:t> (гематоген, биологически активные добавки в виде сиропов, масло шиповника, аскорбиновая кислота).</a:t>
            </a:r>
          </a:p>
          <a:p>
            <a:pPr indent="361950" algn="just">
              <a:lnSpc>
                <a:spcPct val="100000"/>
              </a:lnSpc>
              <a:spcBef>
                <a:spcPts val="600"/>
              </a:spcBef>
            </a:pPr>
            <a:r>
              <a:rPr lang="ru-RU" i="1" u="dbl" dirty="0"/>
              <a:t>11.2. Производство антибиотиков немедицинского назначения, кормовых витаминов, премиксов</a:t>
            </a:r>
            <a:r>
              <a:rPr lang="ru-RU" i="1" dirty="0"/>
              <a:t>: </a:t>
            </a:r>
            <a:r>
              <a:rPr lang="ru-RU" i="1" u="sng" dirty="0"/>
              <a:t>РУП «Энзим» – г. Пинск</a:t>
            </a:r>
            <a:r>
              <a:rPr lang="ru-RU" dirty="0"/>
              <a:t> (ферментные препараты для спиртовой промышленности, биологические препараты для силосования зеленой массы</a:t>
            </a:r>
            <a:r>
              <a:rPr lang="ru-RU" dirty="0" smtClean="0"/>
              <a:t>).</a:t>
            </a:r>
            <a:endParaRPr lang="en-US" dirty="0" smtClean="0"/>
          </a:p>
          <a:p>
            <a:pPr algn="ctr"/>
            <a:r>
              <a:rPr lang="ru-RU" b="1" u="sng" dirty="0"/>
              <a:t>Строительные предприятия</a:t>
            </a:r>
            <a:endParaRPr lang="ru-RU" dirty="0"/>
          </a:p>
          <a:p>
            <a:pPr indent="361950" algn="just">
              <a:lnSpc>
                <a:spcPct val="100000"/>
              </a:lnSpc>
              <a:spcBef>
                <a:spcPts val="600"/>
              </a:spcBef>
            </a:pPr>
            <a:r>
              <a:rPr lang="ru-RU" i="1" u="sng" dirty="0"/>
              <a:t>Коммунальное унитарное производственно-строительное предприятие «БРЕСТЖИЛСТРОЙ»</a:t>
            </a:r>
            <a:r>
              <a:rPr lang="ru-RU" dirty="0"/>
              <a:t> (проектирование и строительство зданий и сооружений; сборные бетонные и железобетонные конструкции и изделия – </a:t>
            </a:r>
            <a:r>
              <a:rPr lang="ru-RU" i="1" dirty="0"/>
              <a:t>завод крупнопанельного домостроения</a:t>
            </a:r>
            <a:r>
              <a:rPr lang="ru-RU" dirty="0"/>
              <a:t>); </a:t>
            </a:r>
            <a:r>
              <a:rPr lang="ru-RU" i="1" u="sng" dirty="0"/>
              <a:t>ОАО «БРЕСТЖИЛПРОЕКТ»</a:t>
            </a:r>
            <a:r>
              <a:rPr lang="ru-RU" dirty="0"/>
              <a:t> (реконструкция, капитальный ремонт и модернизация гражданских объектов); </a:t>
            </a:r>
            <a:r>
              <a:rPr lang="ru-RU" i="1" u="sng" dirty="0"/>
              <a:t>УПП «БРЕСТВОДСТРОЙ»</a:t>
            </a:r>
            <a:r>
              <a:rPr lang="ru-RU" dirty="0"/>
              <a:t> (строительство мелиоративных и водохозяйственных объектов, систем водоснабжения и канализации, очистных сооружений, внутрихозяйственных гравийных автомобильных дорог); </a:t>
            </a:r>
            <a:r>
              <a:rPr lang="ru-RU" i="1" u="sng" dirty="0"/>
              <a:t>РУП «БРЕСТАВТОДОР»</a:t>
            </a:r>
            <a:r>
              <a:rPr lang="ru-RU" dirty="0"/>
              <a:t> (обеспечение транспортно-</a:t>
            </a:r>
            <a:r>
              <a:rPr lang="ru-RU" dirty="0" err="1"/>
              <a:t>эксплуотационного</a:t>
            </a:r>
            <a:r>
              <a:rPr lang="ru-RU" dirty="0"/>
              <a:t> состояния республиканских автомобильных дорог области); </a:t>
            </a:r>
            <a:r>
              <a:rPr lang="ru-RU" i="1" u="sng" dirty="0"/>
              <a:t>УП «БРЕСТКОММУНПРОЕКТ»</a:t>
            </a:r>
            <a:r>
              <a:rPr lang="ru-RU" dirty="0"/>
              <a:t> (проектирование сетей водоснабжения, водоотведения, тепло-, газо-, </a:t>
            </a:r>
            <a:r>
              <a:rPr lang="ru-RU" dirty="0" err="1"/>
              <a:t>электорснабжения</a:t>
            </a:r>
            <a:r>
              <a:rPr lang="ru-RU" dirty="0"/>
              <a:t>, связи; реконструкция зданий – перепланировка, капитальный ремонт, надстройка); </a:t>
            </a:r>
            <a:r>
              <a:rPr lang="ru-RU" i="1" u="sng" dirty="0"/>
              <a:t>КУП «БРЕСТОБЛДОРСТРОЙ»</a:t>
            </a:r>
            <a:r>
              <a:rPr lang="ru-RU" dirty="0"/>
              <a:t> (проектирование, строительство, содержание и ремонт местных автомобильных дорог общего пользования); </a:t>
            </a:r>
            <a:r>
              <a:rPr lang="ru-RU" i="1" u="sng" dirty="0"/>
              <a:t>ОАО «ПОЛЕСЬЕЖИЛСТРОЙ» – г. Брест,</a:t>
            </a:r>
            <a:r>
              <a:rPr lang="ru-RU" dirty="0"/>
              <a:t> филиалы в Бресте (ПМК-17, 26, 82), Ивацевичах (ПМК-12), Пружанах (ПМК-29) (строительство и проектирование объектов сельскохозяйственного, гражданского и </a:t>
            </a:r>
            <a:r>
              <a:rPr lang="ru-RU" dirty="0" err="1"/>
              <a:t>соцкультбытового</a:t>
            </a:r>
            <a:r>
              <a:rPr lang="ru-RU" dirty="0"/>
              <a:t> назначения, проведение инженерных изысканий); </a:t>
            </a:r>
            <a:r>
              <a:rPr lang="ru-RU" i="1" u="sng" dirty="0"/>
              <a:t>ОАО «</a:t>
            </a:r>
            <a:r>
              <a:rPr lang="ru-RU" i="1" u="sng" dirty="0" err="1"/>
              <a:t>Теплицмонтаж</a:t>
            </a:r>
            <a:r>
              <a:rPr lang="ru-RU" i="1" u="sng" dirty="0"/>
              <a:t>» – г. Брест</a:t>
            </a:r>
            <a:r>
              <a:rPr lang="ru-RU" dirty="0"/>
              <a:t> (изготовление промышленных теплиц и сопутствующих объектов тепличного хозяйства</a:t>
            </a:r>
            <a:r>
              <a:rPr lang="ru-RU" dirty="0" smtClean="0"/>
              <a:t>).</a:t>
            </a:r>
            <a:endParaRPr lang="ru-RU" dirty="0"/>
          </a:p>
        </p:txBody>
      </p:sp>
    </p:spTree>
    <p:extLst>
      <p:ext uri="{BB962C8B-B14F-4D97-AF65-F5344CB8AC3E}">
        <p14:creationId xmlns:p14="http://schemas.microsoft.com/office/powerpoint/2010/main" val="408075167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Приложение Г. КРУПНЕЙШИЕ ПРЕДПРИЯТИЯ ЖИВОТНОВОДСТВА НА ТЕРРИТОРИИ БРЕСТСКОЙ ОБЛАСТИ</a:t>
            </a:r>
          </a:p>
        </p:txBody>
      </p:sp>
      <p:sp>
        <p:nvSpPr>
          <p:cNvPr id="3" name="Вертикальный текст 2"/>
          <p:cNvSpPr>
            <a:spLocks noGrp="1"/>
          </p:cNvSpPr>
          <p:nvPr>
            <p:ph type="body" orient="vert" idx="14"/>
          </p:nvPr>
        </p:nvSpPr>
        <p:spPr/>
        <p:txBody>
          <a:bodyPr>
            <a:noAutofit/>
          </a:bodyPr>
          <a:lstStyle/>
          <a:p>
            <a:pPr algn="ctr">
              <a:lnSpc>
                <a:spcPct val="100000"/>
              </a:lnSpc>
              <a:spcBef>
                <a:spcPts val="0"/>
              </a:spcBef>
            </a:pPr>
            <a:r>
              <a:rPr lang="ru-RU" i="1" dirty="0"/>
              <a:t>Данные по </a:t>
            </a:r>
            <a:r>
              <a:rPr lang="en-US" i="1" dirty="0"/>
              <a:t>[5]</a:t>
            </a:r>
            <a:endParaRPr lang="ru-RU" dirty="0"/>
          </a:p>
          <a:p>
            <a:pPr algn="ctr">
              <a:lnSpc>
                <a:spcPct val="100000"/>
              </a:lnSpc>
              <a:spcBef>
                <a:spcPts val="600"/>
              </a:spcBef>
            </a:pPr>
            <a:r>
              <a:rPr lang="ru-RU" b="1" u="sng" dirty="0"/>
              <a:t>Скотоводство</a:t>
            </a:r>
            <a:endParaRPr lang="ru-RU" dirty="0"/>
          </a:p>
          <a:p>
            <a:pPr indent="361950">
              <a:lnSpc>
                <a:spcPct val="100000"/>
              </a:lnSpc>
              <a:spcBef>
                <a:spcPts val="0"/>
              </a:spcBef>
            </a:pPr>
            <a:r>
              <a:rPr lang="ru-RU" i="1" u="dbl" dirty="0"/>
              <a:t>Производство говядины.</a:t>
            </a:r>
            <a:r>
              <a:rPr lang="ru-RU" i="1" dirty="0"/>
              <a:t> </a:t>
            </a:r>
            <a:r>
              <a:rPr lang="ru-RU" i="1" u="sng" dirty="0"/>
              <a:t>РУСП «Совхоз-комбинат «Мир»</a:t>
            </a:r>
            <a:r>
              <a:rPr lang="ru-RU" u="sng" dirty="0"/>
              <a:t> </a:t>
            </a:r>
            <a:r>
              <a:rPr lang="ru-RU" i="1" u="sng" dirty="0"/>
              <a:t>– </a:t>
            </a:r>
            <a:r>
              <a:rPr lang="ru-RU" i="1" u="sng" dirty="0" err="1"/>
              <a:t>Барановичский</a:t>
            </a:r>
            <a:r>
              <a:rPr lang="ru-RU" i="1" u="sng" dirty="0"/>
              <a:t> район</a:t>
            </a:r>
            <a:r>
              <a:rPr lang="ru-RU" dirty="0"/>
              <a:t> (15 тыс. голов).</a:t>
            </a:r>
          </a:p>
          <a:p>
            <a:pPr algn="ctr">
              <a:lnSpc>
                <a:spcPct val="100000"/>
              </a:lnSpc>
              <a:spcBef>
                <a:spcPts val="600"/>
              </a:spcBef>
            </a:pPr>
            <a:r>
              <a:rPr lang="ru-RU" b="1" u="sng" dirty="0"/>
              <a:t>Свиноводство</a:t>
            </a:r>
            <a:endParaRPr lang="ru-RU" dirty="0"/>
          </a:p>
          <a:p>
            <a:pPr indent="361950">
              <a:lnSpc>
                <a:spcPct val="100000"/>
              </a:lnSpc>
              <a:spcBef>
                <a:spcPts val="0"/>
              </a:spcBef>
            </a:pPr>
            <a:r>
              <a:rPr lang="ru-RU" i="1" u="sng" dirty="0"/>
              <a:t>ОАО «Беловежский» – </a:t>
            </a:r>
            <a:r>
              <a:rPr lang="ru-RU" i="1" u="sng" dirty="0" err="1"/>
              <a:t>Каменецкий</a:t>
            </a:r>
            <a:r>
              <a:rPr lang="ru-RU" i="1" u="sng" dirty="0"/>
              <a:t> район</a:t>
            </a:r>
            <a:r>
              <a:rPr lang="ru-RU" dirty="0"/>
              <a:t> (108 тыс. голов); </a:t>
            </a:r>
            <a:r>
              <a:rPr lang="ru-RU" i="1" u="sng" dirty="0"/>
              <a:t>РУСП «</a:t>
            </a:r>
            <a:r>
              <a:rPr lang="ru-RU" i="1" u="sng" dirty="0" err="1"/>
              <a:t>Селекционно</a:t>
            </a:r>
            <a:r>
              <a:rPr lang="ru-RU" i="1" u="sng" dirty="0"/>
              <a:t>-гибридный центр «Западный» – Брестский район, </a:t>
            </a:r>
            <a:r>
              <a:rPr lang="ru-RU" dirty="0"/>
              <a:t> (78 тыс. голов); </a:t>
            </a:r>
            <a:r>
              <a:rPr lang="ru-RU" i="1" u="sng" dirty="0"/>
              <a:t>ОАО «Боровица» – Ивановский район</a:t>
            </a:r>
            <a:r>
              <a:rPr lang="ru-RU" dirty="0"/>
              <a:t> (54 тыс. голов).</a:t>
            </a:r>
          </a:p>
          <a:p>
            <a:pPr algn="ctr">
              <a:lnSpc>
                <a:spcPct val="100000"/>
              </a:lnSpc>
              <a:spcBef>
                <a:spcPts val="600"/>
              </a:spcBef>
            </a:pPr>
            <a:r>
              <a:rPr lang="ru-RU" b="1" u="sng" dirty="0"/>
              <a:t>Птицеводство</a:t>
            </a:r>
            <a:endParaRPr lang="ru-RU" dirty="0"/>
          </a:p>
          <a:p>
            <a:pPr indent="361950">
              <a:lnSpc>
                <a:spcPct val="100000"/>
              </a:lnSpc>
              <a:spcBef>
                <a:spcPts val="0"/>
              </a:spcBef>
            </a:pPr>
            <a:r>
              <a:rPr lang="ru-RU" i="1" u="sng" dirty="0"/>
              <a:t>РУПСП «Птицефабрика «Дружба» – </a:t>
            </a:r>
            <a:r>
              <a:rPr lang="ru-RU" i="1" u="sng" dirty="0" err="1"/>
              <a:t>Барановичский</a:t>
            </a:r>
            <a:r>
              <a:rPr lang="ru-RU" i="1" u="sng" dirty="0"/>
              <a:t> район</a:t>
            </a:r>
            <a:r>
              <a:rPr lang="ru-RU" i="1" dirty="0"/>
              <a:t> </a:t>
            </a:r>
            <a:r>
              <a:rPr lang="ru-RU" dirty="0"/>
              <a:t>(2,2 млн. голов бройлеров; 165 тыс. голов кур-несушек); </a:t>
            </a:r>
            <a:r>
              <a:rPr lang="ru-RU" i="1" u="sng" dirty="0"/>
              <a:t>ОАО «</a:t>
            </a:r>
            <a:r>
              <a:rPr lang="ru-RU" i="1" u="sng" dirty="0" err="1"/>
              <a:t>Барановичская</a:t>
            </a:r>
            <a:r>
              <a:rPr lang="ru-RU" i="1" u="sng" dirty="0"/>
              <a:t> птицефабрика» – </a:t>
            </a:r>
            <a:r>
              <a:rPr lang="ru-RU" i="1" u="sng" dirty="0" err="1"/>
              <a:t>Барановичский</a:t>
            </a:r>
            <a:r>
              <a:rPr lang="ru-RU" i="1" u="sng" dirty="0"/>
              <a:t> район</a:t>
            </a:r>
            <a:r>
              <a:rPr lang="ru-RU" i="1" dirty="0"/>
              <a:t> </a:t>
            </a:r>
            <a:r>
              <a:rPr lang="ru-RU" dirty="0"/>
              <a:t>(700 тыс. голов кур-несушек); </a:t>
            </a:r>
            <a:r>
              <a:rPr lang="ru-RU" i="1" u="sng" dirty="0"/>
              <a:t>ОАО «Кобринская птицефабрика» – г. </a:t>
            </a:r>
            <a:r>
              <a:rPr lang="ru-RU" i="1" u="sng" dirty="0" err="1"/>
              <a:t>Кобрин</a:t>
            </a:r>
            <a:r>
              <a:rPr lang="ru-RU" i="1" dirty="0"/>
              <a:t> </a:t>
            </a:r>
            <a:r>
              <a:rPr lang="ru-RU" dirty="0"/>
              <a:t>(884 тыс. голов кур-несушек); </a:t>
            </a:r>
            <a:r>
              <a:rPr lang="ru-RU" i="1" u="sng" dirty="0"/>
              <a:t>ОАО «</a:t>
            </a:r>
            <a:r>
              <a:rPr lang="ru-RU" i="1" u="sng" dirty="0" err="1"/>
              <a:t>Ольшевский</a:t>
            </a:r>
            <a:r>
              <a:rPr lang="ru-RU" i="1" u="sng" dirty="0"/>
              <a:t> </a:t>
            </a:r>
            <a:r>
              <a:rPr lang="ru-RU" i="1" u="sng" dirty="0" err="1"/>
              <a:t>племптицезавод</a:t>
            </a:r>
            <a:r>
              <a:rPr lang="ru-RU" i="1" u="sng" dirty="0"/>
              <a:t>» – Березовский район, д. </a:t>
            </a:r>
            <a:r>
              <a:rPr lang="ru-RU" i="1" u="sng" dirty="0" err="1"/>
              <a:t>Ольшево</a:t>
            </a:r>
            <a:r>
              <a:rPr lang="ru-RU" i="1" dirty="0"/>
              <a:t> </a:t>
            </a:r>
            <a:r>
              <a:rPr lang="ru-RU" dirty="0"/>
              <a:t>(производство утиного мяса и мяса цыплят бройлеров); </a:t>
            </a:r>
            <a:r>
              <a:rPr lang="ru-RU" i="1" u="sng" dirty="0"/>
              <a:t>ОАО «Птицефабрика «</a:t>
            </a:r>
            <a:r>
              <a:rPr lang="ru-RU" i="1" u="sng" dirty="0" err="1"/>
              <a:t>Медновская</a:t>
            </a:r>
            <a:r>
              <a:rPr lang="ru-RU" i="1" u="sng" dirty="0"/>
              <a:t>» – Брестский район</a:t>
            </a:r>
            <a:r>
              <a:rPr lang="ru-RU" i="1" dirty="0"/>
              <a:t> </a:t>
            </a:r>
            <a:r>
              <a:rPr lang="ru-RU" dirty="0"/>
              <a:t>(производство мяса цыплят бройлеров); </a:t>
            </a:r>
            <a:r>
              <a:rPr lang="ru-RU" i="1" u="sng" dirty="0"/>
              <a:t>РУСПП «</a:t>
            </a:r>
            <a:r>
              <a:rPr lang="ru-RU" i="1" u="sng" dirty="0" err="1"/>
              <a:t>Оранчицкая</a:t>
            </a:r>
            <a:r>
              <a:rPr lang="ru-RU" i="1" u="sng" dirty="0"/>
              <a:t> птицефабрика» – </a:t>
            </a:r>
            <a:r>
              <a:rPr lang="ru-RU" i="1" u="sng" dirty="0" err="1"/>
              <a:t>Пружанский</a:t>
            </a:r>
            <a:r>
              <a:rPr lang="ru-RU" i="1" u="sng" dirty="0"/>
              <a:t> район</a:t>
            </a:r>
            <a:r>
              <a:rPr lang="ru-RU" i="1" dirty="0"/>
              <a:t> </a:t>
            </a:r>
            <a:r>
              <a:rPr lang="ru-RU" dirty="0"/>
              <a:t>(производство куриных яиц); </a:t>
            </a:r>
            <a:r>
              <a:rPr lang="ru-RU" i="1" u="sng" dirty="0"/>
              <a:t>СП «ПМ и компания» – Кобринский район, д. </a:t>
            </a:r>
            <a:r>
              <a:rPr lang="ru-RU" i="1" u="sng" dirty="0" err="1"/>
              <a:t>Козище</a:t>
            </a:r>
            <a:r>
              <a:rPr lang="ru-RU" dirty="0"/>
              <a:t> (выращивание страусов).</a:t>
            </a:r>
          </a:p>
          <a:p>
            <a:pPr algn="ctr">
              <a:lnSpc>
                <a:spcPct val="100000"/>
              </a:lnSpc>
              <a:spcBef>
                <a:spcPts val="0"/>
              </a:spcBef>
            </a:pPr>
            <a:r>
              <a:rPr lang="ru-RU" b="1" u="sng" dirty="0"/>
              <a:t>Овцеводство</a:t>
            </a:r>
            <a:endParaRPr lang="ru-RU" dirty="0"/>
          </a:p>
          <a:p>
            <a:pPr indent="361950">
              <a:lnSpc>
                <a:spcPct val="100000"/>
              </a:lnSpc>
              <a:spcBef>
                <a:spcPts val="0"/>
              </a:spcBef>
            </a:pPr>
            <a:r>
              <a:rPr lang="ru-RU" i="1" u="sng" dirty="0"/>
              <a:t>СПК «Конюхи» – </a:t>
            </a:r>
            <a:r>
              <a:rPr lang="ru-RU" i="1" u="sng" dirty="0" err="1"/>
              <a:t>Ляховичский</a:t>
            </a:r>
            <a:r>
              <a:rPr lang="ru-RU" i="1" u="sng" dirty="0"/>
              <a:t> район</a:t>
            </a:r>
            <a:r>
              <a:rPr lang="ru-RU" dirty="0"/>
              <a:t> (3 тыс. голов).</a:t>
            </a:r>
          </a:p>
          <a:p>
            <a:pPr algn="ctr">
              <a:lnSpc>
                <a:spcPct val="100000"/>
              </a:lnSpc>
              <a:spcBef>
                <a:spcPts val="600"/>
              </a:spcBef>
            </a:pPr>
            <a:r>
              <a:rPr lang="ru-RU" b="1" u="sng" dirty="0"/>
              <a:t>Звероводство</a:t>
            </a:r>
            <a:endParaRPr lang="ru-RU" dirty="0"/>
          </a:p>
          <a:p>
            <a:pPr indent="361950">
              <a:lnSpc>
                <a:spcPct val="100000"/>
              </a:lnSpc>
              <a:spcBef>
                <a:spcPts val="0"/>
              </a:spcBef>
            </a:pPr>
            <a:r>
              <a:rPr lang="ru-RU" i="1" u="sng" dirty="0"/>
              <a:t>ЧУП «</a:t>
            </a:r>
            <a:r>
              <a:rPr lang="ru-RU" i="1" u="sng" dirty="0" err="1"/>
              <a:t>Пинское</a:t>
            </a:r>
            <a:r>
              <a:rPr lang="ru-RU" i="1" u="sng" dirty="0"/>
              <a:t> </a:t>
            </a:r>
            <a:r>
              <a:rPr lang="ru-RU" i="1" u="sng" dirty="0" err="1"/>
              <a:t>зверохозяйство</a:t>
            </a:r>
            <a:r>
              <a:rPr lang="ru-RU" i="1" u="sng" dirty="0"/>
              <a:t>» – </a:t>
            </a:r>
            <a:r>
              <a:rPr lang="ru-RU" i="1" u="sng" dirty="0" err="1"/>
              <a:t>Пинский</a:t>
            </a:r>
            <a:r>
              <a:rPr lang="ru-RU" i="1" u="sng" dirty="0"/>
              <a:t> район, д. </a:t>
            </a:r>
            <a:r>
              <a:rPr lang="ru-RU" i="1" u="sng" dirty="0" err="1"/>
              <a:t>Молотковичи</a:t>
            </a:r>
            <a:r>
              <a:rPr lang="ru-RU" dirty="0"/>
              <a:t> (25 тыс. голов норки), </a:t>
            </a:r>
            <a:r>
              <a:rPr lang="ru-RU" i="1" u="sng" dirty="0" err="1"/>
              <a:t>Барановичское</a:t>
            </a:r>
            <a:r>
              <a:rPr lang="ru-RU" i="1" u="sng" dirty="0"/>
              <a:t> </a:t>
            </a:r>
            <a:r>
              <a:rPr lang="ru-RU" i="1" u="sng" dirty="0" err="1"/>
              <a:t>зверохозяйство</a:t>
            </a:r>
            <a:r>
              <a:rPr lang="ru-RU" i="1" u="sng" dirty="0"/>
              <a:t> УП </a:t>
            </a:r>
            <a:r>
              <a:rPr lang="ru-RU" i="1" u="sng" dirty="0" err="1"/>
              <a:t>Белкоопсоюза</a:t>
            </a:r>
            <a:r>
              <a:rPr lang="ru-RU" i="1" u="sng" dirty="0"/>
              <a:t> – </a:t>
            </a:r>
            <a:r>
              <a:rPr lang="ru-RU" i="1" u="sng" dirty="0" err="1"/>
              <a:t>Барановичский</a:t>
            </a:r>
            <a:r>
              <a:rPr lang="ru-RU" i="1" u="sng" dirty="0"/>
              <a:t> район, пос. Светлый</a:t>
            </a:r>
            <a:r>
              <a:rPr lang="ru-RU" i="1" dirty="0"/>
              <a:t> </a:t>
            </a:r>
            <a:r>
              <a:rPr lang="ru-RU" dirty="0"/>
              <a:t>(18 тыс. голов норки, 1,5 тыс. песца).</a:t>
            </a:r>
          </a:p>
          <a:p>
            <a:pPr algn="ctr">
              <a:lnSpc>
                <a:spcPct val="100000"/>
              </a:lnSpc>
              <a:spcBef>
                <a:spcPts val="600"/>
              </a:spcBef>
            </a:pPr>
            <a:r>
              <a:rPr lang="ru-RU" b="1" u="sng" dirty="0"/>
              <a:t>Коневодство</a:t>
            </a:r>
            <a:endParaRPr lang="ru-RU" dirty="0"/>
          </a:p>
          <a:p>
            <a:pPr indent="361950">
              <a:lnSpc>
                <a:spcPct val="100000"/>
              </a:lnSpc>
              <a:spcBef>
                <a:spcPts val="0"/>
              </a:spcBef>
            </a:pPr>
            <a:r>
              <a:rPr lang="ru-RU" i="1" u="dbl" dirty="0"/>
              <a:t>Разведение белорусской упряжной породы лошадей</a:t>
            </a:r>
            <a:r>
              <a:rPr lang="ru-RU" i="1" dirty="0"/>
              <a:t>: </a:t>
            </a:r>
            <a:r>
              <a:rPr lang="ru-RU" i="1" u="sng" dirty="0"/>
              <a:t>РУСП «Совхоз-комбинат «Мир»</a:t>
            </a:r>
            <a:r>
              <a:rPr lang="ru-RU" u="sng" dirty="0"/>
              <a:t> </a:t>
            </a:r>
            <a:r>
              <a:rPr lang="ru-RU" i="1" u="sng" dirty="0"/>
              <a:t>– </a:t>
            </a:r>
            <a:r>
              <a:rPr lang="ru-RU" i="1" u="sng" dirty="0" err="1"/>
              <a:t>Барановичский</a:t>
            </a:r>
            <a:r>
              <a:rPr lang="ru-RU" i="1" u="sng" dirty="0"/>
              <a:t> район</a:t>
            </a:r>
            <a:r>
              <a:rPr lang="ru-RU" dirty="0"/>
              <a:t>, </a:t>
            </a:r>
            <a:r>
              <a:rPr lang="ru-RU" i="1" u="sng" dirty="0"/>
              <a:t>СПК «</a:t>
            </a:r>
            <a:r>
              <a:rPr lang="ru-RU" i="1" u="sng" dirty="0" err="1"/>
              <a:t>Полесская</a:t>
            </a:r>
            <a:r>
              <a:rPr lang="ru-RU" i="1" u="sng" dirty="0"/>
              <a:t> нива» – </a:t>
            </a:r>
            <a:r>
              <a:rPr lang="ru-RU" i="1" u="sng" dirty="0" err="1"/>
              <a:t>Столинский</a:t>
            </a:r>
            <a:r>
              <a:rPr lang="ru-RU" i="1" u="sng" dirty="0"/>
              <a:t> район</a:t>
            </a:r>
            <a:r>
              <a:rPr lang="ru-RU" dirty="0"/>
              <a:t>.</a:t>
            </a:r>
          </a:p>
          <a:p>
            <a:pPr algn="ctr">
              <a:lnSpc>
                <a:spcPct val="100000"/>
              </a:lnSpc>
              <a:spcBef>
                <a:spcPts val="0"/>
              </a:spcBef>
            </a:pPr>
            <a:r>
              <a:rPr lang="ru-RU" b="1" u="sng" dirty="0"/>
              <a:t>Рыбоводство</a:t>
            </a:r>
            <a:endParaRPr lang="ru-RU" dirty="0"/>
          </a:p>
          <a:p>
            <a:pPr indent="361950">
              <a:lnSpc>
                <a:spcPct val="100000"/>
              </a:lnSpc>
              <a:spcBef>
                <a:spcPts val="0"/>
              </a:spcBef>
            </a:pPr>
            <a:r>
              <a:rPr lang="ru-RU" i="1" u="sng" dirty="0"/>
              <a:t>ОАО «Опытный рыбхоз «Селец» – Березовский район</a:t>
            </a:r>
            <a:r>
              <a:rPr lang="ru-RU" i="1" dirty="0"/>
              <a:t>,</a:t>
            </a:r>
            <a:r>
              <a:rPr lang="ru-RU" i="1" u="sng" dirty="0"/>
              <a:t> ОАО «Рыбхоз «</a:t>
            </a:r>
            <a:r>
              <a:rPr lang="ru-RU" i="1" u="sng" dirty="0" err="1"/>
              <a:t>Локтыши</a:t>
            </a:r>
            <a:r>
              <a:rPr lang="ru-RU" i="1" u="sng" dirty="0"/>
              <a:t>» – </a:t>
            </a:r>
            <a:r>
              <a:rPr lang="ru-RU" i="1" u="sng" dirty="0" err="1"/>
              <a:t>Ганцевичский</a:t>
            </a:r>
            <a:r>
              <a:rPr lang="ru-RU" i="1" u="sng" dirty="0"/>
              <a:t> район</a:t>
            </a:r>
            <a:r>
              <a:rPr lang="ru-RU" i="1" dirty="0"/>
              <a:t>,</a:t>
            </a:r>
            <a:r>
              <a:rPr lang="ru-RU" i="1" u="sng" dirty="0"/>
              <a:t> ОАО «Рыбхоз «</a:t>
            </a:r>
            <a:r>
              <a:rPr lang="be-BY" i="1" u="sng" dirty="0"/>
              <a:t>Днепро-Бугский</a:t>
            </a:r>
            <a:r>
              <a:rPr lang="ru-RU" i="1" u="sng" dirty="0"/>
              <a:t>» – </a:t>
            </a:r>
            <a:r>
              <a:rPr lang="ru-RU" i="1" u="sng" dirty="0" err="1"/>
              <a:t>Дрогичинский</a:t>
            </a:r>
            <a:r>
              <a:rPr lang="ru-RU" i="1" u="sng" dirty="0"/>
              <a:t> район</a:t>
            </a:r>
            <a:r>
              <a:rPr lang="ru-RU" i="1" dirty="0"/>
              <a:t>, </a:t>
            </a:r>
            <a:r>
              <a:rPr lang="ru-RU" i="1" u="sng" dirty="0" err="1"/>
              <a:t>Респубриканское</a:t>
            </a:r>
            <a:r>
              <a:rPr lang="ru-RU" i="1" u="sng" dirty="0"/>
              <a:t> производственно-торговое УП «Рыбхоз «</a:t>
            </a:r>
            <a:r>
              <a:rPr lang="ru-RU" i="1" u="sng" dirty="0" err="1"/>
              <a:t>Соколово</a:t>
            </a:r>
            <a:r>
              <a:rPr lang="ru-RU" i="1" u="sng" dirty="0"/>
              <a:t>» – </a:t>
            </a:r>
            <a:r>
              <a:rPr lang="ru-RU" i="1" u="sng" dirty="0" err="1"/>
              <a:t>Жабинковский</a:t>
            </a:r>
            <a:r>
              <a:rPr lang="ru-RU" i="1" u="sng" dirty="0"/>
              <a:t> район</a:t>
            </a:r>
            <a:r>
              <a:rPr lang="ru-RU" i="1" dirty="0"/>
              <a:t>,</a:t>
            </a:r>
            <a:r>
              <a:rPr lang="ru-RU" i="1" u="sng" dirty="0"/>
              <a:t> ОАО «Рыбхоз «</a:t>
            </a:r>
            <a:r>
              <a:rPr lang="be-BY" i="1" u="sng" dirty="0"/>
              <a:t>Лахва</a:t>
            </a:r>
            <a:r>
              <a:rPr lang="ru-RU" i="1" u="sng" dirty="0"/>
              <a:t>» – </a:t>
            </a:r>
            <a:r>
              <a:rPr lang="ru-RU" i="1" u="sng" dirty="0" err="1"/>
              <a:t>Лунинецкий</a:t>
            </a:r>
            <a:r>
              <a:rPr lang="ru-RU" i="1" u="sng" dirty="0"/>
              <a:t> район</a:t>
            </a:r>
            <a:r>
              <a:rPr lang="ru-RU" i="1" dirty="0"/>
              <a:t>, </a:t>
            </a:r>
            <a:r>
              <a:rPr lang="ru-RU" i="1" u="sng" dirty="0"/>
              <a:t>ОАО «Рыбхоз «</a:t>
            </a:r>
            <a:r>
              <a:rPr lang="be-BY" i="1" u="sng" dirty="0"/>
              <a:t>Полесье</a:t>
            </a:r>
            <a:r>
              <a:rPr lang="ru-RU" i="1" u="sng" dirty="0"/>
              <a:t>» – </a:t>
            </a:r>
            <a:r>
              <a:rPr lang="ru-RU" i="1" u="sng" dirty="0" err="1"/>
              <a:t>Пинский</a:t>
            </a:r>
            <a:r>
              <a:rPr lang="ru-RU" i="1" u="sng" dirty="0"/>
              <a:t> район</a:t>
            </a:r>
            <a:r>
              <a:rPr lang="ru-RU" i="1" dirty="0"/>
              <a:t>.</a:t>
            </a:r>
            <a:endParaRPr lang="ru-RU" dirty="0"/>
          </a:p>
          <a:p>
            <a:endParaRPr lang="ru-RU" dirty="0"/>
          </a:p>
        </p:txBody>
      </p:sp>
    </p:spTree>
    <p:extLst>
      <p:ext uri="{BB962C8B-B14F-4D97-AF65-F5344CB8AC3E}">
        <p14:creationId xmlns:p14="http://schemas.microsoft.com/office/powerpoint/2010/main" val="76623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ВОПРОСЫ К ЭКЗАМЕНУ И ЗАЧЕТУ</a:t>
            </a:r>
          </a:p>
        </p:txBody>
      </p:sp>
      <p:sp>
        <p:nvSpPr>
          <p:cNvPr id="3" name="Вертикальный текст 2"/>
          <p:cNvSpPr>
            <a:spLocks noGrp="1"/>
          </p:cNvSpPr>
          <p:nvPr>
            <p:ph type="body" orient="vert" idx="14"/>
          </p:nvPr>
        </p:nvSpPr>
        <p:spPr/>
        <p:txBody>
          <a:bodyPr/>
          <a:lstStyle/>
          <a:p>
            <a:endParaRPr lang="ru-RU"/>
          </a:p>
        </p:txBody>
      </p:sp>
    </p:spTree>
    <p:extLst>
      <p:ext uri="{BB962C8B-B14F-4D97-AF65-F5344CB8AC3E}">
        <p14:creationId xmlns:p14="http://schemas.microsoft.com/office/powerpoint/2010/main" val="134179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СПИСОК ИСПОЛЬЗОВАННЫХ ИСТОЧНИКОВ</a:t>
            </a:r>
          </a:p>
        </p:txBody>
      </p:sp>
      <p:sp>
        <p:nvSpPr>
          <p:cNvPr id="3" name="Вертикальный текст 2"/>
          <p:cNvSpPr>
            <a:spLocks noGrp="1"/>
          </p:cNvSpPr>
          <p:nvPr>
            <p:ph type="body" orient="vert" idx="14"/>
          </p:nvPr>
        </p:nvSpPr>
        <p:spPr/>
        <p:txBody>
          <a:bodyPr/>
          <a:lstStyle/>
          <a:p>
            <a:pPr algn="ctr"/>
            <a:r>
              <a:rPr lang="be-BY" i="1" u="sng" dirty="0"/>
              <a:t>Источники информации к лекционной части курса</a:t>
            </a:r>
            <a:endParaRPr lang="ru-RU" b="1" dirty="0"/>
          </a:p>
        </p:txBody>
      </p:sp>
    </p:spTree>
    <p:extLst>
      <p:ext uri="{BB962C8B-B14F-4D97-AF65-F5344CB8AC3E}">
        <p14:creationId xmlns:p14="http://schemas.microsoft.com/office/powerpoint/2010/main" val="330426260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СПИСОК ИСПОЛЬЗОВАННЫХ ИСТОЧНИКОВ</a:t>
            </a:r>
          </a:p>
        </p:txBody>
      </p:sp>
      <p:sp>
        <p:nvSpPr>
          <p:cNvPr id="3" name="Вертикальный текст 2"/>
          <p:cNvSpPr>
            <a:spLocks noGrp="1"/>
          </p:cNvSpPr>
          <p:nvPr>
            <p:ph type="body" orient="vert" idx="14"/>
          </p:nvPr>
        </p:nvSpPr>
        <p:spPr/>
        <p:txBody>
          <a:bodyPr>
            <a:noAutofit/>
          </a:bodyPr>
          <a:lstStyle/>
          <a:p>
            <a:pPr algn="ctr"/>
            <a:r>
              <a:rPr lang="be-BY" i="1" u="sng" dirty="0"/>
              <a:t>Источники информации к практической части курса</a:t>
            </a:r>
            <a:endParaRPr lang="ru-RU" dirty="0"/>
          </a:p>
          <a:p>
            <a:pPr lvl="0" indent="361950" algn="just">
              <a:lnSpc>
                <a:spcPct val="100000"/>
              </a:lnSpc>
              <a:spcBef>
                <a:spcPts val="600"/>
              </a:spcBef>
              <a:buFont typeface="+mj-lt"/>
              <a:buAutoNum type="arabicPeriod"/>
            </a:pPr>
            <a:r>
              <a:rPr lang="be-BY" dirty="0"/>
              <a:t>Нацыянальны атлас Беларусі / рэдкал.: М.У. Мясніковіч </a:t>
            </a:r>
            <a:r>
              <a:rPr lang="uk-UA" dirty="0"/>
              <a:t>[</a:t>
            </a:r>
            <a:r>
              <a:rPr lang="be-BY" dirty="0"/>
              <a:t>і інш.</a:t>
            </a:r>
            <a:r>
              <a:rPr lang="uk-UA" dirty="0"/>
              <a:t>]</a:t>
            </a:r>
            <a:r>
              <a:rPr lang="be-BY" dirty="0"/>
              <a:t> – Минск : РУП «Белкартаграфія», 2002. – 292</a:t>
            </a:r>
            <a:r>
              <a:rPr lang="en-US" dirty="0"/>
              <a:t> </a:t>
            </a:r>
            <a:r>
              <a:rPr lang="be-BY" dirty="0"/>
              <a:t>с.</a:t>
            </a:r>
            <a:endParaRPr lang="ru-RU" dirty="0"/>
          </a:p>
          <a:p>
            <a:pPr lvl="0" indent="361950" algn="just">
              <a:lnSpc>
                <a:spcPct val="100000"/>
              </a:lnSpc>
              <a:spcBef>
                <a:spcPts val="0"/>
              </a:spcBef>
              <a:buFont typeface="+mj-lt"/>
              <a:buAutoNum type="arabicPeriod"/>
            </a:pPr>
            <a:r>
              <a:rPr lang="be-BY" dirty="0"/>
              <a:t>Геология Беларуси / Институт геологических наук НАН Беларуси ; редкол.: А.С. Махнач </a:t>
            </a:r>
            <a:r>
              <a:rPr lang="ru-RU" dirty="0"/>
              <a:t>[</a:t>
            </a:r>
            <a:r>
              <a:rPr lang="be-BY" dirty="0"/>
              <a:t>и др.</a:t>
            </a:r>
            <a:r>
              <a:rPr lang="ru-RU" dirty="0"/>
              <a:t>].</a:t>
            </a:r>
            <a:r>
              <a:rPr lang="be-BY" dirty="0"/>
              <a:t> – Минск, 2001. – 815 с.</a:t>
            </a:r>
            <a:endParaRPr lang="ru-RU" dirty="0"/>
          </a:p>
          <a:p>
            <a:pPr lvl="0" indent="361950" algn="just">
              <a:lnSpc>
                <a:spcPct val="100000"/>
              </a:lnSpc>
              <a:spcBef>
                <a:spcPts val="0"/>
              </a:spcBef>
              <a:buFont typeface="+mj-lt"/>
              <a:buAutoNum type="arabicPeriod"/>
            </a:pPr>
            <a:r>
              <a:rPr lang="be-BY" dirty="0"/>
              <a:t>Геаграфія Брэсцкай вобласці / С.В. Арцеменка [і інш.]; пад. рэд. С.В. Арцеменка, А.У. Грыбко. – Мінск : Выд цэнтр БДУ, </a:t>
            </a:r>
            <a:r>
              <a:rPr lang="en-US" dirty="0" smtClean="0"/>
              <a:t/>
            </a:r>
            <a:br>
              <a:rPr lang="en-US" dirty="0" smtClean="0"/>
            </a:br>
            <a:r>
              <a:rPr lang="be-BY" dirty="0" smtClean="0"/>
              <a:t>2002</a:t>
            </a:r>
            <a:r>
              <a:rPr lang="be-BY" dirty="0"/>
              <a:t>. – 388 с.</a:t>
            </a:r>
            <a:endParaRPr lang="ru-RU" dirty="0"/>
          </a:p>
          <a:p>
            <a:pPr lvl="0" indent="361950" algn="just">
              <a:lnSpc>
                <a:spcPct val="100000"/>
              </a:lnSpc>
              <a:spcBef>
                <a:spcPts val="0"/>
              </a:spcBef>
              <a:buFont typeface="+mj-lt"/>
              <a:buAutoNum type="arabicPeriod"/>
            </a:pPr>
            <a:r>
              <a:rPr lang="uk-UA" dirty="0" err="1"/>
              <a:t>Логинов</a:t>
            </a:r>
            <a:r>
              <a:rPr lang="uk-UA" dirty="0"/>
              <a:t>, В.</a:t>
            </a:r>
            <a:r>
              <a:rPr lang="ru-RU" dirty="0"/>
              <a:t>Ф. Водный баланс речных водосборов Беларуси / В.Ф. Логинов, А.А. Волчек. – Минск : </a:t>
            </a:r>
            <a:r>
              <a:rPr lang="ru-RU" dirty="0" err="1"/>
              <a:t>Тонпик</a:t>
            </a:r>
            <a:r>
              <a:rPr lang="ru-RU" dirty="0"/>
              <a:t>, 2006. – 160 с.</a:t>
            </a:r>
          </a:p>
          <a:p>
            <a:pPr lvl="0" indent="361950" algn="just">
              <a:lnSpc>
                <a:spcPct val="100000"/>
              </a:lnSpc>
              <a:spcBef>
                <a:spcPts val="0"/>
              </a:spcBef>
              <a:buFont typeface="+mj-lt"/>
              <a:buAutoNum type="arabicPeriod"/>
            </a:pPr>
            <a:r>
              <a:rPr lang="be-BY" dirty="0"/>
              <a:t>Регионы Беларуси : энциклопедия : в 7 т. / редкол.: Т.В. </a:t>
            </a:r>
            <a:r>
              <a:rPr lang="be-BY" dirty="0" smtClean="0"/>
              <a:t>Белова</a:t>
            </a:r>
            <a:r>
              <a:rPr lang="en-US" dirty="0" smtClean="0"/>
              <a:t> </a:t>
            </a:r>
            <a:r>
              <a:rPr lang="be-BY" dirty="0" smtClean="0"/>
              <a:t>[</a:t>
            </a:r>
            <a:r>
              <a:rPr lang="be-BY" dirty="0"/>
              <a:t>и др.]. – Минск : Беларус. энцыкл. – Т. 1 : Брестская область : </a:t>
            </a:r>
            <a:r>
              <a:rPr lang="en-US" dirty="0" smtClean="0"/>
              <a:t/>
            </a:r>
            <a:br>
              <a:rPr lang="en-US" dirty="0" smtClean="0"/>
            </a:br>
            <a:r>
              <a:rPr lang="be-BY" dirty="0" smtClean="0"/>
              <a:t>в </a:t>
            </a:r>
            <a:r>
              <a:rPr lang="be-BY" dirty="0"/>
              <a:t>2 кн. – 2009.</a:t>
            </a:r>
            <a:endParaRPr lang="ru-RU" dirty="0"/>
          </a:p>
          <a:p>
            <a:pPr lvl="0" indent="361950" algn="just">
              <a:lnSpc>
                <a:spcPct val="100000"/>
              </a:lnSpc>
              <a:spcBef>
                <a:spcPts val="0"/>
              </a:spcBef>
              <a:buFont typeface="+mj-lt"/>
              <a:buAutoNum type="arabicPeriod"/>
            </a:pPr>
            <a:r>
              <a:rPr lang="be-BY" dirty="0"/>
              <a:t>П</a:t>
            </a:r>
            <a:r>
              <a:rPr lang="ru-RU" dirty="0" err="1"/>
              <a:t>риродные</a:t>
            </a:r>
            <a:r>
              <a:rPr lang="ru-RU" dirty="0"/>
              <a:t> ресурсы Брестской области / А.В. Грибко [</a:t>
            </a:r>
            <a:r>
              <a:rPr lang="be-BY" dirty="0"/>
              <a:t>и др.</a:t>
            </a:r>
            <a:r>
              <a:rPr lang="ru-RU" dirty="0"/>
              <a:t>]; под. ред. А.В. Грибко, М.В. </a:t>
            </a:r>
            <a:r>
              <a:rPr lang="ru-RU" dirty="0" err="1"/>
              <a:t>Маслобоева</a:t>
            </a:r>
            <a:r>
              <a:rPr lang="ru-RU" dirty="0"/>
              <a:t>. – Брест : </a:t>
            </a:r>
            <a:r>
              <a:rPr lang="en-US" dirty="0" smtClean="0"/>
              <a:t/>
            </a:r>
            <a:br>
              <a:rPr lang="en-US" dirty="0" smtClean="0"/>
            </a:br>
            <a:r>
              <a:rPr lang="ru-RU" dirty="0" smtClean="0"/>
              <a:t>ОДО </a:t>
            </a:r>
            <a:r>
              <a:rPr lang="ru-RU" dirty="0"/>
              <a:t>«</a:t>
            </a:r>
            <a:r>
              <a:rPr lang="ru-RU" dirty="0" err="1"/>
              <a:t>АртЛайнСити</a:t>
            </a:r>
            <a:r>
              <a:rPr lang="ru-RU" dirty="0" smtClean="0"/>
              <a:t>»,</a:t>
            </a:r>
            <a:r>
              <a:rPr lang="en-US" dirty="0" smtClean="0"/>
              <a:t> </a:t>
            </a:r>
            <a:r>
              <a:rPr lang="ru-RU" dirty="0" smtClean="0"/>
              <a:t>2007</a:t>
            </a:r>
            <a:r>
              <a:rPr lang="ru-RU" dirty="0"/>
              <a:t>. – 67 с.</a:t>
            </a:r>
          </a:p>
          <a:p>
            <a:pPr lvl="0" indent="361950" algn="just">
              <a:lnSpc>
                <a:spcPct val="100000"/>
              </a:lnSpc>
              <a:spcBef>
                <a:spcPts val="0"/>
              </a:spcBef>
              <a:buFont typeface="+mj-lt"/>
              <a:buAutoNum type="arabicPeriod"/>
            </a:pPr>
            <a:r>
              <a:rPr lang="ru-RU" dirty="0"/>
              <a:t>Регионы Республики Беларусь: статистический сборник / Национальный статистический комитет Республики Беларусь. </a:t>
            </a:r>
            <a:r>
              <a:rPr lang="uk-UA" dirty="0"/>
              <a:t>– </a:t>
            </a:r>
            <a:r>
              <a:rPr lang="uk-UA" dirty="0" err="1"/>
              <a:t>Минск</a:t>
            </a:r>
            <a:r>
              <a:rPr lang="uk-UA" dirty="0"/>
              <a:t>, 2015. – Т</a:t>
            </a:r>
            <a:r>
              <a:rPr lang="be-BY" dirty="0"/>
              <a:t>ом 1, Том 2</a:t>
            </a:r>
            <a:r>
              <a:rPr lang="uk-UA" dirty="0"/>
              <a:t>.</a:t>
            </a:r>
            <a:endParaRPr lang="ru-RU" dirty="0"/>
          </a:p>
          <a:p>
            <a:pPr lvl="0" indent="361950" algn="just">
              <a:lnSpc>
                <a:spcPct val="100000"/>
              </a:lnSpc>
              <a:spcBef>
                <a:spcPts val="0"/>
              </a:spcBef>
              <a:buFont typeface="+mj-lt"/>
              <a:buAutoNum type="arabicPeriod"/>
            </a:pPr>
            <a:r>
              <a:rPr lang="ru-RU" dirty="0"/>
              <a:t>Охрана окружающей среды в Республике Беларусь: статистический сборник / Национальный статистический комитет Республики Беларусь. </a:t>
            </a:r>
            <a:r>
              <a:rPr lang="uk-UA" dirty="0"/>
              <a:t>– </a:t>
            </a:r>
            <a:r>
              <a:rPr lang="uk-UA" dirty="0" err="1"/>
              <a:t>Минск</a:t>
            </a:r>
            <a:r>
              <a:rPr lang="uk-UA" dirty="0"/>
              <a:t>, 2015. – 238 с.</a:t>
            </a:r>
            <a:endParaRPr lang="ru-RU" dirty="0"/>
          </a:p>
          <a:p>
            <a:pPr lvl="0" indent="361950" algn="just">
              <a:lnSpc>
                <a:spcPct val="100000"/>
              </a:lnSpc>
              <a:spcBef>
                <a:spcPts val="0"/>
              </a:spcBef>
              <a:buFont typeface="+mj-lt"/>
              <a:buAutoNum type="arabicPeriod"/>
            </a:pPr>
            <a:r>
              <a:rPr lang="ru-RU" dirty="0"/>
              <a:t>Транспорт и связь в Республике Беларусь: статистический сборник / Национальный статистический комитет </a:t>
            </a:r>
            <a:r>
              <a:rPr lang="en-US" dirty="0" smtClean="0"/>
              <a:t/>
            </a:r>
            <a:br>
              <a:rPr lang="en-US" dirty="0" smtClean="0"/>
            </a:br>
            <a:r>
              <a:rPr lang="ru-RU" dirty="0" smtClean="0"/>
              <a:t>Республики </a:t>
            </a:r>
            <a:r>
              <a:rPr lang="ru-RU" dirty="0"/>
              <a:t>Беларусь. </a:t>
            </a:r>
            <a:r>
              <a:rPr lang="uk-UA" dirty="0"/>
              <a:t>– </a:t>
            </a:r>
            <a:r>
              <a:rPr lang="uk-UA" dirty="0" err="1"/>
              <a:t>Минск</a:t>
            </a:r>
            <a:r>
              <a:rPr lang="uk-UA" dirty="0"/>
              <a:t>, 2015. – 136 с.</a:t>
            </a:r>
            <a:endParaRPr lang="ru-RU" dirty="0"/>
          </a:p>
          <a:p>
            <a:pPr lvl="0" indent="361950" algn="just">
              <a:lnSpc>
                <a:spcPct val="100000"/>
              </a:lnSpc>
              <a:spcBef>
                <a:spcPts val="0"/>
              </a:spcBef>
              <a:buFont typeface="+mj-lt"/>
              <a:buAutoNum type="arabicPeriod"/>
            </a:pPr>
            <a:r>
              <a:rPr lang="be-BY" dirty="0"/>
              <a:t>Атлас. География Беларуси. 10 класс / редкол.: Р.А. Жмойдяк </a:t>
            </a:r>
            <a:r>
              <a:rPr lang="uk-UA" dirty="0"/>
              <a:t>[</a:t>
            </a:r>
            <a:r>
              <a:rPr lang="ru-RU" dirty="0"/>
              <a:t>и</a:t>
            </a:r>
            <a:r>
              <a:rPr lang="be-BY" dirty="0"/>
              <a:t> др.</a:t>
            </a:r>
            <a:r>
              <a:rPr lang="uk-UA" dirty="0"/>
              <a:t>] </a:t>
            </a:r>
            <a:r>
              <a:rPr lang="be-BY" dirty="0"/>
              <a:t>– Минск : РУП «Белкартография», 2009. – 64</a:t>
            </a:r>
            <a:r>
              <a:rPr lang="en-US" dirty="0"/>
              <a:t> </a:t>
            </a:r>
            <a:r>
              <a:rPr lang="be-BY" dirty="0"/>
              <a:t>с.</a:t>
            </a:r>
            <a:endParaRPr lang="ru-RU" dirty="0"/>
          </a:p>
          <a:p>
            <a:pPr lvl="0" indent="361950" algn="just">
              <a:lnSpc>
                <a:spcPct val="100000"/>
              </a:lnSpc>
              <a:spcBef>
                <a:spcPts val="0"/>
              </a:spcBef>
              <a:buFont typeface="+mj-lt"/>
              <a:buAutoNum type="arabicPeriod"/>
            </a:pPr>
            <a:r>
              <a:rPr lang="uk-UA" dirty="0" err="1"/>
              <a:t>Статистический</a:t>
            </a:r>
            <a:r>
              <a:rPr lang="uk-UA" dirty="0"/>
              <a:t> </a:t>
            </a:r>
            <a:r>
              <a:rPr lang="uk-UA" dirty="0" err="1"/>
              <a:t>ежегодник</a:t>
            </a:r>
            <a:r>
              <a:rPr lang="uk-UA" dirty="0"/>
              <a:t>: </a:t>
            </a:r>
            <a:r>
              <a:rPr lang="uk-UA" dirty="0" err="1"/>
              <a:t>Брестская</a:t>
            </a:r>
            <a:r>
              <a:rPr lang="uk-UA" dirty="0"/>
              <a:t> область / </a:t>
            </a:r>
            <a:r>
              <a:rPr lang="uk-UA" dirty="0" err="1"/>
              <a:t>Брестское</a:t>
            </a:r>
            <a:r>
              <a:rPr lang="uk-UA" dirty="0"/>
              <a:t> </a:t>
            </a:r>
            <a:r>
              <a:rPr lang="uk-UA" dirty="0" err="1"/>
              <a:t>областное</a:t>
            </a:r>
            <a:r>
              <a:rPr lang="uk-UA" dirty="0"/>
              <a:t> </a:t>
            </a:r>
            <a:r>
              <a:rPr lang="uk-UA" dirty="0" err="1"/>
              <a:t>управление</a:t>
            </a:r>
            <a:r>
              <a:rPr lang="uk-UA" dirty="0"/>
              <a:t> статистики. – Брест, 2006. – 372 с.</a:t>
            </a:r>
            <a:endParaRPr lang="ru-RU" dirty="0"/>
          </a:p>
          <a:p>
            <a:pPr lvl="0" indent="361950" algn="just">
              <a:lnSpc>
                <a:spcPct val="100000"/>
              </a:lnSpc>
              <a:spcBef>
                <a:spcPts val="0"/>
              </a:spcBef>
              <a:buFont typeface="+mj-lt"/>
              <a:buAutoNum type="arabicPeriod"/>
            </a:pPr>
            <a:r>
              <a:rPr lang="ru-RU" dirty="0"/>
              <a:t>Здоровье населения Республики Беларусь: статистический сборник / Национальный статистический комитет </a:t>
            </a:r>
            <a:r>
              <a:rPr lang="en-US" dirty="0" smtClean="0"/>
              <a:t/>
            </a:r>
            <a:br>
              <a:rPr lang="en-US" dirty="0" smtClean="0"/>
            </a:br>
            <a:r>
              <a:rPr lang="ru-RU" dirty="0" smtClean="0"/>
              <a:t>Республики </a:t>
            </a:r>
            <a:r>
              <a:rPr lang="ru-RU" dirty="0"/>
              <a:t>Беларусь. </a:t>
            </a:r>
            <a:r>
              <a:rPr lang="uk-UA" dirty="0"/>
              <a:t>– </a:t>
            </a:r>
            <a:r>
              <a:rPr lang="uk-UA" dirty="0" err="1"/>
              <a:t>Минск</a:t>
            </a:r>
            <a:r>
              <a:rPr lang="uk-UA" dirty="0"/>
              <a:t>, 2011. – 257 с. </a:t>
            </a:r>
            <a:endParaRPr lang="ru-RU" dirty="0"/>
          </a:p>
          <a:p>
            <a:pPr lvl="0" indent="361950" algn="just">
              <a:lnSpc>
                <a:spcPct val="100000"/>
              </a:lnSpc>
              <a:spcBef>
                <a:spcPts val="0"/>
              </a:spcBef>
              <a:buFont typeface="+mj-lt"/>
              <a:buAutoNum type="arabicPeriod"/>
            </a:pPr>
            <a:r>
              <a:rPr lang="be-BY" dirty="0"/>
              <a:t>Управление образования Брестского областного исполнительного комитета [</a:t>
            </a:r>
            <a:r>
              <a:rPr lang="ru-RU" dirty="0"/>
              <a:t>Электронный ресурс</a:t>
            </a:r>
            <a:r>
              <a:rPr lang="be-BY" dirty="0"/>
              <a:t>]. – 2011. – Режим доступа : </a:t>
            </a:r>
            <a:r>
              <a:rPr lang="be-BY" u="sng" dirty="0">
                <a:hlinkClick r:id="rId2"/>
              </a:rPr>
              <a:t>http://www.brest-region.edu.by</a:t>
            </a:r>
            <a:r>
              <a:rPr lang="be-BY" dirty="0"/>
              <a:t>. – Дата доступа  : 30.08.2011.</a:t>
            </a:r>
            <a:endParaRPr lang="ru-RU" dirty="0"/>
          </a:p>
          <a:p>
            <a:pPr lvl="0" indent="361950" algn="just">
              <a:lnSpc>
                <a:spcPct val="100000"/>
              </a:lnSpc>
              <a:spcBef>
                <a:spcPts val="0"/>
              </a:spcBef>
              <a:buFont typeface="+mj-lt"/>
              <a:buAutoNum type="arabicPeriod"/>
            </a:pPr>
            <a:r>
              <a:rPr lang="be-BY" u="sng" dirty="0"/>
              <a:t>Блакітная кніга Беларусі</a:t>
            </a:r>
            <a:r>
              <a:rPr lang="be-BY" dirty="0"/>
              <a:t> : энцыклапедыя / Беларус. энцыкл. ; рэдкал.: Н.А. Дзісько [і інш.]. </a:t>
            </a:r>
            <a:r>
              <a:rPr lang="ru-RU" dirty="0">
                <a:sym typeface="Symbol"/>
              </a:rPr>
              <a:t></a:t>
            </a:r>
            <a:r>
              <a:rPr lang="be-BY" dirty="0"/>
              <a:t> Мінск : БелЭн, 1994. </a:t>
            </a:r>
            <a:r>
              <a:rPr lang="ru-RU" dirty="0">
                <a:sym typeface="Symbol"/>
              </a:rPr>
              <a:t></a:t>
            </a:r>
            <a:r>
              <a:rPr lang="be-BY" dirty="0"/>
              <a:t> 415 с</a:t>
            </a:r>
            <a:r>
              <a:rPr lang="be-BY" dirty="0" smtClean="0"/>
              <a:t>.</a:t>
            </a:r>
            <a:endParaRPr lang="ru-RU" dirty="0"/>
          </a:p>
        </p:txBody>
      </p:sp>
    </p:spTree>
    <p:extLst>
      <p:ext uri="{BB962C8B-B14F-4D97-AF65-F5344CB8AC3E}">
        <p14:creationId xmlns:p14="http://schemas.microsoft.com/office/powerpoint/2010/main" val="2036677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83777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1. </a:t>
            </a:r>
            <a:r>
              <a:rPr lang="ru-RU" dirty="0"/>
              <a:t>Введение в курс «География Брестской области»</a:t>
            </a:r>
          </a:p>
        </p:txBody>
      </p:sp>
      <p:sp>
        <p:nvSpPr>
          <p:cNvPr id="5" name="Вертикальный текст 4"/>
          <p:cNvSpPr>
            <a:spLocks noGrp="1"/>
          </p:cNvSpPr>
          <p:nvPr>
            <p:ph type="body" orient="vert" idx="14"/>
          </p:nvPr>
        </p:nvSpPr>
        <p:spPr/>
        <p:txBody>
          <a:bodyPr/>
          <a:lstStyle/>
          <a:p>
            <a:endParaRPr lang="ru-RU" dirty="0"/>
          </a:p>
        </p:txBody>
      </p:sp>
    </p:spTree>
    <p:extLst>
      <p:ext uri="{BB962C8B-B14F-4D97-AF65-F5344CB8AC3E}">
        <p14:creationId xmlns:p14="http://schemas.microsoft.com/office/powerpoint/2010/main" val="2506670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2. Геологическое строение и полезные ископаемые Брестской области</a:t>
            </a:r>
          </a:p>
        </p:txBody>
      </p:sp>
      <p:sp>
        <p:nvSpPr>
          <p:cNvPr id="3" name="Вертикальный текст 2"/>
          <p:cNvSpPr>
            <a:spLocks noGrp="1"/>
          </p:cNvSpPr>
          <p:nvPr>
            <p:ph type="body" orient="vert" idx="14"/>
          </p:nvPr>
        </p:nvSpPr>
        <p:spPr/>
        <p:txBody>
          <a:bodyPr/>
          <a:lstStyle/>
          <a:p>
            <a:endParaRPr lang="ru-RU"/>
          </a:p>
        </p:txBody>
      </p:sp>
    </p:spTree>
    <p:extLst>
      <p:ext uri="{BB962C8B-B14F-4D97-AF65-F5344CB8AC3E}">
        <p14:creationId xmlns:p14="http://schemas.microsoft.com/office/powerpoint/2010/main" val="3065084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Макет ЭУМК">
  <a:themeElements>
    <a:clrScheme name="ЭУМК">
      <a:dk1>
        <a:srgbClr val="000000"/>
      </a:dk1>
      <a:lt1>
        <a:srgbClr val="FFFFFF"/>
      </a:lt1>
      <a:dk2>
        <a:srgbClr val="455F51"/>
      </a:dk2>
      <a:lt2>
        <a:srgbClr val="E3DED1"/>
      </a:lt2>
      <a:accent1>
        <a:srgbClr val="2A4F1C"/>
      </a:accent1>
      <a:accent2>
        <a:srgbClr val="678A26"/>
      </a:accent2>
      <a:accent3>
        <a:srgbClr val="C0CF3A"/>
      </a:accent3>
      <a:accent4>
        <a:srgbClr val="939F26"/>
      </a:accent4>
      <a:accent5>
        <a:srgbClr val="029676"/>
      </a:accent5>
      <a:accent6>
        <a:srgbClr val="215D65"/>
      </a:accent6>
      <a:hlink>
        <a:srgbClr val="1F3B14"/>
      </a:hlink>
      <a:folHlink>
        <a:srgbClr val="87785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258FC222-D1E3-4366-B97C-8187B68AA097}" vid="{3DBD7E13-ABA5-4D74-8556-D5CD05C17BC2}"/>
    </a:ext>
  </a:extLst>
</a:theme>
</file>

<file path=ppt/theme/theme2.xml><?xml version="1.0" encoding="utf-8"?>
<a:theme xmlns:a="http://schemas.openxmlformats.org/drawingml/2006/main" name="зеленые границы">
  <a:themeElements>
    <a:clrScheme name="Другая 2">
      <a:dk1>
        <a:sysClr val="windowText" lastClr="000000"/>
      </a:dk1>
      <a:lt1>
        <a:sysClr val="window" lastClr="FFFFFF"/>
      </a:lt1>
      <a:dk2>
        <a:srgbClr val="2C3C43"/>
      </a:dk2>
      <a:lt2>
        <a:srgbClr val="EBEBEB"/>
      </a:lt2>
      <a:accent1>
        <a:srgbClr val="DBF4CA"/>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Презентация1" id="{258FC222-D1E3-4366-B97C-8187B68AA097}" vid="{C989CA67-86E3-48F7-A3F6-BD030EEF0B02}"/>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Макет - кружево</Template>
  <TotalTime>2253</TotalTime>
  <Words>3063</Words>
  <Application>Microsoft Office PowerPoint</Application>
  <PresentationFormat>Широкоэкранный</PresentationFormat>
  <Paragraphs>1942</Paragraphs>
  <Slides>66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66</vt:i4>
      </vt:variant>
    </vt:vector>
  </HeadingPairs>
  <TitlesOfParts>
    <vt:vector size="75" baseType="lpstr">
      <vt:lpstr>Arial</vt:lpstr>
      <vt:lpstr>Calibri</vt:lpstr>
      <vt:lpstr>Cambria Math</vt:lpstr>
      <vt:lpstr>Symbol</vt:lpstr>
      <vt:lpstr>Times New Roman</vt:lpstr>
      <vt:lpstr>Trebuchet MS</vt:lpstr>
      <vt:lpstr>Wingdings 3</vt:lpstr>
      <vt:lpstr>Макет ЭУМК</vt:lpstr>
      <vt:lpstr>зеленые границы</vt:lpstr>
      <vt:lpstr>ГЕОГРАФИЯ БРЕСТСКОЙ ОБЛАСТИ</vt:lpstr>
      <vt:lpstr>Презентация PowerPoint</vt:lpstr>
      <vt:lpstr>Содержание</vt:lpstr>
      <vt:lpstr>Введение</vt:lpstr>
      <vt:lpstr>Программа курса</vt:lpstr>
      <vt:lpstr>Тематический план</vt:lpstr>
      <vt:lpstr>Презентация PowerPoint</vt:lpstr>
      <vt:lpstr>1. Введение в курс «География Брестской области»</vt:lpstr>
      <vt:lpstr>2. Геологическое строение и полезные ископаемые Брестской области</vt:lpstr>
      <vt:lpstr>3. Рельеф Брестской области</vt:lpstr>
      <vt:lpstr>4. Климат Брестской области</vt:lpstr>
      <vt:lpstr>5. Поверхностные воды Брестской области</vt:lpstr>
      <vt:lpstr>6. Почвенный покров Брестской области</vt:lpstr>
      <vt:lpstr>7. Растительный, животный мир и ландшафты Брестской области</vt:lpstr>
      <vt:lpstr>8. Население Брестской области</vt:lpstr>
      <vt:lpstr>9. Общая характеристика хозяйства Брестской области</vt:lpstr>
      <vt:lpstr>10. Характеристика отдельных отраслей промышленности Брестской области</vt:lpstr>
      <vt:lpstr>11. Общая характеристика агропромышленного комплекса Брестской области</vt:lpstr>
      <vt:lpstr>12. Характеристика отдельных отраслей сельского хозяйства Брестской области</vt:lpstr>
      <vt:lpstr>Лабораторная работа № 1. Геологическое строение и  полезные ископаемые Брестской области</vt:lpstr>
      <vt:lpstr>Лабораторная работа № 1. Геологическое строение и  полезные ископаемые Брестской области</vt:lpstr>
      <vt:lpstr>Лабораторная работа № 1. Геологическое строение и  полезные ископаемые Брестской области</vt:lpstr>
      <vt:lpstr>Лабораторная работа № 1. Геологическое строение и  полезные ископаемые Брестской области</vt:lpstr>
      <vt:lpstr>Лабораторная работа № 2. Рельеф Брестской области</vt:lpstr>
      <vt:lpstr>Лабораторная работа № 2. Рельеф Брестской области</vt:lpstr>
      <vt:lpstr>Лабораторная работа № 3. Климатические условия Брестской области</vt:lpstr>
      <vt:lpstr>Лабораторная работа № 3. Климатические условия Брестской области</vt:lpstr>
      <vt:lpstr>Лабораторная работа № 3. Климатические условия Брестской области</vt:lpstr>
      <vt:lpstr>Лабораторная работа № 4. Поверхностные воды Брестской области</vt:lpstr>
      <vt:lpstr>Лабораторная работа № 4. Поверхностные воды Брестской области</vt:lpstr>
      <vt:lpstr>Лабораторная работа № 5. Почвенно-растительный покров Брестской области</vt:lpstr>
      <vt:lpstr>Лабораторная работа № 5. Почвенно-растительный покров Брестской области</vt:lpstr>
      <vt:lpstr>Лабораторная работа № 5. Почвенно-растительный покров Брестской области</vt:lpstr>
      <vt:lpstr>Лабораторная работа № 6. Население Брестской области</vt:lpstr>
      <vt:lpstr>Лабораторная работа № 6. Население Брестской области</vt:lpstr>
      <vt:lpstr>Лабораторная работа № 6. Население Брестской области</vt:lpstr>
      <vt:lpstr>Лабораторная работа № 6. Население Брестской области</vt:lpstr>
      <vt:lpstr>Лабораторная работа № 6. Население Брестской области</vt:lpstr>
      <vt:lpstr>Лабораторная работа № 7. Промышленность и строительство  на территории Брестской области</vt:lpstr>
      <vt:lpstr>Лабораторная работа № 7. Промышленность и строительство  на территории Брестской области</vt:lpstr>
      <vt:lpstr>Лабораторная работа № 8. Сельское и лесное хозяйство  на территории Брестской области</vt:lpstr>
      <vt:lpstr>Лабораторная работа № 8. Сельское и лесное хозяйство  на территории Брестской области</vt:lpstr>
      <vt:lpstr>Лабораторная работа № 9. Транспорт, связь, торговля и общественное питание на территории Брестской области</vt:lpstr>
      <vt:lpstr>Лабораторная работа № 9. Транспорт, связь, торговля и общественное питание на территории Брестской области</vt:lpstr>
      <vt:lpstr>Лабораторная работа № 9. Транспорт, связь, торговля и общественное питание на территории Брестской области</vt:lpstr>
      <vt:lpstr>Лабораторная работа № 10. Непроизводственная сфера народного хозяйства  Брестской области</vt:lpstr>
      <vt:lpstr>Лабораторная работа № 10. Непроизводственная сфера народного хозяйства  Брестской области</vt:lpstr>
      <vt:lpstr>Лабораторная работа № 10. Непроизводственная сфера народного хозяйства  Брестской области</vt:lpstr>
      <vt:lpstr>Приложение А. ОСНОВНЫЕ РАЗРАБАТЫВАЕМЫЕ МЕСТОРОЖДЕНИЯ ПОЛЕЗНЫХ ИСКОПАЕМЫХ БРЕСТСКОЙ ОБЛАСТИ</vt:lpstr>
      <vt:lpstr>Приложение Б. ОСНОВНЫЕ ВОДНЫЕ ОБЪЕКТЫ НА ТЕРРИТОРИИ БРЕСТСКОЙ ОБЛАСТИ</vt:lpstr>
      <vt:lpstr>Приложение B. ОСНОВНЫЕ ПРЕДПРИЯТИЯ ПРОМЫШЛЕННОСТИ И СТРОИТЕЛЬСТВА НА ТЕРРИТОРИИ БРЕСТСКОЙ ОБЛАСТИ</vt:lpstr>
      <vt:lpstr>Приложение B. ОСНОВНЫЕ ПРЕДПРИЯТИЯ ПРОМЫШЛЕННОСТИ И СТРОИТЕЛЬСТВА НА ТЕРРИТОРИИ БРЕСТСКОЙ ОБЛАСТИ</vt:lpstr>
      <vt:lpstr>Приложение B. ОСНОВНЫЕ ПРЕДПРИЯТИЯ ПРОМЫШЛЕННОСТИ И СТРОИТЕЛЬСТВА НА ТЕРРИТОРИИ БРЕСТСКОЙ ОБЛАСТИ</vt:lpstr>
      <vt:lpstr>Приложение B. ОСНОВНЫЕ ПРЕДПРИЯТИЯ ПРОМЫШЛЕННОСТИ И СТРОИТЕЛЬСТВА НА ТЕРРИТОРИИ БРЕСТСКОЙ ОБЛАСТИ</vt:lpstr>
      <vt:lpstr>Приложение B. ОСНОВНЫЕ ПРЕДПРИЯТИЯ ПРОМЫШЛЕННОСТИ И СТРОИТЕЛЬСТВА НА ТЕРРИТОРИИ БРЕСТСКОЙ ОБЛАСТИ</vt:lpstr>
      <vt:lpstr>Приложение B. ОСНОВНЫЕ ПРЕДПРИЯТИЯ ПРОМЫШЛЕННОСТИ И СТРОИТЕЛЬСТВА НА ТЕРРИТОРИИ БРЕСТСКОЙ ОБЛАСТИ</vt:lpstr>
      <vt:lpstr>Приложение B. ОСНОВНЫЕ ПРЕДПРИЯТИЯ ПРОМЫШЛЕННОСТИ И СТРОИТЕЛЬСТВА НА ТЕРРИТОРИИ БРЕСТСКОЙ ОБЛАСТИ</vt:lpstr>
      <vt:lpstr>Приложение B. ОСНОВНЫЕ ПРЕДПРИЯТИЯ ПРОМЫШЛЕННОСТИ И СТРОИТЕЛЬСТВА НА ТЕРРИТОРИИ БРЕСТСКОЙ ОБЛАСТИ</vt:lpstr>
      <vt:lpstr>Приложение B. ОСНОВНЫЕ ПРЕДПРИЯТИЯ ПРОМЫШЛЕННОСТИ И СТРОИТЕЛЬСТВА НА ТЕРРИТОРИИ БРЕСТСКОЙ ОБЛАСТИ</vt:lpstr>
      <vt:lpstr>Приложение B. ОСНОВНЫЕ ПРЕДПРИЯТИЯ ПРОМЫШЛЕННОСТИ И СТРОИТЕЛЬСТВА НА ТЕРРИТОРИИ БРЕСТСКОЙ ОБЛАСТИ</vt:lpstr>
      <vt:lpstr>Приложение B. ОСНОВНЫЕ ПРЕДПРИЯТИЯ ПРОМЫШЛЕННОСТИ И СТРОИТЕЛЬСТВА НА ТЕРРИТОРИИ БРЕСТСКОЙ ОБЛАСТИ</vt:lpstr>
      <vt:lpstr>Приложение B. ОСНОВНЫЕ ПРЕДПРИЯТИЯ ПРОМЫШЛЕННОСТИ И СТРОИТЕЛЬСТВА НА ТЕРРИТОРИИ БРЕСТСКОЙ ОБЛАСТИ</vt:lpstr>
      <vt:lpstr>Приложение Г. КРУПНЕЙШИЕ ПРЕДПРИЯТИЯ ЖИВОТНОВОДСТВА НА ТЕРРИТОРИИ БРЕСТСКОЙ ОБЛАСТИ</vt:lpstr>
      <vt:lpstr>ВОПРОСЫ К ЭКЗАМЕНУ И ЗАЧЕТУ</vt:lpstr>
      <vt:lpstr>СПИСОК ИСПОЛЬЗОВАННЫХ ИСТОЧНИКОВ</vt:lpstr>
      <vt:lpstr>СПИСОК ИСПОЛЬЗОВАННЫХ ИСТОЧНИКОВ</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ГЕОГРАФИЯ БРЕСТСКОЙ ОБЛАСТИ</dc:title>
  <dc:creator>Наталья Мацука</dc:creator>
  <cp:lastModifiedBy>Наталья Мацука</cp:lastModifiedBy>
  <cp:revision>55</cp:revision>
  <dcterms:created xsi:type="dcterms:W3CDTF">2016-04-27T13:51:10Z</dcterms:created>
  <dcterms:modified xsi:type="dcterms:W3CDTF">2016-10-03T14:03:50Z</dcterms:modified>
  <cp:contentStatus/>
</cp:coreProperties>
</file>